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3" r:id="rId4"/>
  </p:sldMasterIdLst>
  <p:notesMasterIdLst>
    <p:notesMasterId r:id="rId48"/>
  </p:notesMasterIdLst>
  <p:handoutMasterIdLst>
    <p:handoutMasterId r:id="rId49"/>
  </p:handoutMasterIdLst>
  <p:sldIdLst>
    <p:sldId id="256" r:id="rId5"/>
    <p:sldId id="431" r:id="rId6"/>
    <p:sldId id="428" r:id="rId7"/>
    <p:sldId id="534" r:id="rId8"/>
    <p:sldId id="436" r:id="rId9"/>
    <p:sldId id="541" r:id="rId10"/>
    <p:sldId id="542" r:id="rId11"/>
    <p:sldId id="444" r:id="rId12"/>
    <p:sldId id="545" r:id="rId13"/>
    <p:sldId id="539" r:id="rId14"/>
    <p:sldId id="543" r:id="rId15"/>
    <p:sldId id="478" r:id="rId16"/>
    <p:sldId id="544" r:id="rId17"/>
    <p:sldId id="538" r:id="rId18"/>
    <p:sldId id="602" r:id="rId19"/>
    <p:sldId id="603" r:id="rId20"/>
    <p:sldId id="604" r:id="rId21"/>
    <p:sldId id="605" r:id="rId22"/>
    <p:sldId id="606" r:id="rId23"/>
    <p:sldId id="607" r:id="rId24"/>
    <p:sldId id="608" r:id="rId25"/>
    <p:sldId id="609" r:id="rId26"/>
    <p:sldId id="610" r:id="rId27"/>
    <p:sldId id="611" r:id="rId28"/>
    <p:sldId id="612" r:id="rId29"/>
    <p:sldId id="613" r:id="rId30"/>
    <p:sldId id="614" r:id="rId31"/>
    <p:sldId id="615" r:id="rId32"/>
    <p:sldId id="616" r:id="rId33"/>
    <p:sldId id="617" r:id="rId34"/>
    <p:sldId id="618" r:id="rId35"/>
    <p:sldId id="619" r:id="rId36"/>
    <p:sldId id="620" r:id="rId37"/>
    <p:sldId id="621" r:id="rId38"/>
    <p:sldId id="622" r:id="rId39"/>
    <p:sldId id="623" r:id="rId40"/>
    <p:sldId id="624" r:id="rId41"/>
    <p:sldId id="625" r:id="rId42"/>
    <p:sldId id="626" r:id="rId43"/>
    <p:sldId id="627" r:id="rId44"/>
    <p:sldId id="628" r:id="rId45"/>
    <p:sldId id="629" r:id="rId46"/>
    <p:sldId id="630" r:id="rId47"/>
  </p:sldIdLst>
  <p:sldSz cx="9144000" cy="6858000" type="screen4x3"/>
  <p:notesSz cx="9363075" cy="7077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guide id="3" orient="horz" pos="2230">
          <p15:clr>
            <a:srgbClr val="A4A3A4"/>
          </p15:clr>
        </p15:guide>
        <p15:guide id="4" pos="29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FF8FB"/>
    <a:srgbClr val="F9F9F9"/>
    <a:srgbClr val="FDFDFD"/>
    <a:srgbClr val="F3E6D9"/>
    <a:srgbClr val="E6D3C4"/>
    <a:srgbClr val="FFECD9"/>
    <a:srgbClr val="FFE0C1"/>
    <a:srgbClr val="FFEF8F"/>
    <a:srgbClr val="FFFA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1" autoAdjust="0"/>
    <p:restoredTop sz="91009" autoAdjust="0"/>
  </p:normalViewPr>
  <p:slideViewPr>
    <p:cSldViewPr>
      <p:cViewPr varScale="1">
        <p:scale>
          <a:sx n="106" d="100"/>
          <a:sy n="106" d="100"/>
        </p:scale>
        <p:origin x="18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408"/>
    </p:cViewPr>
  </p:sorterViewPr>
  <p:notesViewPr>
    <p:cSldViewPr>
      <p:cViewPr>
        <p:scale>
          <a:sx n="100" d="100"/>
          <a:sy n="100" d="100"/>
        </p:scale>
        <p:origin x="-762" y="66"/>
      </p:cViewPr>
      <p:guideLst>
        <p:guide orient="horz" pos="2929"/>
        <p:guide pos="2208"/>
        <p:guide orient="horz" pos="2230"/>
        <p:guide pos="294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4058181" cy="354096"/>
          </a:xfrm>
          <a:prstGeom prst="rect">
            <a:avLst/>
          </a:prstGeom>
          <a:noFill/>
          <a:ln w="12700">
            <a:noFill/>
            <a:miter lim="800000"/>
            <a:headEnd type="none" w="sm" len="sm"/>
            <a:tailEnd type="none" w="sm" len="sm"/>
          </a:ln>
          <a:effectLst/>
        </p:spPr>
        <p:txBody>
          <a:bodyPr vert="horz" wrap="square" lIns="92490" tIns="46247" rIns="92490" bIns="46247" numCol="1" anchor="t" anchorCtr="0" compatLnSpc="1">
            <a:prstTxWarp prst="textNoShape">
              <a:avLst/>
            </a:prstTxWarp>
          </a:bodyPr>
          <a:lstStyle>
            <a:lvl1pPr defTabSz="925007" eaLnBrk="0" hangingPunct="0">
              <a:defRPr sz="1200">
                <a:latin typeface="Times New Roman" pitchFamily="18" charset="0"/>
              </a:defRPr>
            </a:lvl1pPr>
          </a:lstStyle>
          <a:p>
            <a:pPr>
              <a:defRPr/>
            </a:pPr>
            <a:endParaRPr lang="en-US" dirty="0"/>
          </a:p>
        </p:txBody>
      </p:sp>
      <p:sp>
        <p:nvSpPr>
          <p:cNvPr id="15363" name="Rectangle 3"/>
          <p:cNvSpPr>
            <a:spLocks noGrp="1" noChangeArrowheads="1"/>
          </p:cNvSpPr>
          <p:nvPr>
            <p:ph type="dt" sz="quarter" idx="1"/>
          </p:nvPr>
        </p:nvSpPr>
        <p:spPr bwMode="auto">
          <a:xfrm>
            <a:off x="5304895" y="0"/>
            <a:ext cx="4058181" cy="354096"/>
          </a:xfrm>
          <a:prstGeom prst="rect">
            <a:avLst/>
          </a:prstGeom>
          <a:noFill/>
          <a:ln w="12700">
            <a:noFill/>
            <a:miter lim="800000"/>
            <a:headEnd type="none" w="sm" len="sm"/>
            <a:tailEnd type="none" w="sm" len="sm"/>
          </a:ln>
          <a:effectLst/>
        </p:spPr>
        <p:txBody>
          <a:bodyPr vert="horz" wrap="square" lIns="92490" tIns="46247" rIns="92490" bIns="46247" numCol="1" anchor="t" anchorCtr="0" compatLnSpc="1">
            <a:prstTxWarp prst="textNoShape">
              <a:avLst/>
            </a:prstTxWarp>
          </a:bodyPr>
          <a:lstStyle>
            <a:lvl1pPr algn="r" defTabSz="925007" eaLnBrk="0" hangingPunct="0">
              <a:defRPr sz="1200">
                <a:latin typeface="Times New Roman" pitchFamily="18" charset="0"/>
              </a:defRPr>
            </a:lvl1pPr>
          </a:lstStyle>
          <a:p>
            <a:pPr>
              <a:defRPr/>
            </a:pPr>
            <a:endParaRPr lang="en-US" dirty="0"/>
          </a:p>
        </p:txBody>
      </p:sp>
      <p:sp>
        <p:nvSpPr>
          <p:cNvPr id="15364" name="Rectangle 4"/>
          <p:cNvSpPr>
            <a:spLocks noGrp="1" noChangeArrowheads="1"/>
          </p:cNvSpPr>
          <p:nvPr>
            <p:ph type="ftr" sz="quarter" idx="2"/>
          </p:nvPr>
        </p:nvSpPr>
        <p:spPr bwMode="auto">
          <a:xfrm>
            <a:off x="1" y="6722980"/>
            <a:ext cx="4058181" cy="354095"/>
          </a:xfrm>
          <a:prstGeom prst="rect">
            <a:avLst/>
          </a:prstGeom>
          <a:noFill/>
          <a:ln w="12700">
            <a:noFill/>
            <a:miter lim="800000"/>
            <a:headEnd type="none" w="sm" len="sm"/>
            <a:tailEnd type="none" w="sm" len="sm"/>
          </a:ln>
          <a:effectLst/>
        </p:spPr>
        <p:txBody>
          <a:bodyPr vert="horz" wrap="square" lIns="92490" tIns="46247" rIns="92490" bIns="46247" numCol="1" anchor="b" anchorCtr="0" compatLnSpc="1">
            <a:prstTxWarp prst="textNoShape">
              <a:avLst/>
            </a:prstTxWarp>
          </a:bodyPr>
          <a:lstStyle>
            <a:lvl1pPr defTabSz="925007" eaLnBrk="0" hangingPunct="0">
              <a:defRPr sz="1200">
                <a:latin typeface="Times New Roman" pitchFamily="18" charset="0"/>
              </a:defRPr>
            </a:lvl1pPr>
          </a:lstStyle>
          <a:p>
            <a:pPr>
              <a:defRPr/>
            </a:pPr>
            <a:r>
              <a:rPr lang="en-US" dirty="0"/>
              <a:t>National Crime Prevention Council</a:t>
            </a:r>
          </a:p>
          <a:p>
            <a:pPr>
              <a:defRPr/>
            </a:pPr>
            <a:r>
              <a:rPr lang="en-US" dirty="0"/>
              <a:t>www.ncpc.org</a:t>
            </a:r>
          </a:p>
        </p:txBody>
      </p:sp>
      <p:sp>
        <p:nvSpPr>
          <p:cNvPr id="15365" name="Rectangle 5"/>
          <p:cNvSpPr>
            <a:spLocks noGrp="1" noChangeArrowheads="1"/>
          </p:cNvSpPr>
          <p:nvPr>
            <p:ph type="sldNum" sz="quarter" idx="3"/>
          </p:nvPr>
        </p:nvSpPr>
        <p:spPr bwMode="auto">
          <a:xfrm>
            <a:off x="5304895" y="6722980"/>
            <a:ext cx="4058181" cy="354095"/>
          </a:xfrm>
          <a:prstGeom prst="rect">
            <a:avLst/>
          </a:prstGeom>
          <a:noFill/>
          <a:ln w="12700">
            <a:noFill/>
            <a:miter lim="800000"/>
            <a:headEnd type="none" w="sm" len="sm"/>
            <a:tailEnd type="none" w="sm" len="sm"/>
          </a:ln>
          <a:effectLst/>
        </p:spPr>
        <p:txBody>
          <a:bodyPr vert="horz" wrap="square" lIns="92490" tIns="46247" rIns="92490" bIns="46247" numCol="1" anchor="b" anchorCtr="0" compatLnSpc="1">
            <a:prstTxWarp prst="textNoShape">
              <a:avLst/>
            </a:prstTxWarp>
          </a:bodyPr>
          <a:lstStyle>
            <a:lvl1pPr algn="r" defTabSz="925007" eaLnBrk="0" hangingPunct="0">
              <a:defRPr sz="1200">
                <a:latin typeface="Times New Roman" pitchFamily="18" charset="0"/>
              </a:defRPr>
            </a:lvl1pPr>
          </a:lstStyle>
          <a:p>
            <a:pPr>
              <a:defRPr/>
            </a:pPr>
            <a:fld id="{27555427-778F-4702-B64A-DBE8329553E8}" type="slidenum">
              <a:rPr lang="en-US"/>
              <a:pPr>
                <a:defRPr/>
              </a:pPr>
              <a:t>‹#›</a:t>
            </a:fld>
            <a:endParaRPr lang="en-US" dirty="0"/>
          </a:p>
        </p:txBody>
      </p:sp>
    </p:spTree>
    <p:extLst>
      <p:ext uri="{BB962C8B-B14F-4D97-AF65-F5344CB8AC3E}">
        <p14:creationId xmlns:p14="http://schemas.microsoft.com/office/powerpoint/2010/main" val="3648155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4058181" cy="354096"/>
          </a:xfrm>
          <a:prstGeom prst="rect">
            <a:avLst/>
          </a:prstGeom>
          <a:noFill/>
          <a:ln w="12700">
            <a:noFill/>
            <a:miter lim="800000"/>
            <a:headEnd type="none" w="sm" len="sm"/>
            <a:tailEnd type="none" w="sm" len="sm"/>
          </a:ln>
          <a:effectLst/>
        </p:spPr>
        <p:txBody>
          <a:bodyPr vert="horz" wrap="square" lIns="92490" tIns="46247" rIns="92490" bIns="46247" numCol="1" anchor="t" anchorCtr="0" compatLnSpc="1">
            <a:prstTxWarp prst="textNoShape">
              <a:avLst/>
            </a:prstTxWarp>
          </a:bodyPr>
          <a:lstStyle>
            <a:lvl1pPr defTabSz="925007" eaLnBrk="0" hangingPunct="0">
              <a:defRPr sz="1200">
                <a:latin typeface="Times New Roman" pitchFamily="18" charset="0"/>
              </a:defRPr>
            </a:lvl1pPr>
          </a:lstStyle>
          <a:p>
            <a:pPr>
              <a:defRPr/>
            </a:pPr>
            <a:endParaRPr lang="en-US" dirty="0"/>
          </a:p>
        </p:txBody>
      </p:sp>
      <p:sp>
        <p:nvSpPr>
          <p:cNvPr id="17411" name="Rectangle 3"/>
          <p:cNvSpPr>
            <a:spLocks noGrp="1" noChangeArrowheads="1"/>
          </p:cNvSpPr>
          <p:nvPr>
            <p:ph type="dt" idx="1"/>
          </p:nvPr>
        </p:nvSpPr>
        <p:spPr bwMode="auto">
          <a:xfrm>
            <a:off x="5304895" y="0"/>
            <a:ext cx="4058181" cy="354096"/>
          </a:xfrm>
          <a:prstGeom prst="rect">
            <a:avLst/>
          </a:prstGeom>
          <a:noFill/>
          <a:ln w="12700">
            <a:noFill/>
            <a:miter lim="800000"/>
            <a:headEnd type="none" w="sm" len="sm"/>
            <a:tailEnd type="none" w="sm" len="sm"/>
          </a:ln>
          <a:effectLst/>
        </p:spPr>
        <p:txBody>
          <a:bodyPr vert="horz" wrap="square" lIns="92490" tIns="46247" rIns="92490" bIns="46247" numCol="1" anchor="t" anchorCtr="0" compatLnSpc="1">
            <a:prstTxWarp prst="textNoShape">
              <a:avLst/>
            </a:prstTxWarp>
          </a:bodyPr>
          <a:lstStyle>
            <a:lvl1pPr algn="r" defTabSz="925007" eaLnBrk="0" hangingPunct="0">
              <a:defRPr sz="1200">
                <a:latin typeface="Times New Roman" pitchFamily="18" charset="0"/>
              </a:defRPr>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2914650" y="530225"/>
            <a:ext cx="3538538" cy="2654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1248835" y="3362095"/>
            <a:ext cx="6865407" cy="3184442"/>
          </a:xfrm>
          <a:prstGeom prst="rect">
            <a:avLst/>
          </a:prstGeom>
          <a:noFill/>
          <a:ln w="12700">
            <a:noFill/>
            <a:miter lim="800000"/>
            <a:headEnd type="none" w="sm" len="sm"/>
            <a:tailEnd type="none" w="sm" len="sm"/>
          </a:ln>
          <a:effectLst/>
        </p:spPr>
        <p:txBody>
          <a:bodyPr vert="horz" wrap="square" lIns="92490" tIns="46247" rIns="92490" bIns="4624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7414" name="Rectangle 6"/>
          <p:cNvSpPr>
            <a:spLocks noGrp="1" noChangeArrowheads="1"/>
          </p:cNvSpPr>
          <p:nvPr>
            <p:ph type="ftr" sz="quarter" idx="4"/>
          </p:nvPr>
        </p:nvSpPr>
        <p:spPr bwMode="auto">
          <a:xfrm>
            <a:off x="1" y="6722980"/>
            <a:ext cx="4058181" cy="354095"/>
          </a:xfrm>
          <a:prstGeom prst="rect">
            <a:avLst/>
          </a:prstGeom>
          <a:noFill/>
          <a:ln w="12700">
            <a:noFill/>
            <a:miter lim="800000"/>
            <a:headEnd type="none" w="sm" len="sm"/>
            <a:tailEnd type="none" w="sm" len="sm"/>
          </a:ln>
          <a:effectLst/>
        </p:spPr>
        <p:txBody>
          <a:bodyPr vert="horz" wrap="square" lIns="92490" tIns="46247" rIns="92490" bIns="46247" numCol="1" anchor="b" anchorCtr="0" compatLnSpc="1">
            <a:prstTxWarp prst="textNoShape">
              <a:avLst/>
            </a:prstTxWarp>
          </a:bodyPr>
          <a:lstStyle>
            <a:lvl1pPr defTabSz="925007" eaLnBrk="0" hangingPunct="0">
              <a:defRPr sz="1200">
                <a:latin typeface="Times New Roman" pitchFamily="18" charset="0"/>
              </a:defRPr>
            </a:lvl1pPr>
          </a:lstStyle>
          <a:p>
            <a:pPr>
              <a:defRPr/>
            </a:pPr>
            <a:endParaRPr lang="en-US" dirty="0"/>
          </a:p>
        </p:txBody>
      </p:sp>
      <p:sp>
        <p:nvSpPr>
          <p:cNvPr id="17415" name="Rectangle 7"/>
          <p:cNvSpPr>
            <a:spLocks noGrp="1" noChangeArrowheads="1"/>
          </p:cNvSpPr>
          <p:nvPr>
            <p:ph type="sldNum" sz="quarter" idx="5"/>
          </p:nvPr>
        </p:nvSpPr>
        <p:spPr bwMode="auto">
          <a:xfrm>
            <a:off x="5304895" y="6722980"/>
            <a:ext cx="4058181" cy="354095"/>
          </a:xfrm>
          <a:prstGeom prst="rect">
            <a:avLst/>
          </a:prstGeom>
          <a:noFill/>
          <a:ln w="12700">
            <a:noFill/>
            <a:miter lim="800000"/>
            <a:headEnd type="none" w="sm" len="sm"/>
            <a:tailEnd type="none" w="sm" len="sm"/>
          </a:ln>
          <a:effectLst/>
        </p:spPr>
        <p:txBody>
          <a:bodyPr vert="horz" wrap="square" lIns="92490" tIns="46247" rIns="92490" bIns="46247" numCol="1" anchor="b" anchorCtr="0" compatLnSpc="1">
            <a:prstTxWarp prst="textNoShape">
              <a:avLst/>
            </a:prstTxWarp>
          </a:bodyPr>
          <a:lstStyle>
            <a:lvl1pPr algn="r" defTabSz="925007" eaLnBrk="0" hangingPunct="0">
              <a:defRPr sz="1200">
                <a:latin typeface="Times New Roman" pitchFamily="18" charset="0"/>
              </a:defRPr>
            </a:lvl1pPr>
          </a:lstStyle>
          <a:p>
            <a:pPr>
              <a:defRPr/>
            </a:pPr>
            <a:fld id="{28446D59-0F58-4F63-8383-C9116AA04633}" type="slidenum">
              <a:rPr lang="en-US"/>
              <a:pPr>
                <a:defRPr/>
              </a:pPr>
              <a:t>‹#›</a:t>
            </a:fld>
            <a:endParaRPr lang="en-US" dirty="0"/>
          </a:p>
        </p:txBody>
      </p:sp>
    </p:spTree>
    <p:extLst>
      <p:ext uri="{BB962C8B-B14F-4D97-AF65-F5344CB8AC3E}">
        <p14:creationId xmlns:p14="http://schemas.microsoft.com/office/powerpoint/2010/main" val="5303339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007" eaLnBrk="0" hangingPunct="0">
              <a:spcBef>
                <a:spcPct val="30000"/>
              </a:spcBef>
              <a:defRPr kumimoji="1" sz="1200">
                <a:solidFill>
                  <a:schemeClr val="tx1"/>
                </a:solidFill>
                <a:latin typeface="Times New Roman" pitchFamily="18" charset="0"/>
              </a:defRPr>
            </a:lvl1pPr>
            <a:lvl2pPr marL="748968" indent="-288065" defTabSz="925007" eaLnBrk="0" hangingPunct="0">
              <a:spcBef>
                <a:spcPct val="30000"/>
              </a:spcBef>
              <a:defRPr kumimoji="1" sz="1200">
                <a:solidFill>
                  <a:schemeClr val="tx1"/>
                </a:solidFill>
                <a:latin typeface="Times New Roman" pitchFamily="18" charset="0"/>
              </a:defRPr>
            </a:lvl2pPr>
            <a:lvl3pPr marL="1152258" indent="-230452" defTabSz="925007" eaLnBrk="0" hangingPunct="0">
              <a:spcBef>
                <a:spcPct val="30000"/>
              </a:spcBef>
              <a:defRPr kumimoji="1" sz="1200">
                <a:solidFill>
                  <a:schemeClr val="tx1"/>
                </a:solidFill>
                <a:latin typeface="Times New Roman" pitchFamily="18" charset="0"/>
              </a:defRPr>
            </a:lvl3pPr>
            <a:lvl4pPr marL="1613162" indent="-230452" defTabSz="925007" eaLnBrk="0" hangingPunct="0">
              <a:spcBef>
                <a:spcPct val="30000"/>
              </a:spcBef>
              <a:defRPr kumimoji="1" sz="1200">
                <a:solidFill>
                  <a:schemeClr val="tx1"/>
                </a:solidFill>
                <a:latin typeface="Times New Roman" pitchFamily="18" charset="0"/>
              </a:defRPr>
            </a:lvl4pPr>
            <a:lvl5pPr marL="2074065" indent="-230452" defTabSz="925007" eaLnBrk="0" hangingPunct="0">
              <a:spcBef>
                <a:spcPct val="30000"/>
              </a:spcBef>
              <a:defRPr kumimoji="1" sz="1200">
                <a:solidFill>
                  <a:schemeClr val="tx1"/>
                </a:solidFill>
                <a:latin typeface="Times New Roman" pitchFamily="18" charset="0"/>
              </a:defRPr>
            </a:lvl5pPr>
            <a:lvl6pPr marL="2534968" indent="-230452" defTabSz="925007" eaLnBrk="0" fontAlgn="base" hangingPunct="0">
              <a:spcBef>
                <a:spcPct val="30000"/>
              </a:spcBef>
              <a:spcAft>
                <a:spcPct val="0"/>
              </a:spcAft>
              <a:defRPr kumimoji="1" sz="1200">
                <a:solidFill>
                  <a:schemeClr val="tx1"/>
                </a:solidFill>
                <a:latin typeface="Times New Roman" pitchFamily="18" charset="0"/>
              </a:defRPr>
            </a:lvl6pPr>
            <a:lvl7pPr marL="2995872" indent="-230452" defTabSz="925007" eaLnBrk="0" fontAlgn="base" hangingPunct="0">
              <a:spcBef>
                <a:spcPct val="30000"/>
              </a:spcBef>
              <a:spcAft>
                <a:spcPct val="0"/>
              </a:spcAft>
              <a:defRPr kumimoji="1" sz="1200">
                <a:solidFill>
                  <a:schemeClr val="tx1"/>
                </a:solidFill>
                <a:latin typeface="Times New Roman" pitchFamily="18" charset="0"/>
              </a:defRPr>
            </a:lvl7pPr>
            <a:lvl8pPr marL="3456775" indent="-230452" defTabSz="925007" eaLnBrk="0" fontAlgn="base" hangingPunct="0">
              <a:spcBef>
                <a:spcPct val="30000"/>
              </a:spcBef>
              <a:spcAft>
                <a:spcPct val="0"/>
              </a:spcAft>
              <a:defRPr kumimoji="1" sz="1200">
                <a:solidFill>
                  <a:schemeClr val="tx1"/>
                </a:solidFill>
                <a:latin typeface="Times New Roman" pitchFamily="18" charset="0"/>
              </a:defRPr>
            </a:lvl8pPr>
            <a:lvl9pPr marL="3917678" indent="-230452" defTabSz="925007"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1294618F-D24C-4359-8E7E-C15D2680FE71}" type="slidenum">
              <a:rPr kumimoji="0" lang="en-US" altLang="en-US" smtClean="0"/>
              <a:pPr>
                <a:spcBef>
                  <a:spcPct val="0"/>
                </a:spcBef>
              </a:pPr>
              <a:t>1</a:t>
            </a:fld>
            <a:endParaRPr kumimoji="0" lang="en-US" alt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smtClean="0">
              <a:latin typeface="Arial" pitchFamily="34" charset="0"/>
              <a:cs typeface="Arial" pitchFamily="34" charset="0"/>
            </a:endParaRPr>
          </a:p>
        </p:txBody>
      </p:sp>
    </p:spTree>
    <p:extLst>
      <p:ext uri="{BB962C8B-B14F-4D97-AF65-F5344CB8AC3E}">
        <p14:creationId xmlns:p14="http://schemas.microsoft.com/office/powerpoint/2010/main" val="831744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kern="1200" dirty="0" smtClean="0">
                <a:solidFill>
                  <a:schemeClr val="tx1"/>
                </a:solidFill>
                <a:effectLst/>
                <a:latin typeface="Arial" pitchFamily="34" charset="0"/>
                <a:cs typeface="Arial" pitchFamily="34" charset="0"/>
              </a:rPr>
              <a:t>The problem began when borrowers with adjustable rate mortgages who had planned to sell or refinance their homes before the adjustments kicked in were unable to refinance, prompting many mortgage holders to default as the adjustments began.</a:t>
            </a:r>
            <a:r>
              <a:rPr kumimoji="1" lang="en-CA" kern="1200" baseline="0" dirty="0" smtClean="0">
                <a:solidFill>
                  <a:schemeClr val="tx1"/>
                </a:solidFill>
                <a:effectLst/>
                <a:latin typeface="Arial" pitchFamily="34" charset="0"/>
                <a:cs typeface="Arial" pitchFamily="34" charset="0"/>
              </a:rPr>
              <a:t> </a:t>
            </a:r>
            <a:endParaRPr kumimoji="1" lang="en-US" i="1" kern="1200" dirty="0" smtClean="0">
              <a:solidFill>
                <a:schemeClr val="tx1"/>
              </a:solidFill>
              <a:effectLst/>
              <a:latin typeface="Arial" pitchFamily="34" charset="0"/>
              <a:cs typeface="Arial" pitchFamily="34" charset="0"/>
            </a:endParaRPr>
          </a:p>
          <a:p>
            <a:r>
              <a:rPr kumimoji="1" lang="en-US" i="1" kern="1200" dirty="0" smtClean="0">
                <a:solidFill>
                  <a:schemeClr val="tx1"/>
                </a:solidFill>
                <a:effectLst/>
                <a:latin typeface="Arial" pitchFamily="34" charset="0"/>
                <a:cs typeface="Arial" pitchFamily="34" charset="0"/>
              </a:rPr>
              <a:t>Source: "FBI warns of mortgage fraud 'epidemic'". CNN. February 6, 2004.</a:t>
            </a:r>
            <a:endParaRPr kumimoji="1" lang="en-CA" kern="1200" dirty="0" smtClean="0">
              <a:solidFill>
                <a:schemeClr val="tx1"/>
              </a:solidFill>
              <a:effectLst/>
              <a:latin typeface="Arial" pitchFamily="34" charset="0"/>
              <a:cs typeface="Arial" pitchFamily="34" charset="0"/>
            </a:endParaRPr>
          </a:p>
          <a:p>
            <a:r>
              <a:rPr kumimoji="1" lang="en-US" i="1" kern="1200" dirty="0" smtClean="0">
                <a:solidFill>
                  <a:schemeClr val="tx1"/>
                </a:solidFill>
                <a:effectLst/>
                <a:latin typeface="Arial" pitchFamily="34" charset="0"/>
                <a:cs typeface="Arial" pitchFamily="34" charset="0"/>
              </a:rPr>
              <a:t>Source: Philyaw, Jason. "Underwater mortgages back above 11 million in 4Q". CoreLogic. </a:t>
            </a:r>
            <a:endParaRPr kumimoji="1" lang="en-CA" kern="1200" dirty="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10</a:t>
            </a:fld>
            <a:endParaRPr lang="en-US" dirty="0"/>
          </a:p>
        </p:txBody>
      </p:sp>
    </p:spTree>
    <p:extLst>
      <p:ext uri="{BB962C8B-B14F-4D97-AF65-F5344CB8AC3E}">
        <p14:creationId xmlns:p14="http://schemas.microsoft.com/office/powerpoint/2010/main" val="3640485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Default rates on subprime and adjustable-rate mortgages (ARMs) began to climb, </a:t>
            </a:r>
            <a:r>
              <a:rPr lang="en-US" i="1" dirty="0">
                <a:latin typeface="Arial" pitchFamily="34" charset="0"/>
                <a:cs typeface="Arial" pitchFamily="34" charset="0"/>
              </a:rPr>
              <a:t>setting the stage for a new wave of mortgage fraud. </a:t>
            </a:r>
            <a:r>
              <a:rPr lang="en-CA" dirty="0">
                <a:latin typeface="Arial" pitchFamily="34" charset="0"/>
                <a:cs typeface="Arial" pitchFamily="34" charset="0"/>
              </a:rPr>
              <a:t> </a:t>
            </a:r>
            <a:r>
              <a:rPr lang="en-US" dirty="0">
                <a:latin typeface="Arial" pitchFamily="34" charset="0"/>
                <a:cs typeface="Arial" pitchFamily="34" charset="0"/>
              </a:rPr>
              <a:t>The housing boom collapsed in 2007. By the end of 2010, 11 million residential properties, or 23% of all U.S. homes, were in negative equity (what was owed on the mortgage was greater than the house could be sold for</a:t>
            </a:r>
            <a:r>
              <a:rPr lang="en-US" dirty="0" smtClean="0">
                <a:latin typeface="Arial" pitchFamily="34" charset="0"/>
                <a:cs typeface="Arial" pitchFamily="34" charset="0"/>
              </a:rPr>
              <a:t>).</a:t>
            </a:r>
          </a:p>
          <a:p>
            <a:endParaRPr lang="en-US" dirty="0">
              <a:latin typeface="Arial" pitchFamily="34" charset="0"/>
              <a:cs typeface="Arial" pitchFamily="34" charset="0"/>
            </a:endParaRPr>
          </a:p>
          <a:p>
            <a:r>
              <a:rPr lang="en-US" i="1" dirty="0">
                <a:latin typeface="Arial" pitchFamily="34" charset="0"/>
                <a:cs typeface="Arial" pitchFamily="34" charset="0"/>
              </a:rPr>
              <a:t>Source: "FBI warns of mortgage fraud 'epidemic'". CNN. February 6, 2004.</a:t>
            </a:r>
            <a:endParaRPr lang="en-CA" dirty="0">
              <a:latin typeface="Arial" pitchFamily="34" charset="0"/>
              <a:cs typeface="Arial" pitchFamily="34" charset="0"/>
            </a:endParaRPr>
          </a:p>
          <a:p>
            <a:r>
              <a:rPr lang="en-US" i="1" dirty="0">
                <a:latin typeface="Arial" pitchFamily="34" charset="0"/>
                <a:cs typeface="Arial" pitchFamily="34" charset="0"/>
              </a:rPr>
              <a:t>Source: Philyaw, Jason. "Underwater mortgages back above 11 million in 4Q". CoreLogic. </a:t>
            </a:r>
            <a:endParaRPr lang="en-CA" dirty="0">
              <a:latin typeface="Arial" pitchFamily="34" charset="0"/>
              <a:cs typeface="Arial" pitchFamily="34" charset="0"/>
            </a:endParaRPr>
          </a:p>
          <a:p>
            <a:endParaRPr lang="en-CA" dirty="0"/>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640485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latin typeface="Arial" pitchFamily="34" charset="0"/>
                <a:cs typeface="Arial" pitchFamily="34" charset="0"/>
              </a:rPr>
              <a:t>Source: </a:t>
            </a:r>
            <a:r>
              <a:rPr lang="en-US" i="1" dirty="0" smtClean="0">
                <a:latin typeface="Arial" pitchFamily="34" charset="0"/>
                <a:cs typeface="Arial" pitchFamily="34" charset="0"/>
              </a:rPr>
              <a:t>www.preventloanscams.org/resources/issues/the-foreclosure-crisis </a:t>
            </a:r>
            <a:endParaRPr lang="en-US" i="1" dirty="0">
              <a:latin typeface="Arial" pitchFamily="34" charset="0"/>
              <a:cs typeface="Arial" pitchFamily="34" charset="0"/>
            </a:endParaRPr>
          </a:p>
          <a:p>
            <a:r>
              <a:rPr lang="en-US" i="1" dirty="0">
                <a:latin typeface="Arial" pitchFamily="34" charset="0"/>
                <a:cs typeface="Arial" pitchFamily="34" charset="0"/>
              </a:rPr>
              <a:t>RealtyTrac</a:t>
            </a:r>
          </a:p>
          <a:p>
            <a:endParaRPr lang="en-US" sz="1400"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12</a:t>
            </a:fld>
            <a:endParaRPr lang="en-US" dirty="0"/>
          </a:p>
        </p:txBody>
      </p:sp>
    </p:spTree>
    <p:extLst>
      <p:ext uri="{BB962C8B-B14F-4D97-AF65-F5344CB8AC3E}">
        <p14:creationId xmlns:p14="http://schemas.microsoft.com/office/powerpoint/2010/main" val="24196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kern="1200" dirty="0" smtClean="0">
                <a:solidFill>
                  <a:schemeClr val="tx1"/>
                </a:solidFill>
                <a:effectLst/>
                <a:latin typeface="Arial" pitchFamily="34" charset="0"/>
                <a:cs typeface="Arial" pitchFamily="34" charset="0"/>
              </a:rPr>
              <a:t>As the markets change, so do the sca</a:t>
            </a:r>
            <a:r>
              <a:rPr lang="en-US" dirty="0" smtClean="0">
                <a:latin typeface="Arial" pitchFamily="34" charset="0"/>
                <a:cs typeface="Arial" pitchFamily="34" charset="0"/>
              </a:rPr>
              <a:t>mmers.  They are constantly adapting and changing.  When it became clear that loan origination was no longer a ‘pot of gold’ as earlier, the scammers moved on to new schemes within loan modification and foreclosure rescue.  </a:t>
            </a:r>
            <a:endParaRPr kumimoji="1" lang="en-US" kern="1200" dirty="0" smtClean="0">
              <a:solidFill>
                <a:schemeClr val="tx1"/>
              </a:solidFill>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i="1" kern="1200" dirty="0" smtClean="0">
                <a:solidFill>
                  <a:schemeClr val="tx1"/>
                </a:solidFill>
                <a:effectLst/>
                <a:latin typeface="Arial" pitchFamily="34" charset="0"/>
                <a:cs typeface="Arial" pitchFamily="34" charset="0"/>
              </a:rPr>
              <a:t>Source: www.preventloanscams.org/resources/issues/the-foreclosure-crisis RealtyTrac</a:t>
            </a:r>
            <a:endParaRPr kumimoji="1" lang="en-CA" kern="1200" dirty="0" smtClean="0">
              <a:solidFill>
                <a:schemeClr val="tx1"/>
              </a:solidFill>
              <a:effectLst/>
              <a:latin typeface="Arial" pitchFamily="34" charset="0"/>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13</a:t>
            </a:fld>
            <a:endParaRPr lang="en-US" dirty="0"/>
          </a:p>
        </p:txBody>
      </p:sp>
    </p:spTree>
    <p:extLst>
      <p:ext uri="{BB962C8B-B14F-4D97-AF65-F5344CB8AC3E}">
        <p14:creationId xmlns:p14="http://schemas.microsoft.com/office/powerpoint/2010/main" val="241969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i="1" kern="1200" dirty="0" smtClean="0">
                <a:solidFill>
                  <a:schemeClr val="tx1"/>
                </a:solidFill>
                <a:effectLst/>
                <a:latin typeface="Arial" pitchFamily="34" charset="0"/>
                <a:cs typeface="Arial" pitchFamily="34" charset="0"/>
              </a:rPr>
              <a:t>Source: LexisNexis 15th Annual Mortgage Fraud Report. August 2013</a:t>
            </a:r>
            <a:endParaRPr kumimoji="1" lang="en-CA" kern="1200" dirty="0" smtClean="0">
              <a:solidFill>
                <a:schemeClr val="tx1"/>
              </a:solidFill>
              <a:effectLst/>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59435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15</a:t>
            </a:fld>
            <a:endParaRPr lang="en-US" dirty="0"/>
          </a:p>
        </p:txBody>
      </p:sp>
    </p:spTree>
    <p:extLst>
      <p:ext uri="{BB962C8B-B14F-4D97-AF65-F5344CB8AC3E}">
        <p14:creationId xmlns:p14="http://schemas.microsoft.com/office/powerpoint/2010/main" val="871374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16</a:t>
            </a:fld>
            <a:endParaRPr lang="en-US" dirty="0"/>
          </a:p>
        </p:txBody>
      </p:sp>
    </p:spTree>
    <p:extLst>
      <p:ext uri="{BB962C8B-B14F-4D97-AF65-F5344CB8AC3E}">
        <p14:creationId xmlns:p14="http://schemas.microsoft.com/office/powerpoint/2010/main" val="4231145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CA" kern="1200" dirty="0" smtClean="0">
                <a:solidFill>
                  <a:schemeClr val="tx1"/>
                </a:solidFill>
                <a:effectLst/>
                <a:latin typeface="Arial" pitchFamily="34" charset="0"/>
                <a:cs typeface="Arial" pitchFamily="34" charset="0"/>
              </a:rPr>
              <a:t>Reporting one’s victimization is often complicated by feelings of shame and guilt, as well as other complex factors, such as</a:t>
            </a:r>
          </a:p>
          <a:p>
            <a:pPr marL="171450" lvl="0" indent="-171450">
              <a:buFont typeface="Arial" panose="020B0604020202020204" pitchFamily="34" charset="0"/>
              <a:buChar char="•"/>
            </a:pPr>
            <a:r>
              <a:rPr kumimoji="1" lang="en-CA" kern="1200" dirty="0" smtClean="0">
                <a:solidFill>
                  <a:schemeClr val="tx1"/>
                </a:solidFill>
                <a:effectLst/>
                <a:latin typeface="Arial" pitchFamily="34" charset="0"/>
                <a:cs typeface="Arial" pitchFamily="34" charset="0"/>
              </a:rPr>
              <a:t>not knowing where to turn</a:t>
            </a:r>
          </a:p>
          <a:p>
            <a:pPr marL="171450" lvl="0" indent="-171450">
              <a:buFont typeface="Arial" panose="020B0604020202020204" pitchFamily="34" charset="0"/>
              <a:buChar char="•"/>
            </a:pPr>
            <a:r>
              <a:rPr kumimoji="1" lang="en-CA" kern="1200" dirty="0" smtClean="0">
                <a:solidFill>
                  <a:schemeClr val="tx1"/>
                </a:solidFill>
                <a:effectLst/>
                <a:latin typeface="Arial" pitchFamily="34" charset="0"/>
                <a:cs typeface="Arial" pitchFamily="34" charset="0"/>
              </a:rPr>
              <a:t>feeling that reporting wouldn’t make a difference</a:t>
            </a:r>
          </a:p>
          <a:p>
            <a:pPr marL="171450" lvl="0" indent="-171450">
              <a:buFont typeface="Arial" panose="020B0604020202020204" pitchFamily="34" charset="0"/>
              <a:buChar char="•"/>
            </a:pPr>
            <a:r>
              <a:rPr kumimoji="1" lang="en-CA" kern="1200" dirty="0" smtClean="0">
                <a:solidFill>
                  <a:schemeClr val="tx1"/>
                </a:solidFill>
                <a:effectLst/>
                <a:latin typeface="Arial" pitchFamily="34" charset="0"/>
                <a:cs typeface="Arial" pitchFamily="34" charset="0"/>
              </a:rPr>
              <a:t>fear that reporting will lead to a loss of legal or financial control</a:t>
            </a:r>
          </a:p>
          <a:p>
            <a:pPr marL="171450" lvl="0" indent="-171450">
              <a:buFont typeface="Arial" panose="020B0604020202020204" pitchFamily="34" charset="0"/>
              <a:buChar char="•"/>
            </a:pPr>
            <a:r>
              <a:rPr kumimoji="1" lang="en-CA" kern="1200" dirty="0" smtClean="0">
                <a:solidFill>
                  <a:schemeClr val="tx1"/>
                </a:solidFill>
                <a:effectLst/>
                <a:latin typeface="Arial" pitchFamily="34" charset="0"/>
                <a:cs typeface="Arial" pitchFamily="34" charset="0"/>
              </a:rPr>
              <a:t>threats and intimidation from the perpetrators</a:t>
            </a:r>
          </a:p>
          <a:p>
            <a:pPr marL="171450" lvl="0" indent="-171450">
              <a:buFont typeface="Arial" panose="020B0604020202020204" pitchFamily="34" charset="0"/>
              <a:buChar char="•"/>
            </a:pPr>
            <a:r>
              <a:rPr kumimoji="1" lang="en-CA" kern="1200" dirty="0" smtClean="0">
                <a:solidFill>
                  <a:schemeClr val="tx1"/>
                </a:solidFill>
                <a:effectLst/>
                <a:latin typeface="Arial" pitchFamily="34" charset="0"/>
                <a:cs typeface="Arial" pitchFamily="34" charset="0"/>
              </a:rPr>
              <a:t>loss of esteem or prestige in a victim’s social group</a:t>
            </a:r>
          </a:p>
          <a:p>
            <a:pPr marL="171450" lvl="0" indent="-171450">
              <a:buFont typeface="Arial" panose="020B0604020202020204" pitchFamily="34" charset="0"/>
              <a:buChar char="•"/>
            </a:pPr>
            <a:r>
              <a:rPr kumimoji="1" lang="en-CA" kern="1200" dirty="0" smtClean="0">
                <a:solidFill>
                  <a:schemeClr val="tx1"/>
                </a:solidFill>
                <a:effectLst/>
                <a:latin typeface="Arial" pitchFamily="34" charset="0"/>
                <a:cs typeface="Arial" pitchFamily="34" charset="0"/>
              </a:rPr>
              <a:t>concern that reporting may culminate in a family member or friend being arrested or sent to prison, which is particularly a concern if the individual is dependent on the exploiter</a:t>
            </a:r>
          </a:p>
          <a:p>
            <a:pPr marL="171450" lvl="0" indent="-171450">
              <a:buFont typeface="Arial" panose="020B0604020202020204" pitchFamily="34" charset="0"/>
              <a:buChar char="•"/>
            </a:pPr>
            <a:r>
              <a:rPr kumimoji="1" lang="en-CA" kern="1200" dirty="0" smtClean="0">
                <a:solidFill>
                  <a:schemeClr val="tx1"/>
                </a:solidFill>
                <a:effectLst/>
                <a:latin typeface="Arial" pitchFamily="34" charset="0"/>
                <a:cs typeface="Arial" pitchFamily="34" charset="0"/>
              </a:rPr>
              <a:t>lack of confidence in the ability of authorities to respond and assist.</a:t>
            </a:r>
          </a:p>
          <a:p>
            <a:r>
              <a:rPr kumimoji="1" lang="en-CA" i="1" kern="1200" dirty="0" smtClean="0">
                <a:solidFill>
                  <a:schemeClr val="tx1"/>
                </a:solidFill>
                <a:effectLst/>
                <a:latin typeface="Arial" pitchFamily="34" charset="0"/>
                <a:cs typeface="Arial" pitchFamily="34" charset="0"/>
              </a:rPr>
              <a:t>Source: Taking Action: An Advocate’s Guide to Assisting Victims of Financial Fraud</a:t>
            </a:r>
            <a:endParaRPr kumimoji="1" lang="en-CA" kern="1200" dirty="0" smtClean="0">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17</a:t>
            </a:fld>
            <a:endParaRPr lang="en-US" dirty="0"/>
          </a:p>
        </p:txBody>
      </p:sp>
    </p:spTree>
    <p:extLst>
      <p:ext uri="{BB962C8B-B14F-4D97-AF65-F5344CB8AC3E}">
        <p14:creationId xmlns:p14="http://schemas.microsoft.com/office/powerpoint/2010/main" val="3558131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 Victim Service Provider plays a very important role</a:t>
            </a:r>
            <a:r>
              <a:rPr lang="en-US" baseline="0" dirty="0" smtClean="0">
                <a:latin typeface="Arial" pitchFamily="34" charset="0"/>
                <a:cs typeface="Arial" pitchFamily="34" charset="0"/>
              </a:rPr>
              <a:t> in the lives of victims of mortgage fraud.  Refusing to be a victim and taking action is a huge step forward for victims of mortgage fraud.</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18</a:t>
            </a:fld>
            <a:endParaRPr lang="en-US" dirty="0"/>
          </a:p>
        </p:txBody>
      </p:sp>
    </p:spTree>
    <p:extLst>
      <p:ext uri="{BB962C8B-B14F-4D97-AF65-F5344CB8AC3E}">
        <p14:creationId xmlns:p14="http://schemas.microsoft.com/office/powerpoint/2010/main" val="9920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09537" marR="0" lvl="0" indent="0" algn="l" defTabSz="914400" rtl="0" eaLnBrk="0" fontAlgn="base" latinLnBrk="0" hangingPunct="0">
              <a:lnSpc>
                <a:spcPct val="100000"/>
              </a:lnSpc>
              <a:spcBef>
                <a:spcPts val="400"/>
              </a:spcBef>
              <a:spcAft>
                <a:spcPct val="0"/>
              </a:spcAft>
              <a:buClr>
                <a:srgbClr val="2DA2BF"/>
              </a:buClr>
              <a:buSzPct val="68000"/>
              <a:buFont typeface="Wingdings 3" pitchFamily="18" charset="2"/>
              <a:buNone/>
              <a:tabLst/>
              <a:defRPr/>
            </a:pPr>
            <a:r>
              <a:rPr kumimoji="0" lang="en-US"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Recovery requires work.  Victims need to work with regulatory, criminal justice, or social service agencies to address their problems, pursue justice, and take an active role in their recovery. Reporting any financial fraud, no matter how small, helps put a stop to the fraud, prevents the victimization of more consumers, and makes a record of the criminals committing the fraud. Reporting is also crucial to getting financial recovery. </a:t>
            </a:r>
          </a:p>
          <a:p>
            <a:pPr marL="109537" marR="0" lvl="0" indent="0" algn="l" defTabSz="914400" rtl="0" eaLnBrk="0" fontAlgn="base" latinLnBrk="0" hangingPunct="0">
              <a:lnSpc>
                <a:spcPct val="100000"/>
              </a:lnSpc>
              <a:spcBef>
                <a:spcPts val="400"/>
              </a:spcBef>
              <a:spcAft>
                <a:spcPct val="0"/>
              </a:spcAft>
              <a:buClr>
                <a:srgbClr val="2DA2BF"/>
              </a:buClr>
              <a:buSzPct val="68000"/>
              <a:buFont typeface="Wingdings 3" pitchFamily="18" charset="2"/>
              <a:buNone/>
              <a:tabLst/>
              <a:defRPr/>
            </a:pPr>
            <a:endParaRPr kumimoji="0" lang="en-US" dirty="0" smtClean="0">
              <a:solidFill>
                <a:prstClr val="black"/>
              </a:solidFill>
              <a:latin typeface="Arial" panose="020B0604020202020204" pitchFamily="34" charset="0"/>
              <a:cs typeface="Arial" panose="020B0604020202020204" pitchFamily="34" charset="0"/>
            </a:endParaRPr>
          </a:p>
          <a:p>
            <a:pPr marL="109537" marR="0" lvl="0" indent="0" algn="l" defTabSz="914400" rtl="0" eaLnBrk="0" fontAlgn="base" latinLnBrk="0" hangingPunct="0">
              <a:lnSpc>
                <a:spcPct val="100000"/>
              </a:lnSpc>
              <a:spcBef>
                <a:spcPts val="400"/>
              </a:spcBef>
              <a:spcAft>
                <a:spcPct val="0"/>
              </a:spcAft>
              <a:buClr>
                <a:srgbClr val="2DA2BF"/>
              </a:buClr>
              <a:buSzPct val="68000"/>
              <a:buFont typeface="Wingdings 3" pitchFamily="18" charset="2"/>
              <a:buNone/>
              <a:tabLst/>
              <a:defRPr/>
            </a:pPr>
            <a:r>
              <a:rPr kumimoji="0" lang="en-US"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Full financial recovery is difficult to achieve. Even when criminal prosecution results in a restitution order, victims rarely obtain full recovery of their losses. Civil legal action might be necessary to get money or property back but even then, it is no guarantee of a good outcome. In addition, victims of financial fraud often must file their own civil lawsuit against the fraudster to get their money back. If successful, the court might order the perpetrator to return some or all of the assets lost to fraud. But even then, it can be difficult to collect, especially if the money or assets have disappeared.</a:t>
            </a: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19</a:t>
            </a:fld>
            <a:endParaRPr lang="en-US" dirty="0"/>
          </a:p>
        </p:txBody>
      </p:sp>
    </p:spTree>
    <p:extLst>
      <p:ext uri="{BB962C8B-B14F-4D97-AF65-F5344CB8AC3E}">
        <p14:creationId xmlns:p14="http://schemas.microsoft.com/office/powerpoint/2010/main" val="221930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a:t>
            </a:fld>
            <a:endParaRPr lang="en-US" dirty="0"/>
          </a:p>
        </p:txBody>
      </p:sp>
    </p:spTree>
    <p:extLst>
      <p:ext uri="{BB962C8B-B14F-4D97-AF65-F5344CB8AC3E}">
        <p14:creationId xmlns:p14="http://schemas.microsoft.com/office/powerpoint/2010/main" val="3350849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CA" sz="2500" kern="1200" dirty="0" smtClean="0">
                <a:solidFill>
                  <a:schemeClr val="tx1"/>
                </a:solidFill>
                <a:effectLst/>
                <a:latin typeface="Arial" pitchFamily="34" charset="0"/>
                <a:cs typeface="Arial" pitchFamily="34" charset="0"/>
              </a:rPr>
              <a:t>In general, most perpetrators of financial fraud (outside of identity theft) are individuals whom the victim trusts. That trust is the vehicle for financial fraud and often makes the fraud particularly devastating to the emotional stability and confidence of the victim.</a:t>
            </a:r>
            <a:r>
              <a:rPr kumimoji="1" lang="en-CA" sz="2500" kern="1200" baseline="0" dirty="0" smtClean="0">
                <a:solidFill>
                  <a:schemeClr val="tx1"/>
                </a:solidFill>
                <a:effectLst/>
                <a:latin typeface="Arial" pitchFamily="34" charset="0"/>
                <a:cs typeface="Arial" pitchFamily="34" charset="0"/>
              </a:rPr>
              <a:t>  </a:t>
            </a:r>
            <a:r>
              <a:rPr kumimoji="1" lang="en-CA" sz="2500" kern="1200" dirty="0" smtClean="0">
                <a:solidFill>
                  <a:schemeClr val="tx1"/>
                </a:solidFill>
                <a:effectLst/>
                <a:latin typeface="Arial" pitchFamily="34" charset="0"/>
                <a:cs typeface="Arial" pitchFamily="34" charset="0"/>
              </a:rPr>
              <a:t>Financial fraud can exact a heavy emotional toll on its victims, whose reactions to being victimized may resemble those of other crime victims, including victims of violent crime. Understanding such reactions is key to aiding the emotional recovery of financial fraud victims.  </a:t>
            </a:r>
          </a:p>
          <a:p>
            <a:pPr marL="0" marR="0" lvl="1" indent="0" algn="l" defTabSz="914400" rtl="0" eaLnBrk="0" fontAlgn="base" latinLnBrk="0" hangingPunct="0">
              <a:lnSpc>
                <a:spcPct val="100000"/>
              </a:lnSpc>
              <a:spcBef>
                <a:spcPct val="30000"/>
              </a:spcBef>
              <a:spcAft>
                <a:spcPct val="0"/>
              </a:spcAft>
              <a:buClrTx/>
              <a:buSzTx/>
              <a:buFontTx/>
              <a:buNone/>
              <a:tabLst/>
              <a:defRPr/>
            </a:pPr>
            <a:endParaRPr kumimoji="1" lang="en-CA" sz="1400" kern="1200" dirty="0" smtClean="0">
              <a:solidFill>
                <a:schemeClr val="tx1"/>
              </a:solidFill>
              <a:effectLst/>
              <a:latin typeface="Arial" pitchFamily="34" charset="0"/>
              <a:cs typeface="Arial"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CA" sz="2500" kern="1200" dirty="0" smtClean="0">
                <a:solidFill>
                  <a:schemeClr val="tx1"/>
                </a:solidFill>
                <a:effectLst/>
                <a:latin typeface="Arial" pitchFamily="34" charset="0"/>
                <a:cs typeface="Arial" pitchFamily="34" charset="0"/>
              </a:rPr>
              <a:t>Advocates have several important responsibilities in working with victims of financial fraud, but the most important is to use a victim-centered approach. This goal is accomplished by communicating with compassion, managing the expectations of the victims, and assessing any additional safety concerns that arise out of the financial fraud. Advocates also need to assist victims in preventing further victimization as well as strengthening the network of services for financial fraud victims where possible. Finally, advocates need to help victims be attentive to their own emotional and mental health as they recover.</a:t>
            </a:r>
          </a:p>
          <a:p>
            <a:pPr marL="0" marR="0" lvl="1" indent="0" algn="l" defTabSz="914400" rtl="0" eaLnBrk="0" fontAlgn="base" latinLnBrk="0" hangingPunct="0">
              <a:lnSpc>
                <a:spcPct val="100000"/>
              </a:lnSpc>
              <a:spcBef>
                <a:spcPct val="30000"/>
              </a:spcBef>
              <a:spcAft>
                <a:spcPct val="0"/>
              </a:spcAft>
              <a:buClrTx/>
              <a:buSzTx/>
              <a:buFontTx/>
              <a:buNone/>
              <a:tabLst/>
              <a:defRPr/>
            </a:pPr>
            <a:endParaRPr kumimoji="1" lang="en-CA" sz="2500" kern="1200" dirty="0" smtClean="0">
              <a:solidFill>
                <a:schemeClr val="tx1"/>
              </a:solidFill>
              <a:effectLst/>
              <a:latin typeface="Arial" pitchFamily="34" charset="0"/>
              <a:cs typeface="Arial"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CA" sz="2500" i="1" kern="1200" dirty="0" smtClean="0">
                <a:solidFill>
                  <a:schemeClr val="tx1"/>
                </a:solidFill>
                <a:effectLst/>
                <a:latin typeface="Arial" pitchFamily="34" charset="0"/>
                <a:cs typeface="Arial" pitchFamily="34" charset="0"/>
              </a:rPr>
              <a:t>Source: Taking Action: An Advocate’s Guide to Assisting Victims of Financial Fraud</a:t>
            </a:r>
            <a:endParaRPr kumimoji="1" lang="en-CA" sz="2500" kern="1200" dirty="0" smtClean="0">
              <a:solidFill>
                <a:schemeClr val="tx1"/>
              </a:solidFill>
              <a:effectLst/>
              <a:latin typeface="Arial" pitchFamily="34" charset="0"/>
              <a:cs typeface="Arial"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CA" sz="2500" kern="1200" dirty="0" smtClean="0">
                <a:solidFill>
                  <a:schemeClr val="tx1"/>
                </a:solidFill>
                <a:effectLst/>
                <a:latin typeface="Arial" pitchFamily="34" charset="0"/>
                <a:cs typeface="Arial" pitchFamily="34" charset="0"/>
              </a:rPr>
              <a:t> </a:t>
            </a:r>
            <a:endParaRPr lang="en-US" sz="2500" dirty="0" smtClean="0">
              <a:solidFill>
                <a:prstClr val="black"/>
              </a:solidFill>
              <a:latin typeface="Arial" pitchFamily="34" charset="0"/>
              <a:cs typeface="Arial"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500" dirty="0" smtClean="0">
                <a:solidFill>
                  <a:prstClr val="black"/>
                </a:solidFill>
                <a:latin typeface="Arial" pitchFamily="34" charset="0"/>
                <a:cs typeface="Arial" pitchFamily="34" charset="0"/>
              </a:rPr>
              <a:t>For further guidance consult  </a:t>
            </a:r>
            <a:r>
              <a:rPr lang="en-US" sz="2500" i="1" dirty="0" smtClean="0">
                <a:solidFill>
                  <a:prstClr val="black"/>
                </a:solidFill>
                <a:latin typeface="Arial" pitchFamily="34" charset="0"/>
                <a:cs typeface="Arial" pitchFamily="34" charset="0"/>
              </a:rPr>
              <a:t>Taking Action: An Advocate’s Guide to Assisting Victims of Financial Fraud</a:t>
            </a:r>
            <a:r>
              <a:rPr lang="en-US" sz="2500" dirty="0" smtClean="0">
                <a:solidFill>
                  <a:prstClr val="black"/>
                </a:solidFill>
                <a:latin typeface="Arial" pitchFamily="34" charset="0"/>
                <a:cs typeface="Arial" pitchFamily="34" charset="0"/>
              </a:rPr>
              <a:t>, www.saveandinvest.org/web/groups/sai/@sai/documents/sai_original_content/p358016.pdf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20</a:t>
            </a:fld>
            <a:endParaRPr lang="en-US" dirty="0"/>
          </a:p>
        </p:txBody>
      </p:sp>
    </p:spTree>
    <p:extLst>
      <p:ext uri="{BB962C8B-B14F-4D97-AF65-F5344CB8AC3E}">
        <p14:creationId xmlns:p14="http://schemas.microsoft.com/office/powerpoint/2010/main" val="53915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Even just</a:t>
            </a:r>
            <a:r>
              <a:rPr lang="en-US" baseline="0" dirty="0" smtClean="0">
                <a:latin typeface="Arial" pitchFamily="34" charset="0"/>
                <a:cs typeface="Arial" pitchFamily="34" charset="0"/>
              </a:rPr>
              <a:t> knowing that there is a plan will often help to make victims of mortgage fraud to feel that their situation is not hopeless.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21</a:t>
            </a:fld>
            <a:endParaRPr lang="en-US" dirty="0"/>
          </a:p>
        </p:txBody>
      </p:sp>
    </p:spTree>
    <p:extLst>
      <p:ext uri="{BB962C8B-B14F-4D97-AF65-F5344CB8AC3E}">
        <p14:creationId xmlns:p14="http://schemas.microsoft.com/office/powerpoint/2010/main" val="3070003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Arial" pitchFamily="34" charset="0"/>
                <a:cs typeface="Arial" pitchFamily="34" charset="0"/>
              </a:rPr>
              <a:t>Victims</a:t>
            </a:r>
            <a:r>
              <a:rPr kumimoji="1" lang="en-US" sz="1200" kern="1200" baseline="0" dirty="0" smtClean="0">
                <a:solidFill>
                  <a:schemeClr val="tx1"/>
                </a:solidFill>
                <a:effectLst/>
                <a:latin typeface="Arial" pitchFamily="34" charset="0"/>
                <a:cs typeface="Arial" pitchFamily="34" charset="0"/>
              </a:rPr>
              <a:t> of any crime have rights. </a:t>
            </a:r>
            <a:r>
              <a:rPr kumimoji="1" lang="en-US" sz="1200" kern="1200" dirty="0" smtClean="0">
                <a:solidFill>
                  <a:schemeClr val="tx1"/>
                </a:solidFill>
                <a:effectLst/>
                <a:latin typeface="Arial" pitchFamily="34" charset="0"/>
                <a:cs typeface="Arial" pitchFamily="34" charset="0"/>
              </a:rPr>
              <a:t>Federal Law - 42 U.S.C. 10606(b) details the following when it comes to victims’ rights.</a:t>
            </a:r>
            <a:endParaRPr kumimoji="1" lang="en-CA" sz="1200" kern="1200" dirty="0" smtClean="0">
              <a:solidFill>
                <a:schemeClr val="tx1"/>
              </a:solidFill>
              <a:effectLst/>
              <a:latin typeface="Arial" pitchFamily="34" charset="0"/>
              <a:cs typeface="Arial" pitchFamily="34" charset="0"/>
            </a:endParaRPr>
          </a:p>
          <a:p>
            <a:endParaRPr kumimoji="1" lang="en-US" sz="1200" kern="1200" dirty="0" smtClean="0">
              <a:solidFill>
                <a:schemeClr val="tx1"/>
              </a:solidFill>
              <a:effectLst/>
              <a:latin typeface="Arial" pitchFamily="34" charset="0"/>
              <a:cs typeface="Arial" pitchFamily="34" charset="0"/>
            </a:endParaRPr>
          </a:p>
          <a:p>
            <a:pPr marL="228600" indent="-228600">
              <a:buFont typeface="+mj-lt"/>
              <a:buAutoNum type="arabicPeriod"/>
            </a:pPr>
            <a:r>
              <a:rPr kumimoji="1" lang="en-US" sz="1200" kern="1200" dirty="0" smtClean="0">
                <a:solidFill>
                  <a:schemeClr val="tx1"/>
                </a:solidFill>
                <a:effectLst/>
                <a:latin typeface="Arial" pitchFamily="34" charset="0"/>
                <a:cs typeface="Arial" pitchFamily="34" charset="0"/>
              </a:rPr>
              <a:t>The right to be treated with fairness and with respect for the victim's dignity and privacy. </a:t>
            </a:r>
            <a:endParaRPr kumimoji="1" lang="en-CA" sz="1200" kern="1200" dirty="0" smtClean="0">
              <a:solidFill>
                <a:schemeClr val="tx1"/>
              </a:solidFill>
              <a:effectLst/>
              <a:latin typeface="Arial" pitchFamily="34" charset="0"/>
              <a:cs typeface="Arial" pitchFamily="34" charset="0"/>
            </a:endParaRPr>
          </a:p>
          <a:p>
            <a:pPr marL="228600" lvl="0" indent="-228600">
              <a:buFont typeface="+mj-lt"/>
              <a:buAutoNum type="arabicPeriod"/>
            </a:pPr>
            <a:r>
              <a:rPr kumimoji="1" lang="en-US" sz="1200" kern="1200" dirty="0" smtClean="0">
                <a:solidFill>
                  <a:schemeClr val="tx1"/>
                </a:solidFill>
                <a:effectLst/>
                <a:latin typeface="Arial" pitchFamily="34" charset="0"/>
                <a:cs typeface="Arial" pitchFamily="34" charset="0"/>
              </a:rPr>
              <a:t> The right to be reasonably protected from the accused offender. </a:t>
            </a:r>
            <a:endParaRPr kumimoji="1" lang="en-CA" sz="1200" kern="1200" dirty="0" smtClean="0">
              <a:solidFill>
                <a:schemeClr val="tx1"/>
              </a:solidFill>
              <a:effectLst/>
              <a:latin typeface="Arial" pitchFamily="34" charset="0"/>
              <a:cs typeface="Arial" pitchFamily="34" charset="0"/>
            </a:endParaRPr>
          </a:p>
          <a:p>
            <a:pPr marL="228600" lvl="0" indent="-228600">
              <a:buFont typeface="+mj-lt"/>
              <a:buAutoNum type="arabicPeriod"/>
            </a:pPr>
            <a:r>
              <a:rPr kumimoji="1" lang="en-US" sz="1200" kern="1200" dirty="0" smtClean="0">
                <a:solidFill>
                  <a:schemeClr val="tx1"/>
                </a:solidFill>
                <a:effectLst/>
                <a:latin typeface="Arial" pitchFamily="34" charset="0"/>
                <a:cs typeface="Arial" pitchFamily="34" charset="0"/>
              </a:rPr>
              <a:t> The right to reasonable, accurate and timely notice of any public court proceeding, or any parole proceeding involving the crime, or of any release or escape of the accused. </a:t>
            </a:r>
            <a:endParaRPr kumimoji="1" lang="en-CA" sz="1200" kern="1200" dirty="0" smtClean="0">
              <a:solidFill>
                <a:schemeClr val="tx1"/>
              </a:solidFill>
              <a:effectLst/>
              <a:latin typeface="Arial" pitchFamily="34" charset="0"/>
              <a:cs typeface="Arial" pitchFamily="34" charset="0"/>
            </a:endParaRPr>
          </a:p>
          <a:p>
            <a:pPr marL="228600" lvl="0" indent="-228600">
              <a:buFont typeface="+mj-lt"/>
              <a:buAutoNum type="arabicPeriod"/>
            </a:pPr>
            <a:r>
              <a:rPr kumimoji="1" lang="en-US" sz="1200" kern="1200" dirty="0" smtClean="0">
                <a:solidFill>
                  <a:schemeClr val="tx1"/>
                </a:solidFill>
                <a:effectLst/>
                <a:latin typeface="Arial" pitchFamily="34" charset="0"/>
                <a:cs typeface="Arial" pitchFamily="34" charset="0"/>
              </a:rPr>
              <a:t> The right to be present at all public court proceedings related to the offense, unless the court determines that testimony by the victim would be materially affected if the victim heard other testimony at that proceeding. </a:t>
            </a:r>
            <a:endParaRPr kumimoji="1" lang="en-CA" sz="1200" kern="1200" dirty="0" smtClean="0">
              <a:solidFill>
                <a:schemeClr val="tx1"/>
              </a:solidFill>
              <a:effectLst/>
              <a:latin typeface="Arial" pitchFamily="34" charset="0"/>
              <a:cs typeface="Arial" pitchFamily="34" charset="0"/>
            </a:endParaRPr>
          </a:p>
          <a:p>
            <a:pPr marL="228600" lvl="0" indent="-228600">
              <a:buFont typeface="+mj-lt"/>
              <a:buAutoNum type="arabicPeriod"/>
            </a:pPr>
            <a:r>
              <a:rPr kumimoji="1" lang="en-US" sz="1200" kern="1200" dirty="0" smtClean="0">
                <a:solidFill>
                  <a:schemeClr val="tx1"/>
                </a:solidFill>
                <a:effectLst/>
                <a:latin typeface="Arial" pitchFamily="34" charset="0"/>
                <a:cs typeface="Arial" pitchFamily="34" charset="0"/>
              </a:rPr>
              <a:t> The reasonable right to confer with an attorney for the government in the case. </a:t>
            </a:r>
            <a:endParaRPr kumimoji="1" lang="en-CA" sz="1200" kern="1200" dirty="0" smtClean="0">
              <a:solidFill>
                <a:schemeClr val="tx1"/>
              </a:solidFill>
              <a:effectLst/>
              <a:latin typeface="Arial" pitchFamily="34" charset="0"/>
              <a:cs typeface="Arial" pitchFamily="34" charset="0"/>
            </a:endParaRPr>
          </a:p>
          <a:p>
            <a:pPr marL="228600" lvl="0" indent="-228600">
              <a:buFont typeface="+mj-lt"/>
              <a:buAutoNum type="arabicPeriod"/>
            </a:pPr>
            <a:r>
              <a:rPr kumimoji="1" lang="en-US" sz="1200" kern="1200" dirty="0" smtClean="0">
                <a:solidFill>
                  <a:schemeClr val="tx1"/>
                </a:solidFill>
                <a:effectLst/>
                <a:latin typeface="Arial" pitchFamily="34" charset="0"/>
                <a:cs typeface="Arial" pitchFamily="34" charset="0"/>
              </a:rPr>
              <a:t> The right to full and timely restitution as provided in law. </a:t>
            </a:r>
            <a:endParaRPr kumimoji="1" lang="en-CA" sz="1200" kern="1200" dirty="0" smtClean="0">
              <a:solidFill>
                <a:schemeClr val="tx1"/>
              </a:solidFill>
              <a:effectLst/>
              <a:latin typeface="Arial" pitchFamily="34" charset="0"/>
              <a:cs typeface="Arial" pitchFamily="34" charset="0"/>
            </a:endParaRPr>
          </a:p>
          <a:p>
            <a:pPr marL="228600" lvl="0" indent="-228600">
              <a:buFont typeface="+mj-lt"/>
              <a:buAutoNum type="arabicPeriod"/>
            </a:pPr>
            <a:r>
              <a:rPr kumimoji="1" lang="en-US" sz="1200" kern="1200" dirty="0" smtClean="0">
                <a:solidFill>
                  <a:schemeClr val="tx1"/>
                </a:solidFill>
                <a:effectLst/>
                <a:latin typeface="Arial" pitchFamily="34" charset="0"/>
                <a:cs typeface="Arial" pitchFamily="34" charset="0"/>
              </a:rPr>
              <a:t> The right to be reasonably heard at any public proceeding in the district court involving release, plea, sentencing, or any parole proceeding.</a:t>
            </a:r>
            <a:endParaRPr kumimoji="1" lang="en-CA" sz="1200" kern="1200" dirty="0" smtClean="0">
              <a:solidFill>
                <a:schemeClr val="tx1"/>
              </a:solidFill>
              <a:effectLst/>
              <a:latin typeface="Arial" pitchFamily="34" charset="0"/>
              <a:cs typeface="Arial" pitchFamily="34" charset="0"/>
            </a:endParaRPr>
          </a:p>
          <a:p>
            <a:pPr marL="228600" lvl="0" indent="-228600">
              <a:buFont typeface="+mj-lt"/>
              <a:buAutoNum type="arabicPeriod"/>
            </a:pPr>
            <a:r>
              <a:rPr kumimoji="1" lang="en-US" sz="1200" kern="1200" dirty="0" smtClean="0">
                <a:solidFill>
                  <a:schemeClr val="tx1"/>
                </a:solidFill>
                <a:effectLst/>
                <a:latin typeface="Arial" pitchFamily="34" charset="0"/>
                <a:cs typeface="Arial" pitchFamily="34" charset="0"/>
              </a:rPr>
              <a:t> The right to proceedings free from unreasonable delay.</a:t>
            </a:r>
            <a:endParaRPr kumimoji="1" lang="en-CA" sz="1200" kern="1200" dirty="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22</a:t>
            </a:fld>
            <a:endParaRPr lang="en-US" dirty="0"/>
          </a:p>
        </p:txBody>
      </p:sp>
    </p:spTree>
    <p:extLst>
      <p:ext uri="{BB962C8B-B14F-4D97-AF65-F5344CB8AC3E}">
        <p14:creationId xmlns:p14="http://schemas.microsoft.com/office/powerpoint/2010/main" val="3111822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Reporting is one</a:t>
            </a:r>
            <a:r>
              <a:rPr lang="en-US" baseline="0" dirty="0" smtClean="0">
                <a:latin typeface="Arial" pitchFamily="34" charset="0"/>
                <a:cs typeface="Arial" pitchFamily="34" charset="0"/>
              </a:rPr>
              <a:t> of the most important aspects of remediation of mortgage crimes. </a:t>
            </a:r>
            <a:r>
              <a:rPr lang="en-CA" baseline="0" dirty="0" smtClean="0">
                <a:latin typeface="Arial" pitchFamily="34" charset="0"/>
                <a:cs typeface="Arial" pitchFamily="34" charset="0"/>
              </a:rPr>
              <a:t>Reporting any financial fraud, no matter how small, helps law enforcement, regulators, and government agencies put a stop to the fraud, prevent the victimization of more consumers, and pursue the criminals committing the fraud. Reporting is also recommended if the victim is looking for financial recovery. </a:t>
            </a:r>
          </a:p>
          <a:p>
            <a:endParaRPr lang="en-CA" baseline="0" dirty="0" smtClean="0">
              <a:latin typeface="Arial" pitchFamily="34" charset="0"/>
              <a:cs typeface="Arial"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CA" sz="1200" i="1" kern="1200" dirty="0" smtClean="0">
                <a:solidFill>
                  <a:schemeClr val="tx1"/>
                </a:solidFill>
                <a:effectLst/>
                <a:latin typeface="Arial" pitchFamily="34" charset="0"/>
                <a:cs typeface="Arial" pitchFamily="34" charset="0"/>
              </a:rPr>
              <a:t>Source: Taking Action: An Advocate’s Guide to Assisting Victims of Financial Fraud</a:t>
            </a:r>
            <a:endParaRPr kumimoji="1" lang="en-CA" sz="1200" kern="1200" dirty="0" smtClean="0">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53135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i="0" dirty="0" smtClean="0">
                <a:latin typeface="Arial" panose="020B0604020202020204" pitchFamily="34" charset="0"/>
                <a:cs typeface="Arial" panose="020B0604020202020204" pitchFamily="34" charset="0"/>
              </a:rPr>
              <a:t>Reporting a</a:t>
            </a:r>
            <a:r>
              <a:rPr lang="en-CA" sz="1200" i="0" baseline="0" dirty="0" smtClean="0">
                <a:latin typeface="Arial" panose="020B0604020202020204" pitchFamily="34" charset="0"/>
                <a:cs typeface="Arial" panose="020B0604020202020204" pitchFamily="34" charset="0"/>
              </a:rPr>
              <a:t> mortgage crime is kind of like buying a lottery ticket—the victim may not win if they report the crime, but one thing is for certain: the victim will never get financial restitution and justice if the crime is not reported.</a:t>
            </a:r>
            <a:endParaRPr lang="en-CA" sz="1200" i="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i="1"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i="1" dirty="0" smtClean="0">
                <a:latin typeface="Arial" panose="020B0604020202020204" pitchFamily="34" charset="0"/>
                <a:cs typeface="Arial" panose="020B0604020202020204" pitchFamily="34" charset="0"/>
              </a:rPr>
              <a:t>* FBI – downloaded from www.fbi.gov/about-us/investigate/white_collar/mortgage-fraud on 09-16-14</a:t>
            </a: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24</a:t>
            </a:fld>
            <a:endParaRPr lang="en-US" dirty="0"/>
          </a:p>
        </p:txBody>
      </p:sp>
    </p:spTree>
    <p:extLst>
      <p:ext uri="{BB962C8B-B14F-4D97-AF65-F5344CB8AC3E}">
        <p14:creationId xmlns:p14="http://schemas.microsoft.com/office/powerpoint/2010/main" val="1557573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 following slides detail information</a:t>
            </a:r>
            <a:r>
              <a:rPr lang="en-US" baseline="0" dirty="0" smtClean="0">
                <a:latin typeface="Arial" pitchFamily="34" charset="0"/>
                <a:cs typeface="Arial" pitchFamily="34" charset="0"/>
              </a:rPr>
              <a:t> required for a complete and thorough recounting of the mortgage fraud.</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1162547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2568072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910926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kern="1200" dirty="0" smtClean="0">
                <a:solidFill>
                  <a:schemeClr val="tx1"/>
                </a:solidFill>
                <a:effectLst/>
                <a:latin typeface="Arial" pitchFamily="34" charset="0"/>
                <a:cs typeface="Arial" pitchFamily="34" charset="0"/>
              </a:rPr>
              <a:t>Ask the victim for as many details as possible, such as the following</a:t>
            </a:r>
            <a:endParaRPr kumimoji="1" lang="en-CA" kern="1200" dirty="0" smtClean="0">
              <a:solidFill>
                <a:schemeClr val="tx1"/>
              </a:solidFill>
              <a:effectLst/>
              <a:latin typeface="Arial" pitchFamily="34" charset="0"/>
              <a:cs typeface="Arial" pitchFamily="34" charset="0"/>
            </a:endParaRPr>
          </a:p>
          <a:p>
            <a:pPr marL="171450" lvl="0" indent="-171450">
              <a:buFont typeface="Arial" panose="020B0604020202020204" pitchFamily="34" charset="0"/>
              <a:buChar char="•"/>
            </a:pPr>
            <a:r>
              <a:rPr kumimoji="1" lang="en-US" kern="1200" dirty="0" smtClean="0">
                <a:solidFill>
                  <a:schemeClr val="tx1"/>
                </a:solidFill>
                <a:effectLst/>
                <a:latin typeface="Arial" pitchFamily="34" charset="0"/>
                <a:cs typeface="Arial" pitchFamily="34" charset="0"/>
              </a:rPr>
              <a:t>Perpetrator’s name, mail, email addresses, telephone numbers, website address, the fraudster’s purported regulatory registration numbers</a:t>
            </a:r>
            <a:endParaRPr kumimoji="1" lang="en-CA" kern="1200" dirty="0" smtClean="0">
              <a:solidFill>
                <a:schemeClr val="tx1"/>
              </a:solidFill>
              <a:effectLst/>
              <a:latin typeface="Arial" pitchFamily="34" charset="0"/>
              <a:cs typeface="Arial" pitchFamily="34" charset="0"/>
            </a:endParaRPr>
          </a:p>
          <a:p>
            <a:pPr marL="171450" lvl="0" indent="-171450">
              <a:buFont typeface="Arial" panose="020B0604020202020204" pitchFamily="34" charset="0"/>
              <a:buChar char="•"/>
            </a:pPr>
            <a:r>
              <a:rPr kumimoji="1" lang="en-US" kern="1200" dirty="0" smtClean="0">
                <a:solidFill>
                  <a:schemeClr val="tx1"/>
                </a:solidFill>
                <a:effectLst/>
                <a:latin typeface="Arial" pitchFamily="34" charset="0"/>
                <a:cs typeface="Arial" pitchFamily="34" charset="0"/>
              </a:rPr>
              <a:t>A timeline of fraud events</a:t>
            </a:r>
            <a:endParaRPr kumimoji="1" lang="en-CA" kern="1200" dirty="0" smtClean="0">
              <a:solidFill>
                <a:schemeClr val="tx1"/>
              </a:solidFill>
              <a:effectLst/>
              <a:latin typeface="Arial" pitchFamily="34" charset="0"/>
              <a:cs typeface="Arial" pitchFamily="34" charset="0"/>
            </a:endParaRPr>
          </a:p>
          <a:p>
            <a:pPr marL="171450" lvl="0" indent="-171450">
              <a:buFont typeface="Arial" panose="020B0604020202020204" pitchFamily="34" charset="0"/>
              <a:buChar char="•"/>
            </a:pPr>
            <a:r>
              <a:rPr kumimoji="1" lang="en-US" kern="1200" dirty="0" smtClean="0">
                <a:solidFill>
                  <a:schemeClr val="tx1"/>
                </a:solidFill>
                <a:effectLst/>
                <a:latin typeface="Arial" pitchFamily="34" charset="0"/>
                <a:cs typeface="Arial" pitchFamily="34" charset="0"/>
              </a:rPr>
              <a:t>The police report, if any</a:t>
            </a:r>
            <a:endParaRPr kumimoji="1" lang="en-CA" kern="1200" dirty="0" smtClean="0">
              <a:solidFill>
                <a:schemeClr val="tx1"/>
              </a:solidFill>
              <a:effectLst/>
              <a:latin typeface="Arial" pitchFamily="34" charset="0"/>
              <a:cs typeface="Arial" pitchFamily="34" charset="0"/>
            </a:endParaRPr>
          </a:p>
          <a:p>
            <a:pPr marL="171450" lvl="0" indent="-171450">
              <a:buFont typeface="Arial" panose="020B0604020202020204" pitchFamily="34" charset="0"/>
              <a:buChar char="•"/>
            </a:pPr>
            <a:r>
              <a:rPr kumimoji="1" lang="en-US" kern="1200" dirty="0" smtClean="0">
                <a:solidFill>
                  <a:schemeClr val="tx1"/>
                </a:solidFill>
                <a:effectLst/>
                <a:latin typeface="Arial" pitchFamily="34" charset="0"/>
                <a:cs typeface="Arial" pitchFamily="34" charset="0"/>
              </a:rPr>
              <a:t>The victim’s most recent credit report from all three credit reporting companies</a:t>
            </a:r>
            <a:endParaRPr kumimoji="1" lang="en-CA" kern="1200" dirty="0" smtClean="0">
              <a:solidFill>
                <a:schemeClr val="tx1"/>
              </a:solidFill>
              <a:effectLst/>
              <a:latin typeface="Arial" pitchFamily="34" charset="0"/>
              <a:cs typeface="Arial" pitchFamily="34" charset="0"/>
            </a:endParaRPr>
          </a:p>
          <a:p>
            <a:pPr marL="171450" lvl="0" indent="-171450">
              <a:buFont typeface="Arial" panose="020B0604020202020204" pitchFamily="34" charset="0"/>
              <a:buChar char="•"/>
            </a:pPr>
            <a:r>
              <a:rPr kumimoji="1" lang="en-US" kern="1200" dirty="0" smtClean="0">
                <a:solidFill>
                  <a:schemeClr val="tx1"/>
                </a:solidFill>
                <a:effectLst/>
                <a:latin typeface="Arial" pitchFamily="34" charset="0"/>
                <a:cs typeface="Arial" pitchFamily="34" charset="0"/>
              </a:rPr>
              <a:t>Any evidence of the fraud </a:t>
            </a:r>
            <a:endParaRPr kumimoji="1" lang="en-CA" kern="1200" dirty="0" smtClean="0">
              <a:solidFill>
                <a:schemeClr val="tx1"/>
              </a:solidFill>
              <a:effectLst/>
              <a:latin typeface="Arial" pitchFamily="34" charset="0"/>
              <a:cs typeface="Arial" pitchFamily="34" charset="0"/>
            </a:endParaRPr>
          </a:p>
          <a:p>
            <a:pPr marL="171450" lvl="0" indent="-171450">
              <a:buFont typeface="Arial" panose="020B0604020202020204" pitchFamily="34" charset="0"/>
              <a:buChar char="•"/>
            </a:pPr>
            <a:r>
              <a:rPr kumimoji="1" lang="en-US" kern="1200" dirty="0" smtClean="0">
                <a:solidFill>
                  <a:schemeClr val="tx1"/>
                </a:solidFill>
                <a:effectLst/>
                <a:latin typeface="Arial" pitchFamily="34" charset="0"/>
                <a:cs typeface="Arial" pitchFamily="34" charset="0"/>
              </a:rPr>
              <a:t>Logs of phone conversations, with dates, names and phone numbers of representatives to whom the victim spoke, notes on what information was given</a:t>
            </a:r>
            <a:endParaRPr kumimoji="1" lang="en-CA" kern="1200" dirty="0" smtClean="0">
              <a:solidFill>
                <a:schemeClr val="tx1"/>
              </a:solidFill>
              <a:effectLst/>
              <a:latin typeface="Arial" pitchFamily="34" charset="0"/>
              <a:cs typeface="Arial" pitchFamily="34" charset="0"/>
            </a:endParaRPr>
          </a:p>
          <a:p>
            <a:pPr marL="171450" lvl="0" indent="-171450">
              <a:buFont typeface="Arial" panose="020B0604020202020204" pitchFamily="34" charset="0"/>
              <a:buChar char="•"/>
            </a:pPr>
            <a:r>
              <a:rPr kumimoji="1" lang="en-US" kern="1200" dirty="0" smtClean="0">
                <a:solidFill>
                  <a:schemeClr val="tx1"/>
                </a:solidFill>
                <a:effectLst/>
                <a:latin typeface="Arial" pitchFamily="34" charset="0"/>
                <a:cs typeface="Arial" pitchFamily="34" charset="0"/>
              </a:rPr>
              <a:t>Important dates such as mortgage payment deadlines, transactions, names and numbers of people spoken to, whether a report was filed or a complaint made previously, etc.</a:t>
            </a:r>
            <a:endParaRPr kumimoji="1" lang="en-CA" kern="1200" dirty="0" smtClean="0">
              <a:solidFill>
                <a:schemeClr val="tx1"/>
              </a:solidFill>
              <a:effectLst/>
              <a:latin typeface="Arial" pitchFamily="34" charset="0"/>
              <a:cs typeface="Arial" pitchFamily="34" charset="0"/>
            </a:endParaRPr>
          </a:p>
          <a:p>
            <a:pPr marL="171450" lvl="0" indent="-171450">
              <a:buFont typeface="Arial" panose="020B0604020202020204" pitchFamily="34" charset="0"/>
              <a:buChar char="•"/>
            </a:pPr>
            <a:r>
              <a:rPr kumimoji="1" lang="en-US" kern="1200" dirty="0" smtClean="0">
                <a:solidFill>
                  <a:schemeClr val="tx1"/>
                </a:solidFill>
                <a:effectLst/>
                <a:latin typeface="Arial" pitchFamily="34" charset="0"/>
                <a:cs typeface="Arial" pitchFamily="34" charset="0"/>
              </a:rPr>
              <a:t>Any other relevant documentation</a:t>
            </a:r>
            <a:endParaRPr kumimoji="1" lang="en-CA" kern="1200" dirty="0" smtClean="0">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910926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dirty="0" smtClean="0">
                <a:solidFill>
                  <a:schemeClr val="tx1"/>
                </a:solidFill>
                <a:effectLst/>
                <a:latin typeface="Arial" pitchFamily="34" charset="0"/>
                <a:cs typeface="Arial" pitchFamily="34" charset="0"/>
              </a:rPr>
              <a:t>In</a:t>
            </a:r>
            <a:r>
              <a:rPr kumimoji="1" lang="en-US" sz="1200" kern="1200" baseline="0" dirty="0" smtClean="0">
                <a:solidFill>
                  <a:schemeClr val="tx1"/>
                </a:solidFill>
                <a:effectLst/>
                <a:latin typeface="Arial" pitchFamily="34" charset="0"/>
                <a:cs typeface="Arial" pitchFamily="34" charset="0"/>
              </a:rPr>
              <a:t> t</a:t>
            </a:r>
            <a:r>
              <a:rPr kumimoji="1" lang="en-US" sz="1200" kern="1200" dirty="0" smtClean="0">
                <a:solidFill>
                  <a:schemeClr val="tx1"/>
                </a:solidFill>
                <a:effectLst/>
                <a:latin typeface="Arial" pitchFamily="34" charset="0"/>
                <a:cs typeface="Arial" pitchFamily="34" charset="0"/>
              </a:rPr>
              <a:t>he Assessment and Recommendations</a:t>
            </a:r>
            <a:r>
              <a:rPr kumimoji="1" lang="en-US" sz="1200" kern="1200" baseline="0" dirty="0" smtClean="0">
                <a:solidFill>
                  <a:schemeClr val="tx1"/>
                </a:solidFill>
                <a:effectLst/>
                <a:latin typeface="Arial" pitchFamily="34" charset="0"/>
                <a:cs typeface="Arial" pitchFamily="34" charset="0"/>
              </a:rPr>
              <a:t> part of the form, the victim will be asked to identify the type of fraud that was perpetrated.  Below is a list of the most common types of fraud, discussed in detail in Part One of this program.  It may be necessary to walk the victim through the descriptions in Part One to refresh their memory.  Types of frauds include</a:t>
            </a:r>
          </a:p>
          <a:p>
            <a:endParaRPr kumimoji="1" lang="en-US" sz="1200" kern="1200" dirty="0" smtClean="0">
              <a:solidFill>
                <a:schemeClr val="tx1"/>
              </a:solidFill>
              <a:effectLst/>
              <a:latin typeface="Arial" pitchFamily="34" charset="0"/>
              <a:cs typeface="Arial" pitchFamily="34" charset="0"/>
            </a:endParaRPr>
          </a:p>
          <a:p>
            <a:pPr marL="171450" indent="-171450">
              <a:buFont typeface="Arial" panose="020B0604020202020204" pitchFamily="34" charset="0"/>
              <a:buChar char="•"/>
            </a:pPr>
            <a:r>
              <a:rPr kumimoji="1" lang="en-US" sz="1200" kern="1200" dirty="0" smtClean="0">
                <a:solidFill>
                  <a:schemeClr val="tx1"/>
                </a:solidFill>
                <a:effectLst/>
                <a:latin typeface="Arial" pitchFamily="34" charset="0"/>
                <a:cs typeface="Arial" pitchFamily="34" charset="0"/>
              </a:rPr>
              <a:t>Phantom help</a:t>
            </a:r>
            <a:endParaRPr kumimoji="1" lang="en-CA" sz="1200" kern="1200" dirty="0" smtClean="0">
              <a:solidFill>
                <a:schemeClr val="tx1"/>
              </a:solidFill>
              <a:effectLst/>
              <a:latin typeface="Arial" pitchFamily="34" charset="0"/>
              <a:cs typeface="Arial" pitchFamily="34" charset="0"/>
            </a:endParaRPr>
          </a:p>
          <a:p>
            <a:pPr marL="171450" indent="-171450">
              <a:buFont typeface="Arial" panose="020B0604020202020204" pitchFamily="34" charset="0"/>
              <a:buChar char="•"/>
            </a:pPr>
            <a:r>
              <a:rPr kumimoji="1" lang="en-US" sz="1200" kern="1200" dirty="0" smtClean="0">
                <a:solidFill>
                  <a:schemeClr val="tx1"/>
                </a:solidFill>
                <a:effectLst/>
                <a:latin typeface="Arial" pitchFamily="34" charset="0"/>
                <a:cs typeface="Arial" pitchFamily="34" charset="0"/>
              </a:rPr>
              <a:t>Fake “government” programs</a:t>
            </a:r>
            <a:endParaRPr kumimoji="1" lang="en-CA" sz="1200" kern="1200" dirty="0" smtClean="0">
              <a:solidFill>
                <a:schemeClr val="tx1"/>
              </a:solidFill>
              <a:effectLst/>
              <a:latin typeface="Arial" pitchFamily="34" charset="0"/>
              <a:cs typeface="Arial" pitchFamily="34" charset="0"/>
            </a:endParaRPr>
          </a:p>
          <a:p>
            <a:pPr marL="171450" indent="-171450">
              <a:buFont typeface="Arial" panose="020B0604020202020204" pitchFamily="34" charset="0"/>
              <a:buChar char="•"/>
            </a:pPr>
            <a:r>
              <a:rPr kumimoji="1" lang="en-US" sz="1200" kern="1200" dirty="0" smtClean="0">
                <a:solidFill>
                  <a:schemeClr val="tx1"/>
                </a:solidFill>
                <a:effectLst/>
                <a:latin typeface="Arial" pitchFamily="34" charset="0"/>
                <a:cs typeface="Arial" pitchFamily="34" charset="0"/>
              </a:rPr>
              <a:t>Bait and switch</a:t>
            </a:r>
            <a:endParaRPr kumimoji="1" lang="en-CA" sz="1200" kern="1200" dirty="0" smtClean="0">
              <a:solidFill>
                <a:schemeClr val="tx1"/>
              </a:solidFill>
              <a:effectLst/>
              <a:latin typeface="Arial" pitchFamily="34" charset="0"/>
              <a:cs typeface="Arial" pitchFamily="34" charset="0"/>
            </a:endParaRPr>
          </a:p>
          <a:p>
            <a:pPr marL="171450" indent="-171450">
              <a:buFont typeface="Arial" panose="020B0604020202020204" pitchFamily="34" charset="0"/>
              <a:buChar char="•"/>
            </a:pPr>
            <a:r>
              <a:rPr kumimoji="1" lang="en-US" sz="1200" kern="1200" dirty="0" smtClean="0">
                <a:solidFill>
                  <a:schemeClr val="tx1"/>
                </a:solidFill>
                <a:effectLst/>
                <a:latin typeface="Arial" pitchFamily="34" charset="0"/>
                <a:cs typeface="Arial" pitchFamily="34" charset="0"/>
              </a:rPr>
              <a:t>Forensic audit</a:t>
            </a:r>
            <a:endParaRPr kumimoji="1" lang="en-CA" sz="1200" kern="1200" dirty="0" smtClean="0">
              <a:solidFill>
                <a:schemeClr val="tx1"/>
              </a:solidFill>
              <a:effectLst/>
              <a:latin typeface="Arial" pitchFamily="34" charset="0"/>
              <a:cs typeface="Arial" pitchFamily="34" charset="0"/>
            </a:endParaRPr>
          </a:p>
          <a:p>
            <a:pPr marL="171450" indent="-171450">
              <a:buFont typeface="Arial" panose="020B0604020202020204" pitchFamily="34" charset="0"/>
              <a:buChar char="•"/>
            </a:pPr>
            <a:r>
              <a:rPr kumimoji="1" lang="en-US" sz="1200" kern="1200" dirty="0" smtClean="0">
                <a:solidFill>
                  <a:schemeClr val="tx1"/>
                </a:solidFill>
                <a:effectLst/>
                <a:latin typeface="Arial" pitchFamily="34" charset="0"/>
                <a:cs typeface="Arial" pitchFamily="34" charset="0"/>
              </a:rPr>
              <a:t>Reverse mortgage/HECM</a:t>
            </a:r>
            <a:endParaRPr kumimoji="1" lang="en-CA" sz="1200" kern="1200" dirty="0" smtClean="0">
              <a:solidFill>
                <a:schemeClr val="tx1"/>
              </a:solidFill>
              <a:effectLst/>
              <a:latin typeface="Arial" pitchFamily="34" charset="0"/>
              <a:cs typeface="Arial" pitchFamily="34" charset="0"/>
            </a:endParaRPr>
          </a:p>
          <a:p>
            <a:pPr marL="171450" indent="-171450">
              <a:buFont typeface="Arial" panose="020B0604020202020204" pitchFamily="34" charset="0"/>
              <a:buChar char="•"/>
            </a:pPr>
            <a:r>
              <a:rPr kumimoji="1" lang="en-US" sz="1200" kern="1200" dirty="0" smtClean="0">
                <a:solidFill>
                  <a:schemeClr val="tx1"/>
                </a:solidFill>
                <a:effectLst/>
                <a:latin typeface="Arial" pitchFamily="34" charset="0"/>
                <a:cs typeface="Arial" pitchFamily="34" charset="0"/>
              </a:rPr>
              <a:t>Rent-to-own</a:t>
            </a:r>
            <a:endParaRPr kumimoji="1" lang="en-CA" sz="1200" kern="1200" dirty="0" smtClean="0">
              <a:solidFill>
                <a:schemeClr val="tx1"/>
              </a:solidFill>
              <a:effectLst/>
              <a:latin typeface="Arial" pitchFamily="34" charset="0"/>
              <a:cs typeface="Arial" pitchFamily="34" charset="0"/>
            </a:endParaRPr>
          </a:p>
          <a:p>
            <a:pPr marL="171450" indent="-171450">
              <a:buFont typeface="Arial" panose="020B0604020202020204" pitchFamily="34" charset="0"/>
              <a:buChar char="•"/>
            </a:pPr>
            <a:r>
              <a:rPr kumimoji="1" lang="en-US" sz="1200" kern="1200" dirty="0" smtClean="0">
                <a:solidFill>
                  <a:schemeClr val="tx1"/>
                </a:solidFill>
                <a:effectLst/>
                <a:latin typeface="Arial" pitchFamily="34" charset="0"/>
                <a:cs typeface="Arial" pitchFamily="34" charset="0"/>
              </a:rPr>
              <a:t>Equity stripping</a:t>
            </a:r>
            <a:endParaRPr kumimoji="1" lang="en-CA" sz="1200" kern="1200" dirty="0" smtClean="0">
              <a:solidFill>
                <a:schemeClr val="tx1"/>
              </a:solidFill>
              <a:effectLst/>
              <a:latin typeface="Arial" pitchFamily="34" charset="0"/>
              <a:cs typeface="Arial" pitchFamily="34" charset="0"/>
            </a:endParaRPr>
          </a:p>
          <a:p>
            <a:pPr marL="171450" indent="-171450">
              <a:buFont typeface="Arial" panose="020B0604020202020204" pitchFamily="34" charset="0"/>
              <a:buChar char="•"/>
            </a:pPr>
            <a:r>
              <a:rPr kumimoji="1" lang="en-US" sz="1200" kern="1200" dirty="0" smtClean="0">
                <a:solidFill>
                  <a:schemeClr val="tx1"/>
                </a:solidFill>
                <a:effectLst/>
                <a:latin typeface="Arial" pitchFamily="34" charset="0"/>
                <a:cs typeface="Arial" pitchFamily="34" charset="0"/>
              </a:rPr>
              <a:t>Illegal flipping (flopping)</a:t>
            </a:r>
            <a:endParaRPr kumimoji="1" lang="en-CA" sz="1200" kern="1200" dirty="0" smtClean="0">
              <a:solidFill>
                <a:schemeClr val="tx1"/>
              </a:solidFill>
              <a:effectLst/>
              <a:latin typeface="Arial" pitchFamily="34" charset="0"/>
              <a:cs typeface="Arial" pitchFamily="34" charset="0"/>
            </a:endParaRPr>
          </a:p>
          <a:p>
            <a:pPr marL="171450" indent="-171450">
              <a:buFont typeface="Arial" panose="020B0604020202020204" pitchFamily="34" charset="0"/>
              <a:buChar char="•"/>
            </a:pPr>
            <a:r>
              <a:rPr kumimoji="1" lang="en-US" sz="1200" kern="1200" dirty="0" smtClean="0">
                <a:solidFill>
                  <a:schemeClr val="tx1"/>
                </a:solidFill>
                <a:effectLst/>
                <a:latin typeface="Arial" pitchFamily="34" charset="0"/>
                <a:cs typeface="Arial" pitchFamily="34" charset="0"/>
              </a:rPr>
              <a:t>Bankruptcy</a:t>
            </a:r>
            <a:endParaRPr kumimoji="1" lang="en-CA" sz="1200" kern="1200" dirty="0" smtClean="0">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910926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a:t>
            </a:fld>
            <a:endParaRPr lang="en-US" dirty="0"/>
          </a:p>
        </p:txBody>
      </p:sp>
    </p:spTree>
    <p:extLst>
      <p:ext uri="{BB962C8B-B14F-4D97-AF65-F5344CB8AC3E}">
        <p14:creationId xmlns:p14="http://schemas.microsoft.com/office/powerpoint/2010/main" val="3022537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30</a:t>
            </a:fld>
            <a:endParaRPr lang="en-US" dirty="0"/>
          </a:p>
        </p:txBody>
      </p:sp>
    </p:spTree>
    <p:extLst>
      <p:ext uri="{BB962C8B-B14F-4D97-AF65-F5344CB8AC3E}">
        <p14:creationId xmlns:p14="http://schemas.microsoft.com/office/powerpoint/2010/main" val="959384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kern="1200" dirty="0" smtClean="0">
                <a:solidFill>
                  <a:schemeClr val="tx1"/>
                </a:solidFill>
                <a:effectLst/>
                <a:latin typeface="Arial" pitchFamily="34" charset="0"/>
                <a:cs typeface="Arial" pitchFamily="34" charset="0"/>
              </a:rPr>
              <a:t>Report the fraud to as many agencies as apply. With mortgage fraud, the victim should report both to the state agencies handling this crime and to the Inspector General for the U.S. Department of Housing and Urban Development.</a:t>
            </a:r>
            <a:endParaRPr kumimoji="1" lang="en-CA" kern="1200" dirty="0" smtClean="0">
              <a:solidFill>
                <a:schemeClr val="tx1"/>
              </a:solidFill>
              <a:effectLst/>
              <a:latin typeface="Arial" pitchFamily="34" charset="0"/>
              <a:cs typeface="Arial" pitchFamily="34" charset="0"/>
            </a:endParaRPr>
          </a:p>
          <a:p>
            <a:r>
              <a:rPr kumimoji="1" lang="en-US" b="1" kern="1200" dirty="0" smtClean="0">
                <a:solidFill>
                  <a:schemeClr val="tx1"/>
                </a:solidFill>
                <a:effectLst/>
                <a:latin typeface="Arial" pitchFamily="34" charset="0"/>
                <a:cs typeface="Arial" pitchFamily="34" charset="0"/>
              </a:rPr>
              <a:t>Mortgage Fraud</a:t>
            </a:r>
            <a:endParaRPr kumimoji="1" lang="en-CA" kern="1200" dirty="0" smtClean="0">
              <a:solidFill>
                <a:schemeClr val="tx1"/>
              </a:solidFill>
              <a:effectLst/>
              <a:latin typeface="Arial" pitchFamily="34" charset="0"/>
              <a:cs typeface="Arial" pitchFamily="34" charset="0"/>
            </a:endParaRPr>
          </a:p>
          <a:p>
            <a:r>
              <a:rPr kumimoji="1" lang="en-US" kern="1200" dirty="0" smtClean="0">
                <a:solidFill>
                  <a:schemeClr val="tx1"/>
                </a:solidFill>
                <a:effectLst/>
                <a:latin typeface="Arial" pitchFamily="34" charset="0"/>
                <a:cs typeface="Arial" pitchFamily="34" charset="0"/>
              </a:rPr>
              <a:t>Housing and Urban Development (HUD) Office of the Inspector General</a:t>
            </a:r>
            <a:endParaRPr kumimoji="1" lang="en-CA" kern="1200" dirty="0" smtClean="0">
              <a:solidFill>
                <a:schemeClr val="tx1"/>
              </a:solidFill>
              <a:effectLst/>
              <a:latin typeface="Arial" pitchFamily="34" charset="0"/>
              <a:cs typeface="Arial" pitchFamily="34" charset="0"/>
            </a:endParaRPr>
          </a:p>
          <a:p>
            <a:r>
              <a:rPr kumimoji="1" lang="en-US" kern="1200" dirty="0" smtClean="0">
                <a:solidFill>
                  <a:schemeClr val="tx1"/>
                </a:solidFill>
                <a:effectLst/>
                <a:latin typeface="Arial" pitchFamily="34" charset="0"/>
                <a:cs typeface="Arial" pitchFamily="34" charset="0"/>
              </a:rPr>
              <a:t>(800) 347-3735; hotline@hudoig.gov</a:t>
            </a:r>
            <a:endParaRPr kumimoji="1" lang="en-CA" kern="1200" dirty="0" smtClean="0">
              <a:solidFill>
                <a:schemeClr val="tx1"/>
              </a:solidFill>
              <a:effectLst/>
              <a:latin typeface="Arial" pitchFamily="34" charset="0"/>
              <a:cs typeface="Arial" pitchFamily="34" charset="0"/>
            </a:endParaRPr>
          </a:p>
          <a:p>
            <a:r>
              <a:rPr kumimoji="1" lang="en-US" b="1" kern="1200" dirty="0" smtClean="0">
                <a:solidFill>
                  <a:schemeClr val="tx1"/>
                </a:solidFill>
                <a:effectLst/>
                <a:latin typeface="Arial" pitchFamily="34" charset="0"/>
                <a:cs typeface="Arial" pitchFamily="34" charset="0"/>
              </a:rPr>
              <a:t>Mortgage Loan Modification Fraud</a:t>
            </a:r>
            <a:endParaRPr kumimoji="1" lang="en-CA" kern="1200" dirty="0" smtClean="0">
              <a:solidFill>
                <a:schemeClr val="tx1"/>
              </a:solidFill>
              <a:effectLst/>
              <a:latin typeface="Arial" pitchFamily="34" charset="0"/>
              <a:cs typeface="Arial" pitchFamily="34" charset="0"/>
            </a:endParaRPr>
          </a:p>
          <a:p>
            <a:r>
              <a:rPr kumimoji="1" lang="en-US" kern="1200" dirty="0" smtClean="0">
                <a:solidFill>
                  <a:schemeClr val="tx1"/>
                </a:solidFill>
                <a:effectLst/>
                <a:latin typeface="Arial" pitchFamily="34" charset="0"/>
                <a:cs typeface="Arial" pitchFamily="34" charset="0"/>
              </a:rPr>
              <a:t>PreventLoanScams.org</a:t>
            </a:r>
            <a:endParaRPr kumimoji="1" lang="en-CA" kern="1200" dirty="0" smtClean="0">
              <a:solidFill>
                <a:schemeClr val="tx1"/>
              </a:solidFill>
              <a:effectLst/>
              <a:latin typeface="Arial" pitchFamily="34" charset="0"/>
              <a:cs typeface="Arial" pitchFamily="34" charset="0"/>
            </a:endParaRPr>
          </a:p>
          <a:p>
            <a:r>
              <a:rPr kumimoji="1" lang="en-US" kern="1200" dirty="0" smtClean="0">
                <a:solidFill>
                  <a:schemeClr val="tx1"/>
                </a:solidFill>
                <a:effectLst/>
                <a:latin typeface="Arial" pitchFamily="34" charset="0"/>
                <a:cs typeface="Arial" pitchFamily="34" charset="0"/>
              </a:rPr>
              <a:t>A national clearinghouse for loan modification fraud</a:t>
            </a:r>
            <a:endParaRPr kumimoji="1" lang="en-CA" kern="1200" dirty="0" smtClean="0">
              <a:solidFill>
                <a:schemeClr val="tx1"/>
              </a:solidFill>
              <a:effectLst/>
              <a:latin typeface="Arial" pitchFamily="34" charset="0"/>
              <a:cs typeface="Arial" pitchFamily="34" charset="0"/>
            </a:endParaRPr>
          </a:p>
          <a:p>
            <a:r>
              <a:rPr kumimoji="1" lang="en-US" kern="1200" dirty="0" smtClean="0">
                <a:solidFill>
                  <a:schemeClr val="tx1"/>
                </a:solidFill>
                <a:effectLst/>
                <a:latin typeface="Arial" pitchFamily="34" charset="0"/>
                <a:cs typeface="Arial" pitchFamily="34" charset="0"/>
              </a:rPr>
              <a:t>(888) 995-HOPE</a:t>
            </a:r>
            <a:endParaRPr kumimoji="1" lang="en-CA" kern="1200" dirty="0" smtClean="0">
              <a:solidFill>
                <a:schemeClr val="tx1"/>
              </a:solidFill>
              <a:effectLst/>
              <a:latin typeface="Arial" pitchFamily="34" charset="0"/>
              <a:cs typeface="Arial" pitchFamily="34" charset="0"/>
            </a:endParaRPr>
          </a:p>
          <a:p>
            <a:r>
              <a:rPr kumimoji="1" lang="en-US" kern="1200" dirty="0" smtClean="0">
                <a:solidFill>
                  <a:schemeClr val="tx1"/>
                </a:solidFill>
                <a:effectLst/>
                <a:latin typeface="Arial" pitchFamily="34" charset="0"/>
                <a:cs typeface="Arial" pitchFamily="34" charset="0"/>
              </a:rPr>
              <a:t>www.complaint.preventloanscams.org</a:t>
            </a:r>
            <a:endParaRPr kumimoji="1" lang="en-CA" kern="1200" dirty="0" smtClean="0">
              <a:solidFill>
                <a:schemeClr val="tx1"/>
              </a:solidFill>
              <a:effectLst/>
              <a:latin typeface="Arial" pitchFamily="34" charset="0"/>
              <a:cs typeface="Arial" pitchFamily="34" charset="0"/>
            </a:endParaRPr>
          </a:p>
          <a:p>
            <a:r>
              <a:rPr kumimoji="1" lang="en-US" b="1" kern="1200" dirty="0" smtClean="0">
                <a:solidFill>
                  <a:schemeClr val="tx1"/>
                </a:solidFill>
                <a:effectLst/>
                <a:latin typeface="Arial" pitchFamily="34" charset="0"/>
                <a:cs typeface="Arial" pitchFamily="34" charset="0"/>
              </a:rPr>
              <a:t>Any Lending Fraud</a:t>
            </a:r>
            <a:endParaRPr kumimoji="1" lang="en-CA" kern="1200" dirty="0" smtClean="0">
              <a:solidFill>
                <a:schemeClr val="tx1"/>
              </a:solidFill>
              <a:effectLst/>
              <a:latin typeface="Arial" pitchFamily="34" charset="0"/>
              <a:cs typeface="Arial" pitchFamily="34" charset="0"/>
            </a:endParaRPr>
          </a:p>
          <a:p>
            <a:r>
              <a:rPr kumimoji="1" lang="en-US" kern="1200" dirty="0" smtClean="0">
                <a:solidFill>
                  <a:schemeClr val="tx1"/>
                </a:solidFill>
                <a:effectLst/>
                <a:latin typeface="Arial" pitchFamily="34" charset="0"/>
                <a:cs typeface="Arial" pitchFamily="34" charset="0"/>
              </a:rPr>
              <a:t>Federal Trade Commission Complaint Assistant</a:t>
            </a:r>
            <a:endParaRPr kumimoji="1" lang="en-CA" kern="1200" dirty="0" smtClean="0">
              <a:solidFill>
                <a:schemeClr val="tx1"/>
              </a:solidFill>
              <a:effectLst/>
              <a:latin typeface="Arial" pitchFamily="34" charset="0"/>
              <a:cs typeface="Arial" pitchFamily="34" charset="0"/>
            </a:endParaRPr>
          </a:p>
          <a:p>
            <a:r>
              <a:rPr kumimoji="1" lang="en-US" kern="1200" dirty="0" smtClean="0">
                <a:solidFill>
                  <a:schemeClr val="tx1"/>
                </a:solidFill>
                <a:effectLst/>
                <a:latin typeface="Arial" pitchFamily="34" charset="0"/>
                <a:cs typeface="Arial" pitchFamily="34" charset="0"/>
              </a:rPr>
              <a:t>(877) FTC-HELP; www.ftccomplaintassistant.gov</a:t>
            </a:r>
            <a:endParaRPr kumimoji="1" lang="en-CA" kern="1200" dirty="0" smtClean="0">
              <a:solidFill>
                <a:schemeClr val="tx1"/>
              </a:solidFill>
              <a:effectLst/>
              <a:latin typeface="Arial" pitchFamily="34" charset="0"/>
              <a:cs typeface="Arial" pitchFamily="34" charset="0"/>
            </a:endParaRPr>
          </a:p>
          <a:p>
            <a:r>
              <a:rPr kumimoji="1" lang="en-US" b="1" kern="1200" dirty="0" smtClean="0">
                <a:solidFill>
                  <a:schemeClr val="tx1"/>
                </a:solidFill>
                <a:effectLst/>
                <a:latin typeface="Arial" pitchFamily="34" charset="0"/>
                <a:cs typeface="Arial" pitchFamily="34" charset="0"/>
              </a:rPr>
              <a:t>State Agencies for All Types of Fraud</a:t>
            </a:r>
            <a:endParaRPr kumimoji="1" lang="en-CA" kern="1200" dirty="0" smtClean="0">
              <a:solidFill>
                <a:schemeClr val="tx1"/>
              </a:solidFill>
              <a:effectLst/>
              <a:latin typeface="Arial" pitchFamily="34" charset="0"/>
              <a:cs typeface="Arial" pitchFamily="34" charset="0"/>
            </a:endParaRPr>
          </a:p>
          <a:p>
            <a:r>
              <a:rPr kumimoji="1" lang="en-US" kern="1200" dirty="0" smtClean="0">
                <a:solidFill>
                  <a:schemeClr val="tx1"/>
                </a:solidFill>
                <a:effectLst/>
                <a:latin typeface="Arial" pitchFamily="34" charset="0"/>
                <a:cs typeface="Arial" pitchFamily="34" charset="0"/>
              </a:rPr>
              <a:t>Look up the agency to report to at www.preventloanscams.org/states</a:t>
            </a:r>
            <a:endParaRPr kumimoji="1" lang="en-CA" kern="1200" dirty="0" smtClean="0">
              <a:solidFill>
                <a:schemeClr val="tx1"/>
              </a:solidFill>
              <a:effectLst/>
              <a:latin typeface="Arial" pitchFamily="34" charset="0"/>
              <a:cs typeface="Arial" pitchFamily="34" charset="0"/>
            </a:endParaRPr>
          </a:p>
          <a:p>
            <a:pPr marL="566737" marR="0" lvl="1" indent="0" algn="l" defTabSz="914400" rtl="0" eaLnBrk="0" fontAlgn="base" latinLnBrk="0" hangingPunct="0">
              <a:lnSpc>
                <a:spcPct val="100000"/>
              </a:lnSpc>
              <a:spcBef>
                <a:spcPts val="400"/>
              </a:spcBef>
              <a:spcAft>
                <a:spcPct val="0"/>
              </a:spcAft>
              <a:buClr>
                <a:srgbClr val="2DA2BF"/>
              </a:buClr>
              <a:buSzPct val="68000"/>
              <a:buFontTx/>
              <a:buNone/>
              <a:tabLst/>
              <a:defRPr/>
            </a:pPr>
            <a:endParaRPr kumimoji="0" lang="en-US" sz="48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2460045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822325" marR="0" lvl="1" indent="-255588" algn="l" defTabSz="914400" rtl="0" eaLnBrk="0" fontAlgn="base" latinLnBrk="0" hangingPunct="0">
              <a:lnSpc>
                <a:spcPct val="100000"/>
              </a:lnSpc>
              <a:spcBef>
                <a:spcPts val="400"/>
              </a:spcBef>
              <a:spcAft>
                <a:spcPct val="0"/>
              </a:spcAft>
              <a:buClr>
                <a:srgbClr val="2DA2BF"/>
              </a:buClr>
              <a:buSzPct val="68000"/>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kumimoji="1" lang="en-US" sz="1300" kern="1200" dirty="0" smtClean="0">
                <a:solidFill>
                  <a:schemeClr val="tx1"/>
                </a:solidFill>
                <a:effectLst/>
                <a:latin typeface="Arial" pitchFamily="34" charset="0"/>
                <a:cs typeface="Arial" pitchFamily="34" charset="0"/>
              </a:rPr>
              <a:t>Contact local law enforcement, the local FBI field office, and the state Attorney General to file a complaint about the fraud. Reporting the fraud to law enforcement is important to begin the recovery process, ensure the responsible parties are investigated, and prevent further damage to other individuals.  While the victim may be told that these cases are mostly civil matters, there may still be ways to investigate the fraud as a criminal matter.  In addition, if enough people report their crimes to law enforcement and the issue becomes a big enough problem, there may eventually be changes in laws that determine that these situations are harmful to society as a whole and therefore meet the criteria for a criminal case.  </a:t>
            </a:r>
            <a:endParaRPr kumimoji="1" lang="en-CA" sz="1300" kern="1200" dirty="0" smtClean="0">
              <a:solidFill>
                <a:schemeClr val="tx1"/>
              </a:solidFill>
              <a:effectLst/>
              <a:latin typeface="Arial" pitchFamily="34" charset="0"/>
              <a:cs typeface="Arial" pitchFamily="34" charset="0"/>
            </a:endParaRPr>
          </a:p>
          <a:p>
            <a:pPr marL="171450" lvl="0" indent="-171450">
              <a:buFont typeface="Arial" panose="020B0604020202020204" pitchFamily="34" charset="0"/>
              <a:buChar char="•"/>
            </a:pPr>
            <a:r>
              <a:rPr kumimoji="1" lang="en-US" sz="1300" kern="1200" dirty="0" smtClean="0">
                <a:solidFill>
                  <a:schemeClr val="tx1"/>
                </a:solidFill>
                <a:effectLst/>
                <a:latin typeface="Arial" pitchFamily="34" charset="0"/>
                <a:cs typeface="Arial" pitchFamily="34" charset="0"/>
              </a:rPr>
              <a:t>File reports with other government agencies, such as the Federal Trade Commission and HUD.</a:t>
            </a:r>
            <a:endParaRPr kumimoji="1" lang="en-CA" sz="1300" kern="1200" dirty="0" smtClean="0">
              <a:solidFill>
                <a:schemeClr val="tx1"/>
              </a:solidFill>
              <a:effectLst/>
              <a:latin typeface="Arial" pitchFamily="34" charset="0"/>
              <a:cs typeface="Arial" pitchFamily="34" charset="0"/>
            </a:endParaRPr>
          </a:p>
          <a:p>
            <a:pPr marL="171450" lvl="0" indent="-171450">
              <a:buFont typeface="Arial" panose="020B0604020202020204" pitchFamily="34" charset="0"/>
              <a:buChar char="•"/>
            </a:pPr>
            <a:r>
              <a:rPr kumimoji="1" lang="en-US" sz="1300" kern="1200" dirty="0" smtClean="0">
                <a:solidFill>
                  <a:schemeClr val="tx1"/>
                </a:solidFill>
                <a:effectLst/>
                <a:latin typeface="Arial" pitchFamily="34" charset="0"/>
                <a:cs typeface="Arial" pitchFamily="34" charset="0"/>
              </a:rPr>
              <a:t>Finding the right Attorney General’s office depends on where the victim lives and where the fraud took place. </a:t>
            </a:r>
            <a:endParaRPr kumimoji="1" lang="en-CA" sz="1300" kern="1200" dirty="0" smtClean="0">
              <a:solidFill>
                <a:schemeClr val="tx1"/>
              </a:solidFill>
              <a:effectLst/>
              <a:latin typeface="Arial" pitchFamily="34" charset="0"/>
              <a:cs typeface="Arial" pitchFamily="34" charset="0"/>
            </a:endParaRPr>
          </a:p>
          <a:p>
            <a:pPr marL="171450" lvl="0" indent="-171450">
              <a:buFont typeface="Arial" panose="020B0604020202020204" pitchFamily="34" charset="0"/>
              <a:buChar char="•"/>
            </a:pPr>
            <a:r>
              <a:rPr kumimoji="1" lang="en-US" sz="1300" kern="1200" dirty="0" smtClean="0">
                <a:solidFill>
                  <a:schemeClr val="tx1"/>
                </a:solidFill>
                <a:effectLst/>
                <a:latin typeface="Arial" pitchFamily="34" charset="0"/>
                <a:cs typeface="Arial" pitchFamily="34" charset="0"/>
              </a:rPr>
              <a:t>To file a report with the Federal Trade Commission (FTC), contact the FTC’s Complaint Assistant. </a:t>
            </a:r>
            <a:endParaRPr kumimoji="1" lang="en-CA" sz="1300" kern="1200" dirty="0" smtClean="0">
              <a:solidFill>
                <a:schemeClr val="tx1"/>
              </a:solidFill>
              <a:effectLst/>
              <a:latin typeface="Arial" pitchFamily="34" charset="0"/>
              <a:cs typeface="Arial" pitchFamily="34" charset="0"/>
            </a:endParaRPr>
          </a:p>
          <a:p>
            <a:pPr marL="171450" lvl="0" indent="-171450">
              <a:buFont typeface="Arial" panose="020B0604020202020204" pitchFamily="34" charset="0"/>
              <a:buChar char="•"/>
            </a:pPr>
            <a:r>
              <a:rPr kumimoji="1" lang="en-US" sz="1300" kern="1200" dirty="0" smtClean="0">
                <a:solidFill>
                  <a:schemeClr val="tx1"/>
                </a:solidFill>
                <a:effectLst/>
                <a:latin typeface="Arial" pitchFamily="34" charset="0"/>
                <a:cs typeface="Arial" pitchFamily="34" charset="0"/>
              </a:rPr>
              <a:t>Lodging a complaint will also enter the fraud into the Consumer Sentinel Network so that law enforcement can track these crimes. (Note, however, that this process will not initiate a criminal investigation.)</a:t>
            </a:r>
            <a:endParaRPr kumimoji="1" lang="en-CA" sz="1300" kern="1200" dirty="0" smtClean="0">
              <a:solidFill>
                <a:schemeClr val="tx1"/>
              </a:solidFill>
              <a:effectLst/>
              <a:latin typeface="Arial" pitchFamily="34" charset="0"/>
              <a:cs typeface="Arial" pitchFamily="34" charset="0"/>
            </a:endParaRPr>
          </a:p>
          <a:p>
            <a:pPr marL="171450" lvl="0" indent="-171450">
              <a:buFont typeface="Arial" panose="020B0604020202020204" pitchFamily="34" charset="0"/>
              <a:buChar char="•"/>
            </a:pPr>
            <a:r>
              <a:rPr kumimoji="1" lang="en-US" sz="1300" kern="1200" dirty="0" smtClean="0">
                <a:solidFill>
                  <a:schemeClr val="tx1"/>
                </a:solidFill>
                <a:effectLst/>
                <a:latin typeface="Arial" pitchFamily="34" charset="0"/>
                <a:cs typeface="Arial" pitchFamily="34" charset="0"/>
              </a:rPr>
              <a:t>The Prevent Loan Scams website, a project of the Lawyers’ Committee for Civil Rights under Law, offers victims a form for reporting fraud with a commitment that it will be forwarded to law enforcement agencies.</a:t>
            </a:r>
            <a:endParaRPr kumimoji="1" lang="en-CA" sz="1300" kern="1200" dirty="0" smtClean="0">
              <a:solidFill>
                <a:schemeClr val="tx1"/>
              </a:solidFill>
              <a:effectLst/>
              <a:latin typeface="Arial" pitchFamily="34" charset="0"/>
              <a:cs typeface="Arial" pitchFamily="34" charset="0"/>
            </a:endParaRPr>
          </a:p>
          <a:p>
            <a:pPr marL="365125" marR="0" lvl="0" indent="-255588" algn="l" defTabSz="914400" rtl="0" eaLnBrk="0" fontAlgn="base" latinLnBrk="0" hangingPunct="0">
              <a:lnSpc>
                <a:spcPct val="100000"/>
              </a:lnSpc>
              <a:spcBef>
                <a:spcPts val="400"/>
              </a:spcBef>
              <a:spcAft>
                <a:spcPct val="0"/>
              </a:spcAft>
              <a:buClr>
                <a:srgbClr val="2DA2BF"/>
              </a:buClr>
              <a:buSzPct val="68000"/>
              <a:buFont typeface="Wingdings 3" pitchFamily="18" charset="2"/>
              <a:buChar char=""/>
              <a:tabLst/>
              <a:defRPr/>
            </a:pPr>
            <a:endParaRPr lang="en-US" sz="1300"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2460045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22325" marR="0" lvl="1" indent="-255588" algn="l" defTabSz="914400" rtl="0" eaLnBrk="0" fontAlgn="base" latinLnBrk="0" hangingPunct="0">
              <a:lnSpc>
                <a:spcPct val="100000"/>
              </a:lnSpc>
              <a:spcBef>
                <a:spcPts val="400"/>
              </a:spcBef>
              <a:spcAft>
                <a:spcPct val="0"/>
              </a:spcAft>
              <a:buClr>
                <a:srgbClr val="2DA2BF"/>
              </a:buClr>
              <a:buSzPct val="68000"/>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2460045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 earlier that the housing counselor and lender establish contact with the client, identify the cause of default, and begin to discuss reinstatement options, the more likely it is that the default will be cured and the homeowner will be able to retain ownership. Efforts to assist the client should ideally begin as soon as the loan becomes delinquent. The housing counselor should conduct follow-up housing counseling with the client on an as-needed basis until the default is corrected or the mortgage lender completes foreclosure and the client has found alternate housing.</a:t>
            </a:r>
          </a:p>
          <a:p>
            <a:endParaRPr 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www.hud.gov/offices/adm/hudclips/handbooks/hsgh/7610.1/76101HSGH.pdf </a:t>
            </a: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34</a:t>
            </a:fld>
            <a:endParaRPr lang="en-US" dirty="0"/>
          </a:p>
        </p:txBody>
      </p:sp>
    </p:spTree>
    <p:extLst>
      <p:ext uri="{BB962C8B-B14F-4D97-AF65-F5344CB8AC3E}">
        <p14:creationId xmlns:p14="http://schemas.microsoft.com/office/powerpoint/2010/main" val="33778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1" kern="1200" dirty="0" smtClean="0">
                <a:solidFill>
                  <a:schemeClr val="tx1"/>
                </a:solidFill>
                <a:effectLst/>
                <a:latin typeface="Arial" pitchFamily="34" charset="0"/>
                <a:cs typeface="Arial" pitchFamily="34" charset="0"/>
              </a:rPr>
              <a:t>Extended Fraud Alert</a:t>
            </a:r>
            <a:endParaRPr kumimoji="1" lang="en-CA" sz="1200" kern="1200" dirty="0" smtClean="0">
              <a:solidFill>
                <a:schemeClr val="tx1"/>
              </a:solidFill>
              <a:effectLst/>
              <a:latin typeface="Arial" pitchFamily="34" charset="0"/>
              <a:cs typeface="Arial" pitchFamily="34" charset="0"/>
            </a:endParaRPr>
          </a:p>
          <a:p>
            <a:r>
              <a:rPr kumimoji="1" lang="en-US" sz="1200" kern="1200" dirty="0" smtClean="0">
                <a:solidFill>
                  <a:schemeClr val="tx1"/>
                </a:solidFill>
                <a:effectLst/>
                <a:latin typeface="Arial" pitchFamily="34" charset="0"/>
                <a:cs typeface="Arial" pitchFamily="34" charset="0"/>
              </a:rPr>
              <a:t>Use the identity theft report (the combination of a police report and identity theft affidavit) to create an extended fraud alert.  The extended fraud alert is free. This is a report that the victim can place on their credit file.  When an extended alert is placed on the credit file, the victim is entitled to two free credit reports within 12 months from each of the three nationwide credit reporting companies; and the credit reporting companies must take the victim’s name off marketing lists for pre-screened credit offers for five years, unless the victim asks to have their name back on the list. The extended alert lasts for seven years.</a:t>
            </a:r>
            <a:endParaRPr kumimoji="1" lang="en-CA" sz="1200" kern="1200" dirty="0" smtClean="0">
              <a:solidFill>
                <a:schemeClr val="tx1"/>
              </a:solidFill>
              <a:effectLst/>
              <a:latin typeface="Arial" pitchFamily="34" charset="0"/>
              <a:cs typeface="Arial" pitchFamily="34" charset="0"/>
            </a:endParaRPr>
          </a:p>
          <a:p>
            <a:r>
              <a:rPr kumimoji="1" lang="en-US" sz="1200" b="1" kern="1200" dirty="0" smtClean="0">
                <a:solidFill>
                  <a:schemeClr val="tx1"/>
                </a:solidFill>
                <a:effectLst/>
                <a:latin typeface="Arial" pitchFamily="34" charset="0"/>
                <a:cs typeface="Arial" pitchFamily="34" charset="0"/>
              </a:rPr>
              <a:t>Credit Freeze</a:t>
            </a:r>
            <a:endParaRPr kumimoji="1" lang="en-CA" sz="1200" kern="1200" dirty="0" smtClean="0">
              <a:solidFill>
                <a:schemeClr val="tx1"/>
              </a:solidFill>
              <a:effectLst/>
              <a:latin typeface="Arial" pitchFamily="34" charset="0"/>
              <a:cs typeface="Arial" pitchFamily="34" charset="0"/>
            </a:endParaRPr>
          </a:p>
          <a:p>
            <a:r>
              <a:rPr kumimoji="1" lang="en-US" sz="1200" kern="1200" dirty="0" smtClean="0">
                <a:solidFill>
                  <a:schemeClr val="tx1"/>
                </a:solidFill>
                <a:effectLst/>
                <a:latin typeface="Arial" pitchFamily="34" charset="0"/>
                <a:cs typeface="Arial" pitchFamily="34" charset="0"/>
              </a:rPr>
              <a:t>If permitted in the victim’s state, the victim should consider placing a credit freeze on their</a:t>
            </a:r>
            <a:r>
              <a:rPr kumimoji="1" lang="en-US" sz="1200" kern="1200" baseline="0" dirty="0" smtClean="0">
                <a:solidFill>
                  <a:schemeClr val="tx1"/>
                </a:solidFill>
                <a:effectLst/>
                <a:latin typeface="Arial" pitchFamily="34" charset="0"/>
                <a:cs typeface="Arial" pitchFamily="34" charset="0"/>
              </a:rPr>
              <a:t> </a:t>
            </a:r>
            <a:r>
              <a:rPr kumimoji="1" lang="en-US" sz="1200" kern="1200" dirty="0" smtClean="0">
                <a:solidFill>
                  <a:schemeClr val="tx1"/>
                </a:solidFill>
                <a:effectLst/>
                <a:latin typeface="Arial" pitchFamily="34" charset="0"/>
                <a:cs typeface="Arial" pitchFamily="34" charset="0"/>
              </a:rPr>
              <a:t>credit report. A credit freeze prevents companies from checking someone’s credit, making it more difficult for fraudsters to use the victim’s identity to obtain credit.</a:t>
            </a:r>
            <a:endParaRPr kumimoji="1" lang="en-CA" sz="1200" kern="1200" dirty="0" smtClean="0">
              <a:solidFill>
                <a:schemeClr val="tx1"/>
              </a:solidFill>
              <a:effectLst/>
              <a:latin typeface="Arial" pitchFamily="34" charset="0"/>
              <a:cs typeface="Arial" pitchFamily="34" charset="0"/>
            </a:endParaRPr>
          </a:p>
          <a:p>
            <a:r>
              <a:rPr kumimoji="1" lang="en-US" sz="1200" kern="1200" dirty="0" smtClean="0">
                <a:solidFill>
                  <a:schemeClr val="tx1"/>
                </a:solidFill>
                <a:effectLst/>
                <a:latin typeface="Arial" pitchFamily="34" charset="0"/>
                <a:cs typeface="Arial" pitchFamily="34" charset="0"/>
              </a:rPr>
              <a:t>The Prevent Loan Scams website, a project of the Lawyers’ Committee for Civil Rights under Law, offers victims a form for reporting fraud with a commitment that it will be forwarded to law enforcement agencies. www.lcintake.serveronline.net/intake-basic-qualify.aspx?source=MHA  </a:t>
            </a:r>
            <a:endParaRPr kumimoji="1" lang="en-CA" sz="1200" kern="1200" dirty="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936362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prstClr val="black"/>
                </a:solidFill>
                <a:latin typeface="Arial" pitchFamily="34" charset="0"/>
                <a:cs typeface="Arial" pitchFamily="34" charset="0"/>
              </a:rPr>
              <a:t>www.lawyerscommittee.org/admin/site/documents/files/0464.pdf</a:t>
            </a: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36</a:t>
            </a:fld>
            <a:endParaRPr lang="en-US" dirty="0"/>
          </a:p>
        </p:txBody>
      </p:sp>
    </p:spTree>
    <p:extLst>
      <p:ext uri="{BB962C8B-B14F-4D97-AF65-F5344CB8AC3E}">
        <p14:creationId xmlns:p14="http://schemas.microsoft.com/office/powerpoint/2010/main" val="27903006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37</a:t>
            </a:fld>
            <a:endParaRPr lang="en-US" dirty="0"/>
          </a:p>
        </p:txBody>
      </p:sp>
    </p:spTree>
    <p:extLst>
      <p:ext uri="{BB962C8B-B14F-4D97-AF65-F5344CB8AC3E}">
        <p14:creationId xmlns:p14="http://schemas.microsoft.com/office/powerpoint/2010/main" val="162158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893761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39</a:t>
            </a:fld>
            <a:endParaRPr lang="en-US" dirty="0"/>
          </a:p>
        </p:txBody>
      </p:sp>
    </p:spTree>
    <p:extLst>
      <p:ext uri="{BB962C8B-B14F-4D97-AF65-F5344CB8AC3E}">
        <p14:creationId xmlns:p14="http://schemas.microsoft.com/office/powerpoint/2010/main" val="2459018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4</a:t>
            </a:fld>
            <a:endParaRPr lang="en-US" dirty="0"/>
          </a:p>
        </p:txBody>
      </p:sp>
    </p:spTree>
    <p:extLst>
      <p:ext uri="{BB962C8B-B14F-4D97-AF65-F5344CB8AC3E}">
        <p14:creationId xmlns:p14="http://schemas.microsoft.com/office/powerpoint/2010/main" val="3624780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18796830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41</a:t>
            </a:fld>
            <a:endParaRPr lang="en-US" dirty="0"/>
          </a:p>
        </p:txBody>
      </p:sp>
    </p:spTree>
    <p:extLst>
      <p:ext uri="{BB962C8B-B14F-4D97-AF65-F5344CB8AC3E}">
        <p14:creationId xmlns:p14="http://schemas.microsoft.com/office/powerpoint/2010/main" val="1402643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42</a:t>
            </a:fld>
            <a:endParaRPr lang="en-US" dirty="0"/>
          </a:p>
        </p:txBody>
      </p:sp>
    </p:spTree>
    <p:extLst>
      <p:ext uri="{BB962C8B-B14F-4D97-AF65-F5344CB8AC3E}">
        <p14:creationId xmlns:p14="http://schemas.microsoft.com/office/powerpoint/2010/main" val="3069881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This project was supported by Grant No. 2011-VF-GX-K021 awarded by Office for Victims of Crime. The Office for Victims of Crime is a component of the Office of Justice Programs, which also includes the Bureau of Justice Statistics, the National Institute of Justice, the Office of Juvenile Justice and Delinquency Prevention, the SMART Office, and the Bureau of Justice Assistance. Points of view or opinions in this document are those of the author and do not represent the official position or policies of the United States Department of Justice.</a:t>
            </a:r>
            <a:endParaRPr lang="en-US" altLang="en-US" dirty="0" smtClean="0"/>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46D80E5-455D-4FB0-85A7-A3071BD60607}" type="slidenum">
              <a:rPr lang="en-US" altLang="en-US"/>
              <a:pPr eaLnBrk="1" hangingPunct="1">
                <a:spcBef>
                  <a:spcPct val="0"/>
                </a:spcBef>
              </a:pPr>
              <a:t>43</a:t>
            </a:fld>
            <a:endParaRPr lang="en-US" altLang="en-US"/>
          </a:p>
        </p:txBody>
      </p:sp>
    </p:spTree>
    <p:extLst>
      <p:ext uri="{BB962C8B-B14F-4D97-AF65-F5344CB8AC3E}">
        <p14:creationId xmlns:p14="http://schemas.microsoft.com/office/powerpoint/2010/main" val="2165379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US" kern="1200" dirty="0" smtClean="0">
                <a:solidFill>
                  <a:schemeClr val="tx1"/>
                </a:solidFill>
                <a:effectLst/>
                <a:latin typeface="Arial" pitchFamily="34" charset="0"/>
                <a:cs typeface="Arial" pitchFamily="34" charset="0"/>
              </a:rPr>
              <a:t>For nearly a decade before the housing bubble peaked in 2005-2006, a massive amount of money flowed into the United States from foreign investors. This liquidity pushed interest rates down so that the cost of debt and financing a home became more affordable. With interest rates low, many individuals entered the housing market.  As the value of homes grew, many homeowners applied for second mortgages to take equity out of their homes and support their spending. </a:t>
            </a:r>
            <a:r>
              <a:rPr lang="en-US" dirty="0" smtClean="0">
                <a:solidFill>
                  <a:prstClr val="black"/>
                </a:solidFill>
                <a:latin typeface="Arial" pitchFamily="34" charset="0"/>
                <a:cs typeface="Arial" pitchFamily="34" charset="0"/>
              </a:rPr>
              <a:t>With buyers feeling the pressure to qualify for a mortgage and profit from rapidly increasing home prices, </a:t>
            </a:r>
            <a:r>
              <a:rPr lang="en-US" dirty="0" smtClean="0">
                <a:latin typeface="Arial" pitchFamily="34" charset="0"/>
                <a:cs typeface="Arial" pitchFamily="34" charset="0"/>
              </a:rPr>
              <a:t>the first wave of mortgage fraud occurred in </a:t>
            </a:r>
            <a:r>
              <a:rPr lang="en-US" dirty="0" smtClean="0">
                <a:solidFill>
                  <a:prstClr val="black"/>
                </a:solidFill>
                <a:latin typeface="Arial" pitchFamily="34" charset="0"/>
                <a:cs typeface="Arial" pitchFamily="34" charset="0"/>
              </a:rPr>
              <a:t>loan originations. </a:t>
            </a:r>
          </a:p>
          <a:p>
            <a:endParaRPr kumimoji="1" lang="en-US" kern="1200" dirty="0" smtClean="0">
              <a:solidFill>
                <a:schemeClr val="tx1"/>
              </a:solidFill>
              <a:effectLst/>
              <a:latin typeface="Arial" pitchFamily="34" charset="0"/>
              <a:cs typeface="Arial" pitchFamily="34" charset="0"/>
            </a:endParaRPr>
          </a:p>
          <a:p>
            <a:endParaRPr kumimoji="1" lang="en-US" kern="1200" dirty="0" smtClean="0">
              <a:solidFill>
                <a:schemeClr val="tx1"/>
              </a:solidFill>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latin typeface="Arial" pitchFamily="34" charset="0"/>
                <a:cs typeface="Arial" pitchFamily="34" charset="0"/>
              </a:rPr>
              <a:t>Source: "President Bush's Address to the Nation". The New York Times. September 24, 2008.</a:t>
            </a:r>
          </a:p>
          <a:p>
            <a:endParaRPr kumimoji="1" lang="en-CA" sz="1200" kern="1200" dirty="0" smtClean="0">
              <a:solidFill>
                <a:schemeClr val="tx1"/>
              </a:solidFill>
              <a:effectLst/>
              <a:latin typeface="Times New Roman" pitchFamily="18" charset="0"/>
              <a:ea typeface="+mn-ea"/>
              <a:cs typeface="+mn-cs"/>
            </a:endParaRPr>
          </a:p>
          <a:p>
            <a:endParaRPr lang="en-US" i="1"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5</a:t>
            </a:fld>
            <a:endParaRPr lang="en-US" dirty="0"/>
          </a:p>
        </p:txBody>
      </p:sp>
    </p:spTree>
    <p:extLst>
      <p:ext uri="{BB962C8B-B14F-4D97-AF65-F5344CB8AC3E}">
        <p14:creationId xmlns:p14="http://schemas.microsoft.com/office/powerpoint/2010/main" val="1739113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kern="1200" dirty="0" smtClean="0">
                <a:solidFill>
                  <a:schemeClr val="tx1"/>
                </a:solidFill>
                <a:effectLst/>
                <a:latin typeface="Arial" pitchFamily="34" charset="0"/>
                <a:cs typeface="Arial" pitchFamily="34" charset="0"/>
              </a:rPr>
              <a:t>As home prices rose, some people feared being priced out of the market if they waited to buy, causing home values to rise further and more buyers to enter the market. </a:t>
            </a:r>
            <a:endParaRPr kumimoji="1" lang="en-CA" kern="1200" dirty="0" smtClean="0">
              <a:solidFill>
                <a:schemeClr val="tx1"/>
              </a:solidFill>
              <a:effectLst/>
              <a:latin typeface="Arial" pitchFamily="34" charset="0"/>
              <a:cs typeface="Arial" pitchFamily="34" charset="0"/>
            </a:endParaRPr>
          </a:p>
          <a:p>
            <a:r>
              <a:rPr kumimoji="1" lang="en-US" kern="1200" dirty="0" smtClean="0">
                <a:solidFill>
                  <a:schemeClr val="tx1"/>
                </a:solidFill>
                <a:effectLst/>
                <a:latin typeface="Arial" pitchFamily="34" charset="0"/>
                <a:cs typeface="Arial" pitchFamily="34" charset="0"/>
              </a:rPr>
              <a:t>Many borrowers also took out adjustable rate mortgages (ARMs), where interest rates were lower than those on fixed-rate loans. With ARMs, after an initial period of fixed interest, rates can rise significantly, stretching borrower finances to the limit—or beyond their reach—with higher monthly payments. </a:t>
            </a:r>
            <a:endParaRPr kumimoji="1" lang="en-CA" kern="1200" dirty="0" smtClean="0">
              <a:solidFill>
                <a:schemeClr val="tx1"/>
              </a:solidFill>
              <a:effectLst/>
              <a:latin typeface="Arial" pitchFamily="34" charset="0"/>
              <a:cs typeface="Arial" pitchFamily="34" charset="0"/>
            </a:endParaRPr>
          </a:p>
          <a:p>
            <a:pPr defTabSz="921807">
              <a:defRPr/>
            </a:pPr>
            <a:endParaRPr lang="en-US" dirty="0" smtClean="0"/>
          </a:p>
          <a:p>
            <a:pPr defTabSz="921807">
              <a:defRPr/>
            </a:pPr>
            <a:endParaRPr lang="en-US" dirty="0" smtClean="0"/>
          </a:p>
          <a:p>
            <a:pPr defTabSz="921807">
              <a:defRPr/>
            </a:pPr>
            <a:endParaRPr lang="en-US" dirty="0" smtClean="0"/>
          </a:p>
          <a:p>
            <a:pPr defTabSz="921807">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73911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In 2004 and 2005, there were dire warnings from the FBI about</a:t>
            </a:r>
            <a:r>
              <a:rPr lang="en-US" baseline="0" dirty="0" smtClean="0">
                <a:latin typeface="Arial" pitchFamily="34" charset="0"/>
                <a:cs typeface="Arial" pitchFamily="34" charset="0"/>
              </a:rPr>
              <a:t> mortgage fraud.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739113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Mortgage fraud is a material misstatement, misrepresentation, or omission </a:t>
            </a:r>
            <a:r>
              <a:rPr lang="en-US" dirty="0" smtClean="0">
                <a:latin typeface="Arial" pitchFamily="34" charset="0"/>
                <a:cs typeface="Arial" pitchFamily="34" charset="0"/>
              </a:rPr>
              <a:t>in information relied </a:t>
            </a:r>
            <a:r>
              <a:rPr lang="en-US" dirty="0">
                <a:latin typeface="Arial" pitchFamily="34" charset="0"/>
                <a:cs typeface="Arial" pitchFamily="34" charset="0"/>
              </a:rPr>
              <a:t>on by an underwriter or lender to fund, purchase, or insure a loan. This type of fraud is usually defined as loan origination fraud.  This slide illustrates a number of the ways in which loan origination fraud can be perpetrated.</a:t>
            </a: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8</a:t>
            </a:fld>
            <a:endParaRPr lang="en-US" dirty="0"/>
          </a:p>
        </p:txBody>
      </p:sp>
    </p:spTree>
    <p:extLst>
      <p:ext uri="{BB962C8B-B14F-4D97-AF65-F5344CB8AC3E}">
        <p14:creationId xmlns:p14="http://schemas.microsoft.com/office/powerpoint/2010/main" val="354227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kern="1200" dirty="0" smtClean="0">
                <a:solidFill>
                  <a:schemeClr val="tx1"/>
                </a:solidFill>
                <a:effectLst/>
                <a:latin typeface="Arial" pitchFamily="34" charset="0"/>
                <a:cs typeface="Arial" pitchFamily="34" charset="0"/>
              </a:rPr>
              <a:t>For over two decades, major mortgage lenders, agencies, and insurers have been submitting information describing incidents of subscriber-verified fraud and material misrepresentation involving industry professionals to a database, known as MIDEX® (Mortgage Industry Data Exchange).</a:t>
            </a:r>
            <a:endParaRPr kumimoji="1" lang="en-CA" kern="1200" dirty="0" smtClean="0">
              <a:solidFill>
                <a:schemeClr val="tx1"/>
              </a:solidFill>
              <a:effectLst/>
              <a:latin typeface="Arial" pitchFamily="34" charset="0"/>
              <a:cs typeface="Arial" pitchFamily="34" charset="0"/>
            </a:endParaRPr>
          </a:p>
          <a:p>
            <a:r>
              <a:rPr kumimoji="1" lang="en-US" kern="1200" dirty="0" smtClean="0">
                <a:solidFill>
                  <a:schemeClr val="tx1"/>
                </a:solidFill>
                <a:effectLst/>
                <a:latin typeface="Arial" pitchFamily="34" charset="0"/>
                <a:cs typeface="Arial" pitchFamily="34" charset="0"/>
              </a:rPr>
              <a:t>Subscribers use information from the MIDEX database as a risk management tool to protect against mortgage fraud perpetrated by industry professionals. The Mortgage Fraud Index, or MFI, is an indication of mortgage-related fraud and misrepresentation involving industry professionals found through MIDEX subscriber fraud investigations in various geographical areas within any particular year. It involves straightforward calculations.</a:t>
            </a:r>
            <a:endParaRPr kumimoji="1" lang="en-CA" kern="1200" dirty="0" smtClean="0">
              <a:solidFill>
                <a:schemeClr val="tx1"/>
              </a:solidFill>
              <a:effectLst/>
              <a:latin typeface="Arial" pitchFamily="34" charset="0"/>
              <a:cs typeface="Arial" pitchFamily="34" charset="0"/>
            </a:endParaRPr>
          </a:p>
          <a:p>
            <a:r>
              <a:rPr kumimoji="1" lang="en-US" i="1" kern="1200" dirty="0" smtClean="0">
                <a:solidFill>
                  <a:schemeClr val="tx1"/>
                </a:solidFill>
                <a:effectLst/>
                <a:latin typeface="Arial" pitchFamily="34" charset="0"/>
                <a:cs typeface="Arial" pitchFamily="34" charset="0"/>
              </a:rPr>
              <a:t>Source:  The LexisNexis® 15th Annual Mortgage Fraud Report, p. 10.  www.mortgagefraudblog.com/wp-content/uploads/2013/09/15th-Annual-Mortgage-Fraud-Report-LexisNexis.pdf. Accessed 10-23-2014 </a:t>
            </a:r>
            <a:endParaRPr kumimoji="1" lang="en-CA" kern="1200" dirty="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9</a:t>
            </a:fld>
            <a:endParaRPr lang="en-US" dirty="0"/>
          </a:p>
        </p:txBody>
      </p:sp>
    </p:spTree>
    <p:extLst>
      <p:ext uri="{BB962C8B-B14F-4D97-AF65-F5344CB8AC3E}">
        <p14:creationId xmlns:p14="http://schemas.microsoft.com/office/powerpoint/2010/main" val="262074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7" name="Freeform 19"/>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Footer Placeholder 3"/>
          <p:cNvSpPr txBox="1">
            <a:spLocks/>
          </p:cNvSpPr>
          <p:nvPr userDrawn="1"/>
        </p:nvSpPr>
        <p:spPr bwMode="auto">
          <a:xfrm>
            <a:off x="2895600" y="5486400"/>
            <a:ext cx="403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200" dirty="0" smtClean="0"/>
          </a:p>
        </p:txBody>
      </p:sp>
      <p:pic>
        <p:nvPicPr>
          <p:cNvPr id="12" name="Picture 7" descr="NCPC_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96000"/>
            <a:ext cx="484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3" name="Date Placeholder 29"/>
          <p:cNvSpPr>
            <a:spLocks noGrp="1"/>
          </p:cNvSpPr>
          <p:nvPr>
            <p:ph type="dt" sz="half" idx="10"/>
          </p:nvPr>
        </p:nvSpPr>
        <p:spPr/>
        <p:txBody>
          <a:bodyPr/>
          <a:lstStyle>
            <a:lvl1pPr>
              <a:defRPr smtClean="0">
                <a:solidFill>
                  <a:srgbClr val="FFFFFF"/>
                </a:solidFill>
              </a:defRPr>
            </a:lvl1pPr>
            <a:extLst/>
          </a:lstStyle>
          <a:p>
            <a:pPr>
              <a:defRPr/>
            </a:pPr>
            <a:fld id="{3DC5FF23-1EFE-4236-B0C8-070F4C1A9276}" type="datetime1">
              <a:rPr lang="en-US" smtClean="0"/>
              <a:t>7/20/2015</a:t>
            </a:fld>
            <a:endParaRPr lang="en-US" dirty="0"/>
          </a:p>
        </p:txBody>
      </p:sp>
      <p:sp>
        <p:nvSpPr>
          <p:cNvPr id="14" name="Footer Placeholder 18"/>
          <p:cNvSpPr>
            <a:spLocks noGrp="1"/>
          </p:cNvSpPr>
          <p:nvPr>
            <p:ph type="ftr" sz="quarter" idx="11"/>
          </p:nvPr>
        </p:nvSpPr>
        <p:spPr/>
        <p:txBody>
          <a:bodyPr/>
          <a:lstStyle>
            <a:lvl1pPr>
              <a:defRPr sz="1000" smtClean="0">
                <a:solidFill>
                  <a:schemeClr val="accent1">
                    <a:tint val="20000"/>
                  </a:schemeClr>
                </a:solidFill>
                <a:latin typeface="Arial" charset="0"/>
              </a:defRPr>
            </a:lvl1pPr>
            <a:extLst/>
          </a:lstStyle>
          <a:p>
            <a:pPr>
              <a:defRPr/>
            </a:pPr>
            <a:r>
              <a:rPr lang="en-US" smtClean="0"/>
              <a:t>© 2015 National Crime Prevention Council, Inc. www.ncpc.org</a:t>
            </a:r>
            <a:endParaRPr lang="en-US" dirty="0"/>
          </a:p>
        </p:txBody>
      </p:sp>
      <p:sp>
        <p:nvSpPr>
          <p:cNvPr id="15" name="Slide Number Placeholder 26"/>
          <p:cNvSpPr>
            <a:spLocks noGrp="1"/>
          </p:cNvSpPr>
          <p:nvPr>
            <p:ph type="sldNum" sz="quarter" idx="12"/>
          </p:nvPr>
        </p:nvSpPr>
        <p:spPr/>
        <p:txBody>
          <a:bodyPr/>
          <a:lstStyle>
            <a:lvl1pPr>
              <a:defRPr>
                <a:solidFill>
                  <a:srgbClr val="FFFFFF"/>
                </a:solidFill>
              </a:defRPr>
            </a:lvl1pPr>
            <a:extLst/>
          </a:lstStyle>
          <a:p>
            <a:pPr>
              <a:defRPr/>
            </a:pPr>
            <a:fld id="{6DF4320A-6E11-411E-A9BB-85E94F60562D}" type="slidenum">
              <a:rPr lang="en-US"/>
              <a:pPr>
                <a:defRPr/>
              </a:pPr>
              <a:t>‹#›</a:t>
            </a:fld>
            <a:endParaRPr lang="en-US" dirty="0"/>
          </a:p>
        </p:txBody>
      </p:sp>
    </p:spTree>
    <p:extLst>
      <p:ext uri="{BB962C8B-B14F-4D97-AF65-F5344CB8AC3E}">
        <p14:creationId xmlns:p14="http://schemas.microsoft.com/office/powerpoint/2010/main" val="50798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FD3A12D-3A06-42B6-A49F-F00782196305}" type="datetime1">
              <a:rPr lang="en-US" smtClean="0"/>
              <a:t>7/20/2015</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 2015 National Crime Prevention Council, Inc. www.ncpc.org</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855E68C-C969-4DC6-BBB2-2AF28E1D32D2}" type="slidenum">
              <a:rPr lang="en-US"/>
              <a:pPr>
                <a:defRPr/>
              </a:pPr>
              <a:t>‹#›</a:t>
            </a:fld>
            <a:endParaRPr lang="en-US" dirty="0"/>
          </a:p>
        </p:txBody>
      </p:sp>
    </p:spTree>
    <p:extLst>
      <p:ext uri="{BB962C8B-B14F-4D97-AF65-F5344CB8AC3E}">
        <p14:creationId xmlns:p14="http://schemas.microsoft.com/office/powerpoint/2010/main" val="310934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8107FA3-1E66-43AE-BA8C-497E803DC04B}" type="datetime1">
              <a:rPr lang="en-US" smtClean="0"/>
              <a:t>7/20/2015</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 2015 National Crime Prevention Council, Inc. www.ncpc.org</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BE3289FC-1A22-4961-ADC1-D5508CABFAC4}" type="slidenum">
              <a:rPr lang="en-US"/>
              <a:pPr>
                <a:defRPr/>
              </a:pPr>
              <a:t>‹#›</a:t>
            </a:fld>
            <a:endParaRPr lang="en-US" dirty="0"/>
          </a:p>
        </p:txBody>
      </p:sp>
    </p:spTree>
    <p:extLst>
      <p:ext uri="{BB962C8B-B14F-4D97-AF65-F5344CB8AC3E}">
        <p14:creationId xmlns:p14="http://schemas.microsoft.com/office/powerpoint/2010/main" val="103892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600"/>
            </a:lvl1pPr>
            <a:lvl2pPr marL="620713" indent="-228600">
              <a:buFont typeface="Arial" panose="020B0604020202020204" pitchFamily="34" charset="0"/>
              <a:buChar char="•"/>
              <a:defRPr sz="1600"/>
            </a:lvl2pPr>
            <a:lvl3pPr marL="915988" indent="-285750">
              <a:buClr>
                <a:schemeClr val="accent1">
                  <a:lumMod val="60000"/>
                  <a:lumOff val="40000"/>
                </a:schemeClr>
              </a:buClr>
              <a:buFont typeface="Wingdings" panose="05000000000000000000" pitchFamily="2" charset="2"/>
              <a:buChar char=""/>
              <a:defRPr sz="1600"/>
            </a:lvl3pPr>
            <a:lvl4pPr>
              <a:defRPr sz="1400"/>
            </a:lvl4pPr>
            <a:lvl5pPr>
              <a:defRPr sz="14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normAutofit/>
          </a:bodyPr>
          <a:lstStyle>
            <a:lvl1pPr>
              <a:defRPr sz="2400">
                <a:effectLst/>
              </a:defRPr>
            </a:lvl1pPr>
            <a:extLst/>
          </a:lstStyle>
          <a:p>
            <a:r>
              <a:rPr lang="en-US" dirty="0" smtClean="0"/>
              <a:t>Click to edit Master title style</a:t>
            </a:r>
            <a:endParaRPr lang="en-US" dirty="0"/>
          </a:p>
        </p:txBody>
      </p:sp>
      <p:sp>
        <p:nvSpPr>
          <p:cNvPr id="4" name="Date Placeholder 9"/>
          <p:cNvSpPr>
            <a:spLocks noGrp="1"/>
          </p:cNvSpPr>
          <p:nvPr>
            <p:ph type="dt" sz="half" idx="10"/>
          </p:nvPr>
        </p:nvSpPr>
        <p:spPr/>
        <p:txBody>
          <a:bodyPr/>
          <a:lstStyle>
            <a:lvl1pPr>
              <a:defRPr/>
            </a:lvl1pPr>
          </a:lstStyle>
          <a:p>
            <a:pPr>
              <a:defRPr/>
            </a:pPr>
            <a:fld id="{5DD5D7CD-53AB-46A5-9FF8-6B863351367F}" type="datetime1">
              <a:rPr lang="en-US" smtClean="0"/>
              <a:t>7/20/2015</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 2015 National Crime Prevention Council, Inc. www.ncpc.org</a:t>
            </a:r>
            <a:endParaRPr lang="en-US" dirty="0"/>
          </a:p>
        </p:txBody>
      </p:sp>
      <p:sp>
        <p:nvSpPr>
          <p:cNvPr id="6" name="Slide Number Placeholder 17"/>
          <p:cNvSpPr>
            <a:spLocks noGrp="1"/>
          </p:cNvSpPr>
          <p:nvPr>
            <p:ph type="sldNum" sz="quarter" idx="12"/>
          </p:nvPr>
        </p:nvSpPr>
        <p:spPr>
          <a:xfrm>
            <a:off x="8305800" y="6408738"/>
            <a:ext cx="708025" cy="365125"/>
          </a:xfrm>
        </p:spPr>
        <p:txBody>
          <a:bodyPr/>
          <a:lstStyle>
            <a:lvl1pPr>
              <a:defRPr/>
            </a:lvl1pPr>
          </a:lstStyle>
          <a:p>
            <a:pPr>
              <a:defRPr/>
            </a:pPr>
            <a:fld id="{01903F6C-5999-4276-B626-1B757EB90D46}" type="slidenum">
              <a:rPr lang="en-US"/>
              <a:pPr>
                <a:defRPr/>
              </a:pPr>
              <a:t>‹#›</a:t>
            </a:fld>
            <a:endParaRPr lang="en-US" dirty="0"/>
          </a:p>
        </p:txBody>
      </p:sp>
    </p:spTree>
    <p:extLst>
      <p:ext uri="{BB962C8B-B14F-4D97-AF65-F5344CB8AC3E}">
        <p14:creationId xmlns:p14="http://schemas.microsoft.com/office/powerpoint/2010/main" val="30794490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extLst/>
          </a:lstStyle>
          <a:p>
            <a:pPr>
              <a:defRPr/>
            </a:pPr>
            <a:fld id="{BBAC89EB-66CE-4404-BACB-BE660F290A1B}" type="datetime1">
              <a:rPr lang="en-US" smtClean="0"/>
              <a:t>7/20/2015</a:t>
            </a:fld>
            <a:endParaRPr lang="en-US" dirty="0"/>
          </a:p>
        </p:txBody>
      </p:sp>
      <p:sp>
        <p:nvSpPr>
          <p:cNvPr id="7" name="Footer Placeholder 4"/>
          <p:cNvSpPr>
            <a:spLocks noGrp="1"/>
          </p:cNvSpPr>
          <p:nvPr>
            <p:ph type="ftr" sz="quarter" idx="11"/>
          </p:nvPr>
        </p:nvSpPr>
        <p:spPr/>
        <p:txBody>
          <a:bodyPr/>
          <a:lstStyle>
            <a:lvl1pPr>
              <a:defRPr smtClean="0"/>
            </a:lvl1pPr>
            <a:extLst/>
          </a:lstStyle>
          <a:p>
            <a:pPr>
              <a:defRPr/>
            </a:pPr>
            <a:r>
              <a:rPr lang="en-US" smtClean="0"/>
              <a:t>© 2015 National Crime Prevention Council, Inc. www.ncpc.org</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BD3D4DC6-2370-490D-BF16-63F0B62A7655}" type="slidenum">
              <a:rPr lang="en-US"/>
              <a:pPr>
                <a:defRPr/>
              </a:pPr>
              <a:t>‹#›</a:t>
            </a:fld>
            <a:endParaRPr lang="en-US" dirty="0"/>
          </a:p>
        </p:txBody>
      </p:sp>
    </p:spTree>
    <p:extLst>
      <p:ext uri="{BB962C8B-B14F-4D97-AF65-F5344CB8AC3E}">
        <p14:creationId xmlns:p14="http://schemas.microsoft.com/office/powerpoint/2010/main" val="18255244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extLst/>
          </a:lstStyle>
          <a:p>
            <a:pPr>
              <a:defRPr/>
            </a:pPr>
            <a:fld id="{00B77586-8F83-47F3-827B-093843E243C0}" type="datetime1">
              <a:rPr lang="en-US" smtClean="0"/>
              <a:t>7/20/2015</a:t>
            </a:fld>
            <a:endParaRPr lang="en-US" dirty="0"/>
          </a:p>
        </p:txBody>
      </p:sp>
      <p:sp>
        <p:nvSpPr>
          <p:cNvPr id="6" name="Footer Placeholder 5"/>
          <p:cNvSpPr>
            <a:spLocks noGrp="1"/>
          </p:cNvSpPr>
          <p:nvPr>
            <p:ph type="ftr" sz="quarter" idx="11"/>
          </p:nvPr>
        </p:nvSpPr>
        <p:spPr/>
        <p:txBody>
          <a:bodyPr/>
          <a:lstStyle>
            <a:lvl1pPr>
              <a:defRPr smtClean="0"/>
            </a:lvl1pPr>
            <a:extLst/>
          </a:lstStyle>
          <a:p>
            <a:pPr>
              <a:defRPr/>
            </a:pPr>
            <a:r>
              <a:rPr lang="en-US" smtClean="0"/>
              <a:t>© 2015 National Crime Prevention Council, Inc. www.ncpc.org</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0D4B98C-E993-4C2C-A287-FCEED6AFD961}" type="slidenum">
              <a:rPr lang="en-US"/>
              <a:pPr>
                <a:defRPr/>
              </a:pPr>
              <a:t>‹#›</a:t>
            </a:fld>
            <a:endParaRPr lang="en-US" dirty="0"/>
          </a:p>
        </p:txBody>
      </p:sp>
    </p:spTree>
    <p:extLst>
      <p:ext uri="{BB962C8B-B14F-4D97-AF65-F5344CB8AC3E}">
        <p14:creationId xmlns:p14="http://schemas.microsoft.com/office/powerpoint/2010/main" val="337789964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pic>
        <p:nvPicPr>
          <p:cNvPr id="7" name="Picture 7" descr="NCPC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00"/>
            <a:ext cx="484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smtClean="0"/>
            </a:lvl1pPr>
            <a:extLst/>
          </a:lstStyle>
          <a:p>
            <a:pPr>
              <a:defRPr/>
            </a:pPr>
            <a:fld id="{FFE57658-F4A8-4F4A-8049-507DBEE6D794}" type="datetime1">
              <a:rPr lang="en-US" smtClean="0"/>
              <a:t>7/20/2015</a:t>
            </a:fld>
            <a:endParaRPr lang="en-US" dirty="0"/>
          </a:p>
        </p:txBody>
      </p:sp>
      <p:sp>
        <p:nvSpPr>
          <p:cNvPr id="9" name="Footer Placeholder 7"/>
          <p:cNvSpPr>
            <a:spLocks noGrp="1"/>
          </p:cNvSpPr>
          <p:nvPr>
            <p:ph type="ftr" sz="quarter" idx="11"/>
          </p:nvPr>
        </p:nvSpPr>
        <p:spPr/>
        <p:txBody>
          <a:bodyPr/>
          <a:lstStyle>
            <a:lvl1pPr>
              <a:defRPr smtClean="0"/>
            </a:lvl1pPr>
            <a:extLst/>
          </a:lstStyle>
          <a:p>
            <a:pPr>
              <a:defRPr/>
            </a:pPr>
            <a:r>
              <a:rPr lang="en-US" smtClean="0"/>
              <a:t>© 2015 National Crime Prevention Council, Inc. www.ncpc.org</a:t>
            </a:r>
            <a:endParaRPr lang="en-US" dirty="0"/>
          </a:p>
        </p:txBody>
      </p:sp>
      <p:sp>
        <p:nvSpPr>
          <p:cNvPr id="10" name="Slide Number Placeholder 8"/>
          <p:cNvSpPr>
            <a:spLocks noGrp="1"/>
          </p:cNvSpPr>
          <p:nvPr>
            <p:ph type="sldNum" sz="quarter" idx="12"/>
          </p:nvPr>
        </p:nvSpPr>
        <p:spPr/>
        <p:txBody>
          <a:bodyPr/>
          <a:lstStyle>
            <a:lvl1pPr>
              <a:defRPr/>
            </a:lvl1pPr>
            <a:extLst/>
          </a:lstStyle>
          <a:p>
            <a:pPr>
              <a:defRPr/>
            </a:pPr>
            <a:fld id="{53A2D363-F5F6-4707-8600-ADCF576D4DE3}" type="slidenum">
              <a:rPr lang="en-US"/>
              <a:pPr>
                <a:defRPr/>
              </a:pPr>
              <a:t>‹#›</a:t>
            </a:fld>
            <a:endParaRPr lang="en-US" dirty="0"/>
          </a:p>
        </p:txBody>
      </p:sp>
    </p:spTree>
    <p:extLst>
      <p:ext uri="{BB962C8B-B14F-4D97-AF65-F5344CB8AC3E}">
        <p14:creationId xmlns:p14="http://schemas.microsoft.com/office/powerpoint/2010/main" val="110701901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extLst/>
          </a:lstStyle>
          <a:p>
            <a:pPr>
              <a:defRPr/>
            </a:pPr>
            <a:fld id="{461E5F81-475A-4AFA-A188-44D9CCD2AD80}" type="datetime1">
              <a:rPr lang="en-US" smtClean="0"/>
              <a:t>7/20/2015</a:t>
            </a:fld>
            <a:endParaRPr lang="en-US" dirty="0"/>
          </a:p>
        </p:txBody>
      </p:sp>
      <p:sp>
        <p:nvSpPr>
          <p:cNvPr id="4" name="Footer Placeholder 3"/>
          <p:cNvSpPr>
            <a:spLocks noGrp="1"/>
          </p:cNvSpPr>
          <p:nvPr>
            <p:ph type="ftr" sz="quarter" idx="11"/>
          </p:nvPr>
        </p:nvSpPr>
        <p:spPr/>
        <p:txBody>
          <a:bodyPr/>
          <a:lstStyle>
            <a:lvl1pPr>
              <a:defRPr smtClean="0"/>
            </a:lvl1pPr>
            <a:extLst/>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AFD4C002-238E-473A-BF92-829C20DD5526}" type="slidenum">
              <a:rPr lang="en-US"/>
              <a:pPr>
                <a:defRPr/>
              </a:pPr>
              <a:t>‹#›</a:t>
            </a:fld>
            <a:endParaRPr lang="en-US" dirty="0"/>
          </a:p>
        </p:txBody>
      </p:sp>
    </p:spTree>
    <p:extLst>
      <p:ext uri="{BB962C8B-B14F-4D97-AF65-F5344CB8AC3E}">
        <p14:creationId xmlns:p14="http://schemas.microsoft.com/office/powerpoint/2010/main" val="1730954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7221675-DF85-4731-AD1C-51BC41B68741}" type="datetime1">
              <a:rPr lang="en-US" smtClean="0"/>
              <a:t>7/20/2015</a:t>
            </a:fld>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 2015 National Crime Prevention Council, Inc. www.ncpc.org</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11F9233F-8C23-43C7-9952-48C062E7FC50}" type="slidenum">
              <a:rPr lang="en-US"/>
              <a:pPr>
                <a:defRPr/>
              </a:pPr>
              <a:t>‹#›</a:t>
            </a:fld>
            <a:endParaRPr lang="en-US" dirty="0"/>
          </a:p>
        </p:txBody>
      </p:sp>
    </p:spTree>
    <p:extLst>
      <p:ext uri="{BB962C8B-B14F-4D97-AF65-F5344CB8AC3E}">
        <p14:creationId xmlns:p14="http://schemas.microsoft.com/office/powerpoint/2010/main" val="156019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extLst/>
          </a:lstStyle>
          <a:p>
            <a:pPr>
              <a:defRPr/>
            </a:pPr>
            <a:fld id="{288E6DCF-D15F-46E5-98E1-0048BECB4807}" type="datetime1">
              <a:rPr lang="en-US" smtClean="0"/>
              <a:t>7/20/2015</a:t>
            </a:fld>
            <a:endParaRPr lang="en-US" dirty="0"/>
          </a:p>
        </p:txBody>
      </p:sp>
      <p:sp>
        <p:nvSpPr>
          <p:cNvPr id="6" name="Footer Placeholder 5"/>
          <p:cNvSpPr>
            <a:spLocks noGrp="1"/>
          </p:cNvSpPr>
          <p:nvPr>
            <p:ph type="ftr" sz="quarter" idx="11"/>
          </p:nvPr>
        </p:nvSpPr>
        <p:spPr/>
        <p:txBody>
          <a:bodyPr/>
          <a:lstStyle>
            <a:lvl1pPr>
              <a:defRPr smtClean="0"/>
            </a:lvl1pPr>
            <a:extLst/>
          </a:lstStyle>
          <a:p>
            <a:pPr>
              <a:defRPr/>
            </a:pPr>
            <a:r>
              <a:rPr lang="en-US" smtClean="0"/>
              <a:t>© 2015 National Crime Prevention Council, Inc. www.ncpc.org</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B551617F-B979-4D39-891C-033158F14A85}" type="slidenum">
              <a:rPr lang="en-US"/>
              <a:pPr>
                <a:defRPr/>
              </a:pPr>
              <a:t>‹#›</a:t>
            </a:fld>
            <a:endParaRPr lang="en-US" dirty="0"/>
          </a:p>
        </p:txBody>
      </p:sp>
    </p:spTree>
    <p:extLst>
      <p:ext uri="{BB962C8B-B14F-4D97-AF65-F5344CB8AC3E}">
        <p14:creationId xmlns:p14="http://schemas.microsoft.com/office/powerpoint/2010/main" val="25316841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6" name="Freeform 16"/>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E57FEA1B-3111-4E39-B8C3-3AB9F92E1FC7}" type="datetime1">
              <a:rPr lang="en-US" smtClean="0"/>
              <a:t>7/20/2015</a:t>
            </a:fld>
            <a:endParaRPr lang="en-US" dirty="0"/>
          </a:p>
        </p:txBody>
      </p:sp>
      <p:sp>
        <p:nvSpPr>
          <p:cNvPr id="12" name="Footer Placeholder 5"/>
          <p:cNvSpPr>
            <a:spLocks noGrp="1"/>
          </p:cNvSpPr>
          <p:nvPr>
            <p:ph type="ftr" sz="quarter" idx="11"/>
          </p:nvPr>
        </p:nvSpPr>
        <p:spPr>
          <a:xfrm>
            <a:off x="4379913" y="6408738"/>
            <a:ext cx="2351087" cy="365125"/>
          </a:xfrm>
        </p:spPr>
        <p:txBody>
          <a:bodyPr/>
          <a:lstStyle>
            <a:lvl1pPr>
              <a:defRPr smtClean="0">
                <a:solidFill>
                  <a:schemeClr val="tx1"/>
                </a:solidFill>
              </a:defRPr>
            </a:lvl1pPr>
            <a:extLst/>
          </a:lstStyle>
          <a:p>
            <a:pPr>
              <a:defRPr/>
            </a:pPr>
            <a:r>
              <a:rPr lang="en-US" smtClean="0"/>
              <a:t>© 2015 National Crime Prevention Council, Inc. www.ncpc.org</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3260FDF-4C55-47D3-82AF-89F76CBF595B}" type="slidenum">
              <a:rPr lang="en-US"/>
              <a:pPr>
                <a:defRPr/>
              </a:pPr>
              <a:t>‹#›</a:t>
            </a:fld>
            <a:endParaRPr lang="en-US" dirty="0"/>
          </a:p>
        </p:txBody>
      </p:sp>
    </p:spTree>
    <p:extLst>
      <p:ext uri="{BB962C8B-B14F-4D97-AF65-F5344CB8AC3E}">
        <p14:creationId xmlns:p14="http://schemas.microsoft.com/office/powerpoint/2010/main" val="293361009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1027" name="Freeform 11"/>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457200" y="1371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latin typeface="Arial" pitchFamily="34" charset="0"/>
              </a:defRPr>
            </a:lvl1pPr>
            <a:extLst/>
          </a:lstStyle>
          <a:p>
            <a:pPr>
              <a:defRPr/>
            </a:pPr>
            <a:fld id="{A4EA1939-1DD6-460B-9D37-0C9C41104B29}" type="datetime1">
              <a:rPr lang="en-US" smtClean="0"/>
              <a:t>7/20/2015</a:t>
            </a:fld>
            <a:endParaRPr lang="en-US" dirty="0"/>
          </a:p>
        </p:txBody>
      </p:sp>
      <p:sp>
        <p:nvSpPr>
          <p:cNvPr id="22" name="Footer Placeholder 21"/>
          <p:cNvSpPr>
            <a:spLocks noGrp="1"/>
          </p:cNvSpPr>
          <p:nvPr>
            <p:ph type="ftr" sz="quarter" idx="3"/>
          </p:nvPr>
        </p:nvSpPr>
        <p:spPr>
          <a:xfrm>
            <a:off x="3810000" y="6408738"/>
            <a:ext cx="2921000" cy="365125"/>
          </a:xfrm>
          <a:prstGeom prst="rect">
            <a:avLst/>
          </a:prstGeom>
        </p:spPr>
        <p:txBody>
          <a:bodyPr vert="horz" anchor="b"/>
          <a:lstStyle>
            <a:lvl1pPr algn="ctr" eaLnBrk="1" latinLnBrk="0" hangingPunct="1">
              <a:defRPr kumimoji="0" sz="1000" smtClean="0">
                <a:solidFill>
                  <a:schemeClr val="tx1"/>
                </a:solidFill>
                <a:latin typeface="Arial" pitchFamily="34" charset="0"/>
              </a:defRPr>
            </a:lvl1pPr>
            <a:extLst/>
          </a:lstStyle>
          <a:p>
            <a:pPr>
              <a:defRPr/>
            </a:pPr>
            <a:r>
              <a:rPr lang="en-US" smtClean="0"/>
              <a:t>© 2015 National Crime Prevention Council, Inc. www.ncpc.org</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a:defRPr/>
            </a:pPr>
            <a:fld id="{4F1EF059-434A-46EC-AE9C-FF008DEF8708}" type="slidenum">
              <a:rPr lang="en-US"/>
              <a:pPr>
                <a:defRPr/>
              </a:pPr>
              <a:t>‹#›</a:t>
            </a:fld>
            <a:endParaRPr lang="en-US" dirty="0"/>
          </a:p>
        </p:txBody>
      </p:sp>
      <p:pic>
        <p:nvPicPr>
          <p:cNvPr id="1037" name="Picture 7" descr="NCPC_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096000"/>
            <a:ext cx="484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4" r:id="rId1"/>
    <p:sldLayoutId id="2147484130" r:id="rId2"/>
    <p:sldLayoutId id="2147484135" r:id="rId3"/>
    <p:sldLayoutId id="2147484136" r:id="rId4"/>
    <p:sldLayoutId id="2147484137" r:id="rId5"/>
    <p:sldLayoutId id="2147484138" r:id="rId6"/>
    <p:sldLayoutId id="2147484131" r:id="rId7"/>
    <p:sldLayoutId id="2147484139" r:id="rId8"/>
    <p:sldLayoutId id="2147484140" r:id="rId9"/>
    <p:sldLayoutId id="2147484132" r:id="rId10"/>
    <p:sldLayoutId id="2147484133" r:id="rId11"/>
  </p:sldLayoutIdLst>
  <p:hf hdr="0" dt="0"/>
  <p:txStyles>
    <p:titleStyle>
      <a:lvl1pPr algn="l" rtl="0" eaLnBrk="0" fontAlgn="base" hangingPunct="0">
        <a:spcBef>
          <a:spcPct val="0"/>
        </a:spcBef>
        <a:spcAft>
          <a:spcPct val="0"/>
        </a:spcAft>
        <a:defRPr sz="3200" b="1" kern="1200">
          <a:solidFill>
            <a:schemeClr val="tx2"/>
          </a:solidFill>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0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18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ncpc.org/"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ncpc.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 y="2948602"/>
            <a:ext cx="2413000" cy="223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Rectangle 4"/>
          <p:cNvSpPr>
            <a:spLocks noGrp="1" noChangeArrowheads="1"/>
          </p:cNvSpPr>
          <p:nvPr>
            <p:ph type="ctrTitle"/>
          </p:nvPr>
        </p:nvSpPr>
        <p:spPr>
          <a:xfrm>
            <a:off x="304800" y="914400"/>
            <a:ext cx="8686800" cy="1143000"/>
          </a:xfrm>
        </p:spPr>
        <p:txBody>
          <a:bodyPr>
            <a:normAutofit/>
          </a:bodyPr>
          <a:lstStyle/>
          <a:p>
            <a:pPr eaLnBrk="1" fontAlgn="auto" hangingPunct="1">
              <a:spcAft>
                <a:spcPts val="0"/>
              </a:spcAft>
              <a:defRPr/>
            </a:pPr>
            <a:r>
              <a:rPr lang="en-US" sz="3600" dirty="0" smtClean="0">
                <a:effectLst/>
              </a:rPr>
              <a:t>Assisting Victims of Mortgage Fraud</a:t>
            </a:r>
          </a:p>
        </p:txBody>
      </p:sp>
      <p:sp>
        <p:nvSpPr>
          <p:cNvPr id="9220" name="Rectangle 8"/>
          <p:cNvSpPr>
            <a:spLocks noChangeArrowheads="1"/>
          </p:cNvSpPr>
          <p:nvPr/>
        </p:nvSpPr>
        <p:spPr bwMode="auto">
          <a:xfrm>
            <a:off x="3886200"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800" dirty="0">
              <a:latin typeface="Arial" charset="0"/>
            </a:endParaRPr>
          </a:p>
        </p:txBody>
      </p:sp>
      <p:pic>
        <p:nvPicPr>
          <p:cNvPr id="9222" name="Picture 4" descr="Copy of NCPC_logo_horiz.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915025"/>
            <a:ext cx="1981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p:cNvSpPr>
            <a:spLocks noGrp="1" noChangeArrowheads="1"/>
          </p:cNvSpPr>
          <p:nvPr>
            <p:ph type="subTitle" idx="1"/>
          </p:nvPr>
        </p:nvSpPr>
        <p:spPr>
          <a:xfrm>
            <a:off x="2362200" y="2543175"/>
            <a:ext cx="6629400" cy="1038225"/>
          </a:xfrm>
        </p:spPr>
        <p:txBody>
          <a:bodyPr/>
          <a:lstStyle/>
          <a:p>
            <a:pPr marR="0" eaLnBrk="1" hangingPunct="1"/>
            <a:r>
              <a:rPr lang="en-US" altLang="en-US" sz="2800" dirty="0" smtClean="0">
                <a:latin typeface="Arial" charset="0"/>
              </a:rPr>
              <a:t>National Crime Prevention Council 2015</a:t>
            </a:r>
          </a:p>
          <a:p>
            <a:pPr marR="0" eaLnBrk="1" hangingPunct="1"/>
            <a:r>
              <a:rPr lang="en-US" altLang="en-US" sz="2800" dirty="0" smtClean="0">
                <a:latin typeface="Arial" charset="0"/>
                <a:hlinkClick r:id="rId6"/>
              </a:rPr>
              <a:t>www.ncpc.org</a:t>
            </a:r>
            <a:r>
              <a:rPr lang="en-US" altLang="en-US" sz="2800" dirty="0" smtClean="0">
                <a:latin typeface="Arial" charset="0"/>
              </a:rPr>
              <a:t>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dissolve">
                                      <p:cBhvr>
                                        <p:cTn id="12" dur="500"/>
                                        <p:tgtEl>
                                          <p:spTgt spid="4101"/>
                                        </p:tgtEl>
                                      </p:cBhvr>
                                    </p:animEffect>
                                  </p:childTnLst>
                                  <p:subTnLst>
                                    <p:audio>
                                      <p:cMediaNode>
                                        <p:cTn display="0" masterRel="sameClick">
                                          <p:stCondLst>
                                            <p:cond evt="begin" delay="0">
                                              <p:tn val="10"/>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Aft>
                <a:spcPts val="600"/>
              </a:spcAft>
              <a:buClr>
                <a:srgbClr val="2DA2BF"/>
              </a:buClr>
            </a:pPr>
            <a:r>
              <a:rPr lang="en-US" dirty="0" smtClean="0">
                <a:solidFill>
                  <a:prstClr val="black"/>
                </a:solidFill>
              </a:rPr>
              <a:t>The financial rewards of rising house prices also led to a boom in new home construction.</a:t>
            </a:r>
            <a:endParaRPr lang="en-US" dirty="0" smtClean="0"/>
          </a:p>
          <a:p>
            <a:pPr>
              <a:spcAft>
                <a:spcPts val="600"/>
              </a:spcAft>
            </a:pPr>
            <a:r>
              <a:rPr lang="en-US" dirty="0" smtClean="0"/>
              <a:t>By 2007, there were more houses on the market than people willing to buy them. </a:t>
            </a:r>
          </a:p>
          <a:p>
            <a:pPr>
              <a:spcAft>
                <a:spcPts val="600"/>
              </a:spcAft>
            </a:pPr>
            <a:r>
              <a:rPr lang="en-US" dirty="0" smtClean="0"/>
              <a:t>The </a:t>
            </a:r>
            <a:r>
              <a:rPr lang="en-US" dirty="0"/>
              <a:t>inventory of available single-family homes, which had been expanding rapidly in a real estate construction boom that coincided with price increases, had grown to the point where downward pressure was now exerted on prices. </a:t>
            </a:r>
            <a:endParaRPr lang="en-US" dirty="0" smtClean="0"/>
          </a:p>
          <a:p>
            <a:pPr lvl="0">
              <a:spcAft>
                <a:spcPts val="600"/>
              </a:spcAft>
              <a:buClr>
                <a:srgbClr val="2DA2BF"/>
              </a:buClr>
            </a:pPr>
            <a:r>
              <a:rPr lang="en-US" dirty="0">
                <a:solidFill>
                  <a:prstClr val="black"/>
                </a:solidFill>
              </a:rPr>
              <a:t>A long and slow correction began as real estate prices began to fall. </a:t>
            </a:r>
            <a:endParaRPr lang="en-US" dirty="0" smtClean="0">
              <a:solidFill>
                <a:prstClr val="black"/>
              </a:solidFill>
            </a:endParaRPr>
          </a:p>
          <a:p>
            <a:pPr lvl="0">
              <a:spcAft>
                <a:spcPts val="600"/>
              </a:spcAft>
              <a:buClr>
                <a:srgbClr val="2DA2BF"/>
              </a:buClr>
            </a:pPr>
            <a:r>
              <a:rPr lang="en-US" dirty="0">
                <a:solidFill>
                  <a:prstClr val="black"/>
                </a:solidFill>
              </a:rPr>
              <a:t>The housing </a:t>
            </a:r>
            <a:r>
              <a:rPr lang="en-US" dirty="0" smtClean="0">
                <a:solidFill>
                  <a:prstClr val="black"/>
                </a:solidFill>
              </a:rPr>
              <a:t>market </a:t>
            </a:r>
            <a:r>
              <a:rPr lang="en-US" dirty="0">
                <a:solidFill>
                  <a:prstClr val="black"/>
                </a:solidFill>
              </a:rPr>
              <a:t>collapsed in </a:t>
            </a:r>
            <a:r>
              <a:rPr lang="en-US" dirty="0" smtClean="0">
                <a:solidFill>
                  <a:prstClr val="black"/>
                </a:solidFill>
              </a:rPr>
              <a:t>2007.</a:t>
            </a:r>
          </a:p>
          <a:p>
            <a:pPr lvl="1">
              <a:spcAft>
                <a:spcPts val="600"/>
              </a:spcAft>
            </a:pPr>
            <a:endParaRPr lang="en-US" dirty="0" smtClean="0"/>
          </a:p>
        </p:txBody>
      </p:sp>
      <p:sp>
        <p:nvSpPr>
          <p:cNvPr id="3" name="Title 2"/>
          <p:cNvSpPr>
            <a:spLocks noGrp="1"/>
          </p:cNvSpPr>
          <p:nvPr>
            <p:ph type="title"/>
          </p:nvPr>
        </p:nvSpPr>
        <p:spPr>
          <a:xfrm>
            <a:off x="457200" y="274638"/>
            <a:ext cx="8458200" cy="1143000"/>
          </a:xfrm>
        </p:spPr>
        <p:txBody>
          <a:bodyPr>
            <a:normAutofit/>
          </a:bodyPr>
          <a:lstStyle/>
          <a:p>
            <a:r>
              <a:rPr lang="en-US" dirty="0" smtClean="0"/>
              <a:t>Housing boom collapse</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10</a:t>
            </a:fld>
            <a:endParaRPr lang="en-US" dirty="0"/>
          </a:p>
        </p:txBody>
      </p:sp>
    </p:spTree>
    <p:extLst>
      <p:ext uri="{BB962C8B-B14F-4D97-AF65-F5344CB8AC3E}">
        <p14:creationId xmlns:p14="http://schemas.microsoft.com/office/powerpoint/2010/main" val="1602795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Aft>
                <a:spcPts val="600"/>
              </a:spcAft>
              <a:buClr>
                <a:srgbClr val="2DA2BF"/>
              </a:buClr>
            </a:pPr>
            <a:r>
              <a:rPr lang="en-US" dirty="0">
                <a:solidFill>
                  <a:prstClr val="black"/>
                </a:solidFill>
              </a:rPr>
              <a:t>At the same time, the interest rates on many adjustable rate mortgages </a:t>
            </a:r>
            <a:r>
              <a:rPr lang="en-US" dirty="0" smtClean="0">
                <a:solidFill>
                  <a:prstClr val="black"/>
                </a:solidFill>
              </a:rPr>
              <a:t>(ARMs) changed </a:t>
            </a:r>
            <a:r>
              <a:rPr lang="en-US" dirty="0">
                <a:solidFill>
                  <a:prstClr val="black"/>
                </a:solidFill>
              </a:rPr>
              <a:t>to the higher rates</a:t>
            </a:r>
            <a:r>
              <a:rPr lang="en-US" dirty="0" smtClean="0">
                <a:solidFill>
                  <a:prstClr val="black"/>
                </a:solidFill>
              </a:rPr>
              <a:t>.</a:t>
            </a:r>
          </a:p>
          <a:p>
            <a:pPr lvl="0">
              <a:spcAft>
                <a:spcPts val="600"/>
              </a:spcAft>
              <a:buClr>
                <a:srgbClr val="2DA2BF"/>
              </a:buClr>
            </a:pPr>
            <a:r>
              <a:rPr lang="en-US" dirty="0" smtClean="0">
                <a:solidFill>
                  <a:prstClr val="black"/>
                </a:solidFill>
              </a:rPr>
              <a:t>Borrowers </a:t>
            </a:r>
            <a:r>
              <a:rPr lang="en-US" dirty="0">
                <a:solidFill>
                  <a:prstClr val="black"/>
                </a:solidFill>
              </a:rPr>
              <a:t>with </a:t>
            </a:r>
            <a:r>
              <a:rPr lang="en-US" dirty="0" smtClean="0">
                <a:solidFill>
                  <a:prstClr val="black"/>
                </a:solidFill>
              </a:rPr>
              <a:t>ARMs </a:t>
            </a:r>
            <a:r>
              <a:rPr lang="en-US" dirty="0">
                <a:solidFill>
                  <a:prstClr val="black"/>
                </a:solidFill>
              </a:rPr>
              <a:t>who had </a:t>
            </a:r>
            <a:r>
              <a:rPr lang="en-US" dirty="0" smtClean="0">
                <a:solidFill>
                  <a:prstClr val="black"/>
                </a:solidFill>
              </a:rPr>
              <a:t>planned </a:t>
            </a:r>
            <a:r>
              <a:rPr lang="en-US" dirty="0">
                <a:solidFill>
                  <a:prstClr val="black"/>
                </a:solidFill>
              </a:rPr>
              <a:t>to sell their homes before the high interest rates kicked in found </a:t>
            </a:r>
            <a:r>
              <a:rPr lang="en-US" dirty="0" smtClean="0">
                <a:solidFill>
                  <a:prstClr val="black"/>
                </a:solidFill>
              </a:rPr>
              <a:t>that, because of the dramatic drop in housing prices, they </a:t>
            </a:r>
            <a:r>
              <a:rPr lang="en-US" dirty="0">
                <a:solidFill>
                  <a:prstClr val="black"/>
                </a:solidFill>
              </a:rPr>
              <a:t>were “under water”, i.e., their mortgage balance was higher than the market price for their homes.</a:t>
            </a:r>
          </a:p>
          <a:p>
            <a:pPr>
              <a:spcAft>
                <a:spcPts val="600"/>
              </a:spcAft>
              <a:buClr>
                <a:srgbClr val="2DA2BF"/>
              </a:buClr>
            </a:pPr>
            <a:r>
              <a:rPr lang="en-US" dirty="0" smtClean="0">
                <a:solidFill>
                  <a:prstClr val="black"/>
                </a:solidFill>
              </a:rPr>
              <a:t>Other borrowers </a:t>
            </a:r>
            <a:r>
              <a:rPr lang="en-US" dirty="0">
                <a:solidFill>
                  <a:prstClr val="black"/>
                </a:solidFill>
              </a:rPr>
              <a:t>who had planned to refinance their homes before the adjustments kicked in were unable to refinance, again because the equity in their homes had disappeared.</a:t>
            </a:r>
            <a:endParaRPr lang="en-US" dirty="0"/>
          </a:p>
          <a:p>
            <a:pPr>
              <a:spcAft>
                <a:spcPts val="600"/>
              </a:spcAft>
            </a:pPr>
            <a:r>
              <a:rPr lang="en-US" dirty="0"/>
              <a:t>Homeowners began to default on their mortgages when the adjustments began.</a:t>
            </a:r>
          </a:p>
          <a:p>
            <a:pPr>
              <a:spcAft>
                <a:spcPts val="600"/>
              </a:spcAft>
            </a:pPr>
            <a:r>
              <a:rPr lang="en-US" dirty="0"/>
              <a:t>Default rates on subprime and </a:t>
            </a:r>
            <a:r>
              <a:rPr lang="en-US" dirty="0" smtClean="0"/>
              <a:t>ARM</a:t>
            </a:r>
            <a:r>
              <a:rPr lang="en-US" dirty="0"/>
              <a:t>s</a:t>
            </a:r>
            <a:r>
              <a:rPr lang="en-US" dirty="0" smtClean="0"/>
              <a:t> </a:t>
            </a:r>
            <a:r>
              <a:rPr lang="en-US" dirty="0"/>
              <a:t>began to </a:t>
            </a:r>
            <a:r>
              <a:rPr lang="en-US" dirty="0" smtClean="0"/>
              <a:t>climb. </a:t>
            </a:r>
            <a:endParaRPr lang="en-US" dirty="0"/>
          </a:p>
          <a:p>
            <a:pPr>
              <a:spcAft>
                <a:spcPts val="600"/>
              </a:spcAft>
            </a:pPr>
            <a:endParaRPr lang="en-US" dirty="0" smtClean="0"/>
          </a:p>
          <a:p>
            <a:pPr lvl="1">
              <a:spcAft>
                <a:spcPts val="600"/>
              </a:spcAft>
            </a:pPr>
            <a:endParaRPr lang="en-US" dirty="0" smtClean="0"/>
          </a:p>
        </p:txBody>
      </p:sp>
      <p:sp>
        <p:nvSpPr>
          <p:cNvPr id="3" name="Title 2"/>
          <p:cNvSpPr>
            <a:spLocks noGrp="1"/>
          </p:cNvSpPr>
          <p:nvPr>
            <p:ph type="title"/>
          </p:nvPr>
        </p:nvSpPr>
        <p:spPr>
          <a:xfrm>
            <a:off x="457200" y="274638"/>
            <a:ext cx="8458200" cy="1143000"/>
          </a:xfrm>
        </p:spPr>
        <p:txBody>
          <a:bodyPr>
            <a:normAutofit/>
          </a:bodyPr>
          <a:lstStyle/>
          <a:p>
            <a:r>
              <a:rPr lang="en-US" dirty="0" smtClean="0"/>
              <a:t>Housing boom collapse, cont’d</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769873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lstStyle/>
          <a:p>
            <a:pPr>
              <a:spcBef>
                <a:spcPts val="0"/>
              </a:spcBef>
              <a:spcAft>
                <a:spcPts val="1000"/>
              </a:spcAft>
            </a:pPr>
            <a:r>
              <a:rPr lang="en-US" dirty="0" smtClean="0"/>
              <a:t>Foreclosure filings nationwide increased from 1.3 million in 2006 to 2.2 million in 2007, 3.2 million in 2008, and 4 million in 2009. </a:t>
            </a:r>
          </a:p>
          <a:p>
            <a:pPr>
              <a:spcBef>
                <a:spcPts val="0"/>
              </a:spcBef>
              <a:spcAft>
                <a:spcPts val="1000"/>
              </a:spcAft>
            </a:pPr>
            <a:r>
              <a:rPr lang="en-US" dirty="0" smtClean="0"/>
              <a:t>The financial crisis that began in 2008, rooted in the massive mortgage defaults that were occurring, compounded the problem. </a:t>
            </a:r>
          </a:p>
          <a:p>
            <a:pPr>
              <a:spcBef>
                <a:spcPts val="0"/>
              </a:spcBef>
              <a:spcAft>
                <a:spcPts val="1000"/>
              </a:spcAft>
            </a:pPr>
            <a:r>
              <a:rPr lang="en-US" dirty="0" smtClean="0"/>
              <a:t>Millions of people lost their jobs and could not afford to pay their mortgages, whether they were adjustable or fixed rate.</a:t>
            </a:r>
          </a:p>
          <a:p>
            <a:pPr lvl="0">
              <a:spcBef>
                <a:spcPts val="0"/>
              </a:spcBef>
              <a:spcAft>
                <a:spcPts val="1000"/>
              </a:spcAft>
              <a:buClr>
                <a:srgbClr val="2DA2BF"/>
              </a:buClr>
            </a:pPr>
            <a:r>
              <a:rPr lang="en-US" dirty="0">
                <a:solidFill>
                  <a:prstClr val="black"/>
                </a:solidFill>
              </a:rPr>
              <a:t>By the end of 2010, 11 million residential properties, or </a:t>
            </a:r>
            <a:r>
              <a:rPr lang="en-US" dirty="0" smtClean="0">
                <a:solidFill>
                  <a:prstClr val="black"/>
                </a:solidFill>
              </a:rPr>
              <a:t>23 percent </a:t>
            </a:r>
            <a:r>
              <a:rPr lang="en-US" dirty="0">
                <a:solidFill>
                  <a:prstClr val="black"/>
                </a:solidFill>
              </a:rPr>
              <a:t>of all U.S. homes, were </a:t>
            </a:r>
            <a:r>
              <a:rPr lang="en-US" dirty="0" smtClean="0">
                <a:solidFill>
                  <a:prstClr val="black"/>
                </a:solidFill>
              </a:rPr>
              <a:t>under water—that is, they had </a:t>
            </a:r>
            <a:r>
              <a:rPr lang="en-US" dirty="0">
                <a:solidFill>
                  <a:prstClr val="black"/>
                </a:solidFill>
              </a:rPr>
              <a:t>negative equity</a:t>
            </a:r>
            <a:r>
              <a:rPr lang="en-US" dirty="0" smtClean="0">
                <a:solidFill>
                  <a:prstClr val="black"/>
                </a:solidFill>
              </a:rPr>
              <a:t>.</a:t>
            </a:r>
          </a:p>
          <a:p>
            <a:pPr lvl="0">
              <a:spcBef>
                <a:spcPts val="0"/>
              </a:spcBef>
              <a:spcAft>
                <a:spcPts val="1000"/>
              </a:spcAft>
              <a:buClr>
                <a:srgbClr val="2DA2BF"/>
              </a:buClr>
            </a:pPr>
            <a:r>
              <a:rPr lang="en-US" dirty="0">
                <a:solidFill>
                  <a:prstClr val="black"/>
                </a:solidFill>
              </a:rPr>
              <a:t>The impact of a foreclosure can be devastating, including </a:t>
            </a:r>
            <a:r>
              <a:rPr lang="en-US" dirty="0" smtClean="0">
                <a:solidFill>
                  <a:prstClr val="black"/>
                </a:solidFill>
              </a:rPr>
              <a:t>loss of </a:t>
            </a:r>
            <a:r>
              <a:rPr lang="en-US" dirty="0">
                <a:solidFill>
                  <a:prstClr val="black"/>
                </a:solidFill>
              </a:rPr>
              <a:t>home </a:t>
            </a:r>
            <a:r>
              <a:rPr lang="en-US" dirty="0" smtClean="0">
                <a:solidFill>
                  <a:prstClr val="black"/>
                </a:solidFill>
              </a:rPr>
              <a:t/>
            </a:r>
            <a:br>
              <a:rPr lang="en-US" dirty="0" smtClean="0">
                <a:solidFill>
                  <a:prstClr val="black"/>
                </a:solidFill>
              </a:rPr>
            </a:br>
            <a:r>
              <a:rPr lang="en-US" dirty="0" smtClean="0">
                <a:solidFill>
                  <a:prstClr val="black"/>
                </a:solidFill>
              </a:rPr>
              <a:t>(</a:t>
            </a:r>
            <a:r>
              <a:rPr lang="en-US" dirty="0">
                <a:solidFill>
                  <a:prstClr val="black"/>
                </a:solidFill>
              </a:rPr>
              <a:t>often a family’s most significant financial </a:t>
            </a:r>
            <a:r>
              <a:rPr lang="en-US" dirty="0" smtClean="0">
                <a:solidFill>
                  <a:prstClr val="black"/>
                </a:solidFill>
              </a:rPr>
              <a:t>asset</a:t>
            </a:r>
            <a:r>
              <a:rPr lang="en-US" dirty="0">
                <a:solidFill>
                  <a:prstClr val="black"/>
                </a:solidFill>
              </a:rPr>
              <a:t>), </a:t>
            </a:r>
            <a:r>
              <a:rPr lang="en-US" dirty="0" smtClean="0">
                <a:solidFill>
                  <a:prstClr val="black"/>
                </a:solidFill>
              </a:rPr>
              <a:t>severe </a:t>
            </a:r>
            <a:r>
              <a:rPr lang="en-US" dirty="0">
                <a:solidFill>
                  <a:prstClr val="black"/>
                </a:solidFill>
              </a:rPr>
              <a:t>damage to </a:t>
            </a:r>
            <a:r>
              <a:rPr lang="en-US" dirty="0" smtClean="0">
                <a:solidFill>
                  <a:prstClr val="black"/>
                </a:solidFill>
              </a:rPr>
              <a:t>a</a:t>
            </a:r>
            <a:br>
              <a:rPr lang="en-US" dirty="0" smtClean="0">
                <a:solidFill>
                  <a:prstClr val="black"/>
                </a:solidFill>
              </a:rPr>
            </a:br>
            <a:r>
              <a:rPr lang="en-US" dirty="0" smtClean="0">
                <a:solidFill>
                  <a:prstClr val="black"/>
                </a:solidFill>
              </a:rPr>
              <a:t>credit </a:t>
            </a:r>
            <a:r>
              <a:rPr lang="en-US" dirty="0">
                <a:solidFill>
                  <a:prstClr val="black"/>
                </a:solidFill>
              </a:rPr>
              <a:t>rating, </a:t>
            </a:r>
            <a:r>
              <a:rPr lang="en-US" dirty="0" smtClean="0">
                <a:solidFill>
                  <a:prstClr val="black"/>
                </a:solidFill>
              </a:rPr>
              <a:t>and </a:t>
            </a:r>
            <a:r>
              <a:rPr lang="en-US" dirty="0">
                <a:solidFill>
                  <a:prstClr val="black"/>
                </a:solidFill>
              </a:rPr>
              <a:t>strains </a:t>
            </a:r>
            <a:r>
              <a:rPr lang="en-US" dirty="0" smtClean="0">
                <a:solidFill>
                  <a:prstClr val="black"/>
                </a:solidFill>
              </a:rPr>
              <a:t>on </a:t>
            </a:r>
            <a:r>
              <a:rPr lang="en-US" dirty="0">
                <a:solidFill>
                  <a:prstClr val="black"/>
                </a:solidFill>
              </a:rPr>
              <a:t>emotional health.</a:t>
            </a:r>
            <a:endParaRPr lang="en-US" sz="1800" dirty="0">
              <a:solidFill>
                <a:prstClr val="black"/>
              </a:solidFill>
            </a:endParaRPr>
          </a:p>
          <a:p>
            <a:pPr marL="109537" indent="0">
              <a:buNone/>
            </a:pPr>
            <a:endParaRPr lang="en-US" sz="1800" dirty="0" smtClean="0"/>
          </a:p>
          <a:p>
            <a:pPr marL="109537" indent="0">
              <a:buNone/>
            </a:pPr>
            <a:endParaRPr lang="en-US" sz="1800" dirty="0"/>
          </a:p>
          <a:p>
            <a:pPr marL="109537" indent="0">
              <a:buNone/>
            </a:pPr>
            <a:endParaRPr lang="en-US" sz="1800" dirty="0" smtClean="0"/>
          </a:p>
          <a:p>
            <a:pPr marL="109537" indent="0">
              <a:buNone/>
            </a:pPr>
            <a:endParaRPr lang="en-US" sz="1800" dirty="0" smtClean="0"/>
          </a:p>
          <a:p>
            <a:endParaRPr lang="en-US" sz="1800" dirty="0" smtClean="0"/>
          </a:p>
          <a:p>
            <a:endParaRPr lang="en-US" dirty="0"/>
          </a:p>
        </p:txBody>
      </p:sp>
      <p:sp>
        <p:nvSpPr>
          <p:cNvPr id="3" name="Title 2"/>
          <p:cNvSpPr>
            <a:spLocks noGrp="1"/>
          </p:cNvSpPr>
          <p:nvPr>
            <p:ph type="title"/>
          </p:nvPr>
        </p:nvSpPr>
        <p:spPr/>
        <p:txBody>
          <a:bodyPr/>
          <a:lstStyle/>
          <a:p>
            <a:r>
              <a:rPr lang="en-US" dirty="0"/>
              <a:t>F</a:t>
            </a:r>
            <a:r>
              <a:rPr lang="en-US" dirty="0" smtClean="0"/>
              <a:t>oreclosure crisis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12</a:t>
            </a:fld>
            <a:endParaRPr lang="en-US" dirty="0"/>
          </a:p>
        </p:txBody>
      </p:sp>
      <p:pic>
        <p:nvPicPr>
          <p:cNvPr id="6" name="Picture 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58593" y="4145280"/>
            <a:ext cx="2828207" cy="2103120"/>
          </a:xfrm>
          <a:prstGeom prst="rect">
            <a:avLst/>
          </a:prstGeom>
        </p:spPr>
      </p:pic>
    </p:spTree>
    <p:extLst>
      <p:ext uri="{BB962C8B-B14F-4D97-AF65-F5344CB8AC3E}">
        <p14:creationId xmlns:p14="http://schemas.microsoft.com/office/powerpoint/2010/main" val="1792241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Bef>
                <a:spcPts val="0"/>
              </a:spcBef>
              <a:spcAft>
                <a:spcPts val="1000"/>
              </a:spcAft>
              <a:buClr>
                <a:srgbClr val="2DA2BF"/>
              </a:buClr>
            </a:pPr>
            <a:r>
              <a:rPr lang="en-US" dirty="0" smtClean="0">
                <a:solidFill>
                  <a:prstClr val="black"/>
                </a:solidFill>
              </a:rPr>
              <a:t>Today</a:t>
            </a:r>
            <a:r>
              <a:rPr lang="en-US" dirty="0">
                <a:solidFill>
                  <a:prstClr val="black"/>
                </a:solidFill>
              </a:rPr>
              <a:t>, the US housing market is still in distress, </a:t>
            </a:r>
            <a:r>
              <a:rPr lang="en-US" dirty="0" smtClean="0">
                <a:solidFill>
                  <a:prstClr val="black"/>
                </a:solidFill>
              </a:rPr>
              <a:t>with </a:t>
            </a:r>
            <a:r>
              <a:rPr lang="en-US" dirty="0">
                <a:solidFill>
                  <a:prstClr val="black"/>
                </a:solidFill>
              </a:rPr>
              <a:t>ample opportunity for fraud.</a:t>
            </a:r>
          </a:p>
          <a:p>
            <a:pPr lvl="1">
              <a:spcBef>
                <a:spcPts val="0"/>
              </a:spcBef>
              <a:spcAft>
                <a:spcPts val="1000"/>
              </a:spcAft>
              <a:buClr>
                <a:srgbClr val="2DA2BF"/>
              </a:buClr>
            </a:pPr>
            <a:r>
              <a:rPr lang="en-US" dirty="0">
                <a:solidFill>
                  <a:prstClr val="black"/>
                </a:solidFill>
              </a:rPr>
              <a:t>This new wave of mortgage fraud is expanding beyond loan origination to new schemes.</a:t>
            </a:r>
          </a:p>
          <a:p>
            <a:pPr lvl="1">
              <a:spcBef>
                <a:spcPts val="0"/>
              </a:spcBef>
              <a:spcAft>
                <a:spcPts val="1000"/>
              </a:spcAft>
              <a:buClr>
                <a:srgbClr val="2DA2BF"/>
              </a:buClr>
            </a:pPr>
            <a:r>
              <a:rPr lang="en-US" dirty="0">
                <a:solidFill>
                  <a:prstClr val="black"/>
                </a:solidFill>
              </a:rPr>
              <a:t>Government agencies warn of an epidemic of loan modification and foreclosure-rescue scams.</a:t>
            </a:r>
          </a:p>
          <a:p>
            <a:pPr>
              <a:spcBef>
                <a:spcPts val="0"/>
              </a:spcBef>
              <a:spcAft>
                <a:spcPts val="1000"/>
              </a:spcAft>
              <a:buClr>
                <a:srgbClr val="2DA2BF"/>
              </a:buClr>
            </a:pPr>
            <a:r>
              <a:rPr lang="en-US" dirty="0" smtClean="0">
                <a:solidFill>
                  <a:prstClr val="black"/>
                </a:solidFill>
              </a:rPr>
              <a:t>There </a:t>
            </a:r>
            <a:r>
              <a:rPr lang="en-US" dirty="0">
                <a:solidFill>
                  <a:prstClr val="black"/>
                </a:solidFill>
              </a:rPr>
              <a:t>is good </a:t>
            </a:r>
            <a:r>
              <a:rPr lang="en-US" dirty="0" smtClean="0">
                <a:solidFill>
                  <a:prstClr val="black"/>
                </a:solidFill>
              </a:rPr>
              <a:t>news. More </a:t>
            </a:r>
            <a:r>
              <a:rPr lang="en-US" dirty="0">
                <a:solidFill>
                  <a:prstClr val="black"/>
                </a:solidFill>
              </a:rPr>
              <a:t>information and resources are available to deal with mortgage scams than ever before</a:t>
            </a:r>
            <a:r>
              <a:rPr lang="en-US" dirty="0" smtClean="0">
                <a:solidFill>
                  <a:prstClr val="black"/>
                </a:solidFill>
              </a:rPr>
              <a:t>.</a:t>
            </a:r>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a:p>
            <a:endParaRPr lang="en-US" sz="1800" dirty="0" smtClean="0"/>
          </a:p>
          <a:p>
            <a:pPr>
              <a:spcBef>
                <a:spcPts val="0"/>
              </a:spcBef>
            </a:pPr>
            <a:endParaRPr lang="en-US" sz="1800" dirty="0" smtClean="0"/>
          </a:p>
        </p:txBody>
      </p:sp>
      <p:sp>
        <p:nvSpPr>
          <p:cNvPr id="3" name="Title 2"/>
          <p:cNvSpPr>
            <a:spLocks noGrp="1"/>
          </p:cNvSpPr>
          <p:nvPr>
            <p:ph type="title"/>
          </p:nvPr>
        </p:nvSpPr>
        <p:spPr/>
        <p:txBody>
          <a:bodyPr/>
          <a:lstStyle/>
          <a:p>
            <a:r>
              <a:rPr lang="en-US" dirty="0"/>
              <a:t>F</a:t>
            </a:r>
            <a:r>
              <a:rPr lang="en-US" dirty="0" smtClean="0"/>
              <a:t>oreclosure crisis opens door for new fraud</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13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665" y="3686175"/>
            <a:ext cx="3621135" cy="2409825"/>
          </a:xfrm>
          <a:prstGeom prst="rect">
            <a:avLst/>
          </a:prstGeom>
        </p:spPr>
      </p:pic>
    </p:spTree>
    <p:extLst>
      <p:ext uri="{BB962C8B-B14F-4D97-AF65-F5344CB8AC3E}">
        <p14:creationId xmlns:p14="http://schemas.microsoft.com/office/powerpoint/2010/main" val="3625416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Top locations for mortgage fraud in the U.S. 2012  </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14</a:t>
            </a:fld>
            <a:endParaRPr lang="en-US" dirty="0">
              <a:solidFill>
                <a:prstClr val="black"/>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5280850"/>
              </p:ext>
            </p:extLst>
          </p:nvPr>
        </p:nvGraphicFramePr>
        <p:xfrm>
          <a:off x="457200" y="1371600"/>
          <a:ext cx="8229600" cy="4348480"/>
        </p:xfrm>
        <a:graphic>
          <a:graphicData uri="http://schemas.openxmlformats.org/drawingml/2006/table">
            <a:tbl>
              <a:tblPr firstRow="1" bandRow="1">
                <a:tableStyleId>{5940675A-B579-460E-94D1-54222C63F5DA}</a:tableStyleId>
              </a:tblPr>
              <a:tblGrid>
                <a:gridCol w="3886200"/>
                <a:gridCol w="4343400"/>
              </a:tblGrid>
              <a:tr h="370840">
                <a:tc>
                  <a:txBody>
                    <a:bodyPr/>
                    <a:lstStyle/>
                    <a:p>
                      <a:r>
                        <a:rPr lang="en-US" sz="1800" b="1" dirty="0" smtClean="0">
                          <a:ln>
                            <a:noFill/>
                          </a:ln>
                          <a:solidFill>
                            <a:schemeClr val="bg1"/>
                          </a:solidFill>
                        </a:rPr>
                        <a:t>Top 10 states with loans</a:t>
                      </a:r>
                      <a:br>
                        <a:rPr lang="en-US" sz="1800" b="1" dirty="0" smtClean="0">
                          <a:ln>
                            <a:noFill/>
                          </a:ln>
                          <a:solidFill>
                            <a:schemeClr val="bg1"/>
                          </a:solidFill>
                        </a:rPr>
                      </a:br>
                      <a:r>
                        <a:rPr lang="en-US" sz="1800" b="1" dirty="0" smtClean="0">
                          <a:ln>
                            <a:noFill/>
                          </a:ln>
                          <a:solidFill>
                            <a:schemeClr val="bg1"/>
                          </a:solidFill>
                        </a:rPr>
                        <a:t>under investigation</a:t>
                      </a:r>
                      <a:r>
                        <a:rPr lang="en-US" sz="1800" dirty="0" smtClean="0">
                          <a:ln>
                            <a:noFill/>
                          </a:ln>
                        </a:rPr>
                        <a:t> </a:t>
                      </a:r>
                      <a:endParaRPr lang="en-US" sz="1800" dirty="0">
                        <a:ln>
                          <a:noFill/>
                        </a:ln>
                      </a:endParaRPr>
                    </a:p>
                  </a:txBody>
                  <a:tcPr marL="182880" marR="228600">
                    <a:solidFill>
                      <a:schemeClr val="accent1">
                        <a:lumMod val="75000"/>
                      </a:schemeClr>
                    </a:solidFill>
                  </a:tcPr>
                </a:tc>
                <a:tc>
                  <a:txBody>
                    <a:bodyPr/>
                    <a:lstStyle/>
                    <a:p>
                      <a:r>
                        <a:rPr lang="en-US" sz="1800" b="1" dirty="0" smtClean="0">
                          <a:ln>
                            <a:noFill/>
                          </a:ln>
                          <a:solidFill>
                            <a:schemeClr val="bg1"/>
                          </a:solidFill>
                        </a:rPr>
                        <a:t>Top five metropolitan areas</a:t>
                      </a:r>
                      <a:endParaRPr lang="en-US" sz="1800" b="1" dirty="0">
                        <a:ln>
                          <a:noFill/>
                        </a:ln>
                        <a:solidFill>
                          <a:schemeClr val="bg1"/>
                        </a:solidFill>
                      </a:endParaRPr>
                    </a:p>
                  </a:txBody>
                  <a:tcPr marL="228600" marR="182880">
                    <a:solidFill>
                      <a:schemeClr val="accent1">
                        <a:lumMod val="75000"/>
                      </a:schemeClr>
                    </a:solidFill>
                  </a:tcPr>
                </a:tc>
              </a:tr>
              <a:tr h="370840">
                <a:tc>
                  <a:txBody>
                    <a:bodyPr/>
                    <a:lstStyle/>
                    <a:p>
                      <a:pPr marL="0" lvl="0" indent="0">
                        <a:buFont typeface="+mj-lt"/>
                        <a:buNone/>
                      </a:pPr>
                      <a:r>
                        <a:rPr lang="en-US" sz="1600" dirty="0" smtClean="0">
                          <a:ln>
                            <a:noFill/>
                          </a:ln>
                        </a:rPr>
                        <a:t>1.  Michigan</a:t>
                      </a:r>
                      <a:endParaRPr lang="en-US" sz="1600" dirty="0">
                        <a:ln>
                          <a:noFill/>
                        </a:ln>
                      </a:endParaRPr>
                    </a:p>
                  </a:txBody>
                  <a:tcPr marL="182880" marR="228600"/>
                </a:tc>
                <a:tc rowSpan="2">
                  <a:txBody>
                    <a:bodyPr/>
                    <a:lstStyle/>
                    <a:p>
                      <a:r>
                        <a:rPr lang="en-US" sz="1600" b="1" dirty="0" smtClean="0">
                          <a:ln>
                            <a:noFill/>
                          </a:ln>
                        </a:rPr>
                        <a:t>San Francisco</a:t>
                      </a:r>
                      <a:r>
                        <a:rPr lang="en-US" sz="1600" b="1" baseline="0" dirty="0" smtClean="0">
                          <a:ln>
                            <a:noFill/>
                          </a:ln>
                        </a:rPr>
                        <a:t> </a:t>
                      </a:r>
                      <a:r>
                        <a:rPr lang="en-US" sz="1600" baseline="0" dirty="0" smtClean="0">
                          <a:ln>
                            <a:noFill/>
                          </a:ln>
                        </a:rPr>
                        <a:t>(</a:t>
                      </a:r>
                      <a:r>
                        <a:rPr lang="en-US" sz="1600" dirty="0" smtClean="0">
                          <a:ln>
                            <a:noFill/>
                          </a:ln>
                        </a:rPr>
                        <a:t>Oakland, Fremont) CA</a:t>
                      </a:r>
                    </a:p>
                  </a:txBody>
                  <a:tcPr marL="228600" marR="182880" anchor="ctr"/>
                </a:tc>
              </a:tr>
              <a:tr h="370840">
                <a:tc>
                  <a:txBody>
                    <a:bodyPr/>
                    <a:lstStyle/>
                    <a:p>
                      <a:pPr marL="0" lvl="0" indent="0">
                        <a:buFont typeface="+mj-lt"/>
                        <a:buNone/>
                      </a:pPr>
                      <a:r>
                        <a:rPr lang="en-US" sz="1600" dirty="0" smtClean="0">
                          <a:ln>
                            <a:noFill/>
                          </a:ln>
                        </a:rPr>
                        <a:t>2.  Nevada</a:t>
                      </a:r>
                      <a:endParaRPr lang="en-US" sz="1600" dirty="0">
                        <a:ln>
                          <a:noFill/>
                        </a:ln>
                      </a:endParaRPr>
                    </a:p>
                  </a:txBody>
                  <a:tcPr marL="182880" marR="228600"/>
                </a:tc>
                <a:tc vMerge="1">
                  <a:txBody>
                    <a:bodyPr/>
                    <a:lstStyle/>
                    <a:p>
                      <a:endParaRPr lang="en-US" sz="1600" dirty="0" smtClean="0"/>
                    </a:p>
                  </a:txBody>
                  <a:tcPr marL="228600" marR="182880"/>
                </a:tc>
              </a:tr>
              <a:tr h="370840">
                <a:tc>
                  <a:txBody>
                    <a:bodyPr/>
                    <a:lstStyle/>
                    <a:p>
                      <a:pPr marL="0" lvl="0" indent="0">
                        <a:buFont typeface="+mj-lt"/>
                        <a:buNone/>
                      </a:pPr>
                      <a:r>
                        <a:rPr lang="en-US" sz="1600" dirty="0" smtClean="0">
                          <a:ln>
                            <a:noFill/>
                          </a:ln>
                        </a:rPr>
                        <a:t>3.  Arizona</a:t>
                      </a:r>
                      <a:endParaRPr lang="en-US" sz="1600" dirty="0">
                        <a:ln>
                          <a:noFill/>
                        </a:ln>
                      </a:endParaRPr>
                    </a:p>
                  </a:txBody>
                  <a:tcPr marL="182880" marR="228600"/>
                </a:tc>
                <a:tc rowSpan="2">
                  <a:txBody>
                    <a:bodyPr/>
                    <a:lstStyle/>
                    <a:p>
                      <a:r>
                        <a:rPr lang="en-US" sz="1600" b="1" dirty="0" smtClean="0">
                          <a:ln>
                            <a:noFill/>
                          </a:ln>
                        </a:rPr>
                        <a:t>Philadelphia (</a:t>
                      </a:r>
                      <a:r>
                        <a:rPr lang="en-US" sz="1600" dirty="0" smtClean="0">
                          <a:ln>
                            <a:noFill/>
                          </a:ln>
                        </a:rPr>
                        <a:t>Camden, Wilmington)  PA/ NJ/DE/MD</a:t>
                      </a:r>
                    </a:p>
                  </a:txBody>
                  <a:tcPr marL="228600" marR="182880" anchor="ctr"/>
                </a:tc>
              </a:tr>
              <a:tr h="370840">
                <a:tc>
                  <a:txBody>
                    <a:bodyPr/>
                    <a:lstStyle/>
                    <a:p>
                      <a:pPr marL="0" lvl="0" indent="0">
                        <a:buFont typeface="+mj-lt"/>
                        <a:buNone/>
                      </a:pPr>
                      <a:r>
                        <a:rPr lang="en-US" sz="1600" dirty="0" smtClean="0">
                          <a:ln>
                            <a:noFill/>
                          </a:ln>
                        </a:rPr>
                        <a:t>4.  Delaware</a:t>
                      </a:r>
                      <a:endParaRPr lang="en-US" sz="1600" dirty="0">
                        <a:ln>
                          <a:noFill/>
                        </a:ln>
                      </a:endParaRPr>
                    </a:p>
                  </a:txBody>
                  <a:tcPr marL="182880" marR="228600"/>
                </a:tc>
                <a:tc vMerge="1">
                  <a:txBody>
                    <a:bodyPr/>
                    <a:lstStyle/>
                    <a:p>
                      <a:endParaRPr lang="en-US" sz="1600" dirty="0"/>
                    </a:p>
                  </a:txBody>
                  <a:tcPr marL="228600" marR="182880"/>
                </a:tc>
              </a:tr>
              <a:tr h="370840">
                <a:tc>
                  <a:txBody>
                    <a:bodyPr/>
                    <a:lstStyle/>
                    <a:p>
                      <a:pPr marL="0" lvl="0" indent="0">
                        <a:buFont typeface="+mj-lt"/>
                        <a:buNone/>
                      </a:pPr>
                      <a:r>
                        <a:rPr lang="en-US" sz="1600" dirty="0" smtClean="0">
                          <a:ln>
                            <a:noFill/>
                          </a:ln>
                        </a:rPr>
                        <a:t>5.  Illinois</a:t>
                      </a:r>
                      <a:endParaRPr lang="en-US" sz="1600" dirty="0">
                        <a:ln>
                          <a:noFill/>
                        </a:ln>
                      </a:endParaRPr>
                    </a:p>
                  </a:txBody>
                  <a:tcPr marL="182880" marR="228600"/>
                </a:tc>
                <a:tc rowSpan="2">
                  <a:txBody>
                    <a:bodyPr/>
                    <a:lstStyle/>
                    <a:p>
                      <a:r>
                        <a:rPr lang="es-ES" sz="1600" b="1" dirty="0" smtClean="0">
                          <a:ln>
                            <a:noFill/>
                          </a:ln>
                        </a:rPr>
                        <a:t>Los Angeles </a:t>
                      </a:r>
                      <a:r>
                        <a:rPr lang="es-ES" sz="1600" dirty="0" smtClean="0">
                          <a:ln>
                            <a:noFill/>
                          </a:ln>
                        </a:rPr>
                        <a:t>(Long Beach, Santa Ana) CA</a:t>
                      </a:r>
                    </a:p>
                    <a:p>
                      <a:endParaRPr lang="en-US" sz="1600" dirty="0">
                        <a:ln>
                          <a:noFill/>
                        </a:ln>
                      </a:endParaRPr>
                    </a:p>
                  </a:txBody>
                  <a:tcPr marL="228600" marR="182880" anchor="ctr"/>
                </a:tc>
              </a:tr>
              <a:tr h="370840">
                <a:tc>
                  <a:txBody>
                    <a:bodyPr/>
                    <a:lstStyle/>
                    <a:p>
                      <a:pPr marL="0" lvl="0" indent="0">
                        <a:buFont typeface="+mj-lt"/>
                        <a:buNone/>
                      </a:pPr>
                      <a:r>
                        <a:rPr lang="en-US" sz="1600" dirty="0" smtClean="0">
                          <a:ln>
                            <a:noFill/>
                          </a:ln>
                        </a:rPr>
                        <a:t>6.  New Jersey</a:t>
                      </a:r>
                      <a:endParaRPr lang="en-US" sz="1600" dirty="0">
                        <a:ln>
                          <a:noFill/>
                        </a:ln>
                      </a:endParaRPr>
                    </a:p>
                  </a:txBody>
                  <a:tcPr marL="182880" marR="228600"/>
                </a:tc>
                <a:tc vMerge="1">
                  <a:txBody>
                    <a:bodyPr/>
                    <a:lstStyle/>
                    <a:p>
                      <a:endParaRPr lang="en-US" sz="1600" dirty="0"/>
                    </a:p>
                  </a:txBody>
                  <a:tcPr marL="228600" marR="182880"/>
                </a:tc>
              </a:tr>
              <a:tr h="370840">
                <a:tc>
                  <a:txBody>
                    <a:bodyPr/>
                    <a:lstStyle/>
                    <a:p>
                      <a:pPr marL="0" lvl="0" indent="0">
                        <a:buFont typeface="+mj-lt"/>
                        <a:buNone/>
                      </a:pPr>
                      <a:r>
                        <a:rPr lang="en-US" sz="1600" dirty="0" smtClean="0">
                          <a:ln>
                            <a:noFill/>
                          </a:ln>
                        </a:rPr>
                        <a:t>7.  California</a:t>
                      </a:r>
                      <a:endParaRPr lang="en-US" sz="1600" dirty="0">
                        <a:ln>
                          <a:noFill/>
                        </a:ln>
                      </a:endParaRPr>
                    </a:p>
                  </a:txBody>
                  <a:tcPr marL="182880" marR="228600"/>
                </a:tc>
                <a:tc rowSpan="2">
                  <a:txBody>
                    <a:bodyPr/>
                    <a:lstStyle/>
                    <a:p>
                      <a:r>
                        <a:rPr lang="en-US" sz="1600" b="1" dirty="0" smtClean="0">
                          <a:ln>
                            <a:noFill/>
                          </a:ln>
                        </a:rPr>
                        <a:t>New York </a:t>
                      </a:r>
                      <a:r>
                        <a:rPr lang="en-US" sz="1600" baseline="0" dirty="0" smtClean="0">
                          <a:ln>
                            <a:noFill/>
                          </a:ln>
                        </a:rPr>
                        <a:t> (</a:t>
                      </a:r>
                      <a:r>
                        <a:rPr lang="en-US" sz="1600" dirty="0" smtClean="0">
                          <a:ln>
                            <a:noFill/>
                          </a:ln>
                        </a:rPr>
                        <a:t>Northern</a:t>
                      </a:r>
                      <a:r>
                        <a:rPr lang="en-US" sz="1600" baseline="0" dirty="0" smtClean="0">
                          <a:ln>
                            <a:noFill/>
                          </a:ln>
                        </a:rPr>
                        <a:t> </a:t>
                      </a:r>
                      <a:r>
                        <a:rPr lang="en-US" sz="1600" dirty="0" smtClean="0">
                          <a:ln>
                            <a:noFill/>
                          </a:ln>
                        </a:rPr>
                        <a:t>New Jersey,</a:t>
                      </a:r>
                      <a:r>
                        <a:rPr lang="en-US" sz="1600" baseline="0" dirty="0" smtClean="0">
                          <a:ln>
                            <a:noFill/>
                          </a:ln>
                        </a:rPr>
                        <a:t> </a:t>
                      </a:r>
                      <a:r>
                        <a:rPr lang="en-US" sz="1600" dirty="0" smtClean="0">
                          <a:ln>
                            <a:noFill/>
                          </a:ln>
                        </a:rPr>
                        <a:t>Long Island)</a:t>
                      </a:r>
                      <a:r>
                        <a:rPr lang="en-US" sz="1600" baseline="0" dirty="0" smtClean="0">
                          <a:ln>
                            <a:noFill/>
                          </a:ln>
                        </a:rPr>
                        <a:t>  </a:t>
                      </a:r>
                      <a:r>
                        <a:rPr lang="en-US" sz="1600" dirty="0" smtClean="0">
                          <a:ln>
                            <a:noFill/>
                          </a:ln>
                        </a:rPr>
                        <a:t>NY/ NJ/PA</a:t>
                      </a:r>
                    </a:p>
                  </a:txBody>
                  <a:tcPr marL="228600" marR="182880" anchor="ctr"/>
                </a:tc>
              </a:tr>
              <a:tr h="370840">
                <a:tc>
                  <a:txBody>
                    <a:bodyPr/>
                    <a:lstStyle/>
                    <a:p>
                      <a:pPr marL="0" lvl="0" indent="0">
                        <a:buFont typeface="+mj-lt"/>
                        <a:buNone/>
                      </a:pPr>
                      <a:r>
                        <a:rPr lang="en-US" sz="1600" dirty="0" smtClean="0">
                          <a:ln>
                            <a:noFill/>
                          </a:ln>
                        </a:rPr>
                        <a:t>8.  Michigan</a:t>
                      </a:r>
                      <a:endParaRPr lang="en-US" sz="1600" dirty="0">
                        <a:ln>
                          <a:noFill/>
                        </a:ln>
                      </a:endParaRPr>
                    </a:p>
                  </a:txBody>
                  <a:tcPr marL="182880" marR="228600"/>
                </a:tc>
                <a:tc vMerge="1">
                  <a:txBody>
                    <a:bodyPr/>
                    <a:lstStyle/>
                    <a:p>
                      <a:endParaRPr lang="en-US" sz="1600" dirty="0" smtClean="0"/>
                    </a:p>
                  </a:txBody>
                  <a:tcPr marL="228600" marR="182880"/>
                </a:tc>
              </a:tr>
              <a:tr h="370840">
                <a:tc>
                  <a:txBody>
                    <a:bodyPr/>
                    <a:lstStyle/>
                    <a:p>
                      <a:pPr marL="0" lvl="0" indent="0">
                        <a:buFont typeface="+mj-lt"/>
                        <a:buNone/>
                      </a:pPr>
                      <a:r>
                        <a:rPr lang="en-US" sz="1600" dirty="0" smtClean="0">
                          <a:ln>
                            <a:noFill/>
                          </a:ln>
                        </a:rPr>
                        <a:t>9.  Georgia</a:t>
                      </a:r>
                      <a:endParaRPr lang="en-US" sz="1600" dirty="0">
                        <a:ln>
                          <a:noFill/>
                        </a:ln>
                      </a:endParaRPr>
                    </a:p>
                  </a:txBody>
                  <a:tcPr marL="182880" marR="228600"/>
                </a:tc>
                <a:tc rowSpan="2">
                  <a:txBody>
                    <a:bodyPr/>
                    <a:lstStyle/>
                    <a:p>
                      <a:r>
                        <a:rPr lang="en-US" sz="1600" b="1" dirty="0" smtClean="0">
                          <a:ln>
                            <a:noFill/>
                          </a:ln>
                        </a:rPr>
                        <a:t>Miami</a:t>
                      </a:r>
                      <a:r>
                        <a:rPr lang="en-US" sz="1600" dirty="0" smtClean="0">
                          <a:ln>
                            <a:noFill/>
                          </a:ln>
                        </a:rPr>
                        <a:t> (Ft. Lauderdale,</a:t>
                      </a:r>
                      <a:r>
                        <a:rPr lang="en-US" sz="1600" baseline="0" dirty="0" smtClean="0">
                          <a:ln>
                            <a:noFill/>
                          </a:ln>
                        </a:rPr>
                        <a:t> </a:t>
                      </a:r>
                      <a:r>
                        <a:rPr lang="en-US" sz="1600" dirty="0" smtClean="0">
                          <a:ln>
                            <a:noFill/>
                          </a:ln>
                        </a:rPr>
                        <a:t>Pompano Beach)</a:t>
                      </a:r>
                      <a:r>
                        <a:rPr lang="en-US" sz="1600" baseline="0" dirty="0" smtClean="0">
                          <a:ln>
                            <a:noFill/>
                          </a:ln>
                        </a:rPr>
                        <a:t> </a:t>
                      </a:r>
                      <a:r>
                        <a:rPr lang="en-US" sz="1600" dirty="0" smtClean="0">
                          <a:ln>
                            <a:noFill/>
                          </a:ln>
                        </a:rPr>
                        <a:t>FL</a:t>
                      </a:r>
                    </a:p>
                  </a:txBody>
                  <a:tcPr marL="228600" marR="182880" anchor="ctr"/>
                </a:tc>
              </a:tr>
              <a:tr h="370840">
                <a:tc>
                  <a:txBody>
                    <a:bodyPr/>
                    <a:lstStyle/>
                    <a:p>
                      <a:pPr marL="0" lvl="0" indent="0">
                        <a:buFont typeface="+mj-lt"/>
                        <a:buNone/>
                      </a:pPr>
                      <a:r>
                        <a:rPr lang="en-US" sz="1600" dirty="0" smtClean="0">
                          <a:ln>
                            <a:noFill/>
                          </a:ln>
                        </a:rPr>
                        <a:t>10. New York</a:t>
                      </a:r>
                      <a:endParaRPr lang="en-US" sz="1600" dirty="0">
                        <a:ln>
                          <a:noFill/>
                        </a:ln>
                      </a:endParaRPr>
                    </a:p>
                  </a:txBody>
                  <a:tcPr marL="182880" marR="228600"/>
                </a:tc>
                <a:tc vMerge="1">
                  <a:txBody>
                    <a:bodyPr/>
                    <a:lstStyle/>
                    <a:p>
                      <a:endParaRPr lang="en-US" sz="1600" dirty="0" smtClean="0"/>
                    </a:p>
                  </a:txBody>
                  <a:tcPr marL="228600" marR="182880"/>
                </a:tc>
              </a:tr>
            </a:tbl>
          </a:graphicData>
        </a:graphic>
      </p:graphicFrame>
    </p:spTree>
    <p:extLst>
      <p:ext uri="{BB962C8B-B14F-4D97-AF65-F5344CB8AC3E}">
        <p14:creationId xmlns:p14="http://schemas.microsoft.com/office/powerpoint/2010/main" val="1455840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133600"/>
            <a:ext cx="4876800" cy="1828800"/>
          </a:xfrm>
        </p:spPr>
        <p:txBody>
          <a:bodyPr>
            <a:noAutofit/>
          </a:bodyPr>
          <a:lstStyle/>
          <a:p>
            <a:pPr algn="l">
              <a:spcAft>
                <a:spcPts val="600"/>
              </a:spcAft>
            </a:pPr>
            <a:r>
              <a:rPr lang="en-US" sz="3600" dirty="0" smtClean="0">
                <a:solidFill>
                  <a:schemeClr val="tx1"/>
                </a:solidFill>
                <a:effectLst/>
              </a:rPr>
              <a:t>Part Three: </a:t>
            </a:r>
            <a:br>
              <a:rPr lang="en-US" sz="3600" dirty="0" smtClean="0">
                <a:solidFill>
                  <a:schemeClr val="tx1"/>
                </a:solidFill>
                <a:effectLst/>
              </a:rPr>
            </a:br>
            <a:r>
              <a:rPr lang="en-US" sz="3600" dirty="0" smtClean="0">
                <a:solidFill>
                  <a:schemeClr val="tx1"/>
                </a:solidFill>
                <a:effectLst/>
              </a:rPr>
              <a:t>Recovery and Remediation</a:t>
            </a:r>
            <a:endParaRPr lang="en-US" sz="3600" dirty="0">
              <a:solidFill>
                <a:schemeClr val="tx1"/>
              </a:solidFill>
              <a:effectLst/>
            </a:endParaRP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BD3D4DC6-2370-490D-BF16-63F0B62A7655}" type="slidenum">
              <a:rPr lang="en-US" smtClean="0"/>
              <a:pPr>
                <a:defRPr/>
              </a:pPr>
              <a:t>15</a:t>
            </a:fld>
            <a:endParaRPr lang="en-US" dirty="0"/>
          </a:p>
        </p:txBody>
      </p:sp>
      <p:sp>
        <p:nvSpPr>
          <p:cNvPr id="6" name="Title 1"/>
          <p:cNvSpPr txBox="1">
            <a:spLocks/>
          </p:cNvSpPr>
          <p:nvPr/>
        </p:nvSpPr>
        <p:spPr>
          <a:xfrm>
            <a:off x="838200" y="685800"/>
            <a:ext cx="8153400" cy="914400"/>
          </a:xfrm>
          <a:prstGeom prst="rect">
            <a:avLst/>
          </a:prstGeom>
        </p:spPr>
        <p:txBody>
          <a:bodyPr vert="horz" anchor="b">
            <a:normAutofit/>
            <a:scene3d>
              <a:camera prst="orthographicFront"/>
              <a:lightRig rig="soft" dir="t"/>
            </a:scene3d>
            <a:sp3d prstMaterial="softEdge">
              <a:bevelT w="25400" h="25400"/>
            </a:sp3d>
          </a:bodyPr>
          <a:lstStyle>
            <a:lvl1pPr algn="r" rtl="0" eaLnBrk="0" fontAlgn="base" hangingPunct="0">
              <a:spcBef>
                <a:spcPct val="0"/>
              </a:spcBef>
              <a:spcAft>
                <a:spcPct val="0"/>
              </a:spcAft>
              <a:buNone/>
              <a:defRPr sz="4800" b="1" kern="1200" cap="none" baseline="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r>
              <a:rPr lang="en-US" sz="2400" dirty="0" smtClean="0"/>
              <a:t>Assisting Victims of Mortgage Fraud</a:t>
            </a:r>
            <a:endParaRPr lang="en-US" sz="2400" dirty="0"/>
          </a:p>
        </p:txBody>
      </p:sp>
    </p:spTree>
    <p:extLst>
      <p:ext uri="{BB962C8B-B14F-4D97-AF65-F5344CB8AC3E}">
        <p14:creationId xmlns:p14="http://schemas.microsoft.com/office/powerpoint/2010/main" val="614514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371600"/>
            <a:ext cx="7620000" cy="4724400"/>
          </a:xfrm>
        </p:spPr>
        <p:txBody>
          <a:bodyPr/>
          <a:lstStyle/>
          <a:p>
            <a:pPr marL="136525" indent="0">
              <a:spcAft>
                <a:spcPts val="600"/>
              </a:spcAft>
              <a:buNone/>
            </a:pPr>
            <a:r>
              <a:rPr lang="en-US" sz="1600" dirty="0" smtClean="0"/>
              <a:t>In Part Three, “Recovery and Remediation,” you will learn about actions and resources to help homeowners who have become victims of mortgage fraud. </a:t>
            </a:r>
          </a:p>
          <a:p>
            <a:pPr marL="136525" indent="0">
              <a:spcAft>
                <a:spcPts val="600"/>
              </a:spcAft>
              <a:buNone/>
            </a:pPr>
            <a:r>
              <a:rPr lang="en-US" sz="1600" dirty="0" smtClean="0"/>
              <a:t>This section will help you</a:t>
            </a:r>
          </a:p>
          <a:p>
            <a:pPr marL="422275" indent="-285750">
              <a:spcAft>
                <a:spcPts val="600"/>
              </a:spcAft>
              <a:buFont typeface="Arial" panose="020B0604020202020204" pitchFamily="34" charset="0"/>
              <a:buChar char="•"/>
            </a:pPr>
            <a:r>
              <a:rPr lang="en-US" dirty="0"/>
              <a:t>l</a:t>
            </a:r>
            <a:r>
              <a:rPr lang="en-US" sz="1600" dirty="0" smtClean="0"/>
              <a:t>earn how to complete and file a fraud report</a:t>
            </a:r>
          </a:p>
          <a:p>
            <a:pPr marL="422275" indent="-285750">
              <a:spcAft>
                <a:spcPts val="600"/>
              </a:spcAft>
              <a:buFont typeface="Arial" panose="020B0604020202020204" pitchFamily="34" charset="0"/>
              <a:buChar char="•"/>
            </a:pPr>
            <a:r>
              <a:rPr lang="en-US" dirty="0"/>
              <a:t>l</a:t>
            </a:r>
            <a:r>
              <a:rPr lang="en-US" sz="1600" dirty="0" smtClean="0"/>
              <a:t>earn how to counsel victims </a:t>
            </a:r>
          </a:p>
          <a:p>
            <a:pPr marL="422275" indent="-285750">
              <a:spcAft>
                <a:spcPts val="600"/>
              </a:spcAft>
              <a:buFont typeface="Arial" panose="020B0604020202020204" pitchFamily="34" charset="0"/>
              <a:buChar char="•"/>
            </a:pPr>
            <a:r>
              <a:rPr lang="en-US" dirty="0"/>
              <a:t>l</a:t>
            </a:r>
            <a:r>
              <a:rPr lang="en-US" sz="1600" dirty="0" smtClean="0"/>
              <a:t>earn about remedies available to victims.</a:t>
            </a:r>
          </a:p>
          <a:p>
            <a:pPr marL="136525" indent="0">
              <a:spcAft>
                <a:spcPts val="600"/>
              </a:spcAft>
              <a:buNone/>
            </a:pPr>
            <a:r>
              <a:rPr lang="en-US" dirty="0" smtClean="0"/>
              <a:t> </a:t>
            </a:r>
            <a:endParaRPr lang="en-US" dirty="0"/>
          </a:p>
          <a:p>
            <a:pPr marL="109537" indent="0">
              <a:spcAft>
                <a:spcPts val="1200"/>
              </a:spcAft>
              <a:buNone/>
            </a:pPr>
            <a:r>
              <a:rPr lang="en-US" dirty="0" smtClean="0"/>
              <a:t> </a:t>
            </a:r>
            <a:endParaRPr lang="en-US" dirty="0"/>
          </a:p>
          <a:p>
            <a:pPr marL="109537" indent="0">
              <a:buNone/>
            </a:pPr>
            <a:r>
              <a:rPr lang="en-US" dirty="0" smtClean="0"/>
              <a:t> </a:t>
            </a:r>
            <a:endParaRPr lang="en-US" dirty="0"/>
          </a:p>
        </p:txBody>
      </p:sp>
      <p:sp>
        <p:nvSpPr>
          <p:cNvPr id="6" name="Title 5"/>
          <p:cNvSpPr>
            <a:spLocks noGrp="1"/>
          </p:cNvSpPr>
          <p:nvPr>
            <p:ph type="title"/>
          </p:nvPr>
        </p:nvSpPr>
        <p:spPr/>
        <p:txBody>
          <a:bodyPr>
            <a:normAutofit/>
          </a:bodyPr>
          <a:lstStyle/>
          <a:p>
            <a:r>
              <a:rPr lang="en-US" sz="2400" dirty="0" smtClean="0">
                <a:solidFill>
                  <a:srgbClr val="325770"/>
                </a:solidFill>
              </a:rPr>
              <a:t>Part Three </a:t>
            </a:r>
            <a:r>
              <a:rPr lang="en-US" dirty="0">
                <a:solidFill>
                  <a:srgbClr val="325770"/>
                </a:solidFill>
              </a:rPr>
              <a:t>g</a:t>
            </a:r>
            <a:r>
              <a:rPr lang="en-US" sz="2400" dirty="0" smtClean="0">
                <a:solidFill>
                  <a:srgbClr val="325770"/>
                </a:solidFill>
              </a:rPr>
              <a:t>oals</a:t>
            </a:r>
            <a:endParaRPr lang="en-US" sz="2400" dirty="0">
              <a:solidFill>
                <a:srgbClr val="325770"/>
              </a:solidFill>
            </a:endParaRP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BD3D4DC6-2370-490D-BF16-63F0B62A7655}" type="slidenum">
              <a:rPr lang="en-US" smtClean="0"/>
              <a:pPr>
                <a:defRPr/>
              </a:pPr>
              <a:t>16</a:t>
            </a:fld>
            <a:endParaRPr lang="en-US" dirty="0"/>
          </a:p>
        </p:txBody>
      </p:sp>
    </p:spTree>
    <p:extLst>
      <p:ext uri="{BB962C8B-B14F-4D97-AF65-F5344CB8AC3E}">
        <p14:creationId xmlns:p14="http://schemas.microsoft.com/office/powerpoint/2010/main" val="1269563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Aft>
                <a:spcPts val="600"/>
              </a:spcAft>
              <a:buNone/>
            </a:pPr>
            <a:r>
              <a:rPr lang="en-US" b="1" dirty="0"/>
              <a:t>Mortgage fraud is financial fraud. </a:t>
            </a:r>
          </a:p>
          <a:p>
            <a:pPr>
              <a:spcAft>
                <a:spcPts val="600"/>
              </a:spcAft>
            </a:pPr>
            <a:r>
              <a:rPr lang="en-US" sz="1600" dirty="0" smtClean="0"/>
              <a:t>Loan modification and foreclosure rescue scammers use false or misleading  </a:t>
            </a:r>
            <a:r>
              <a:rPr lang="en-US" sz="1600" dirty="0"/>
              <a:t>information to induce victims to </a:t>
            </a:r>
            <a:r>
              <a:rPr lang="en-US" sz="1600" dirty="0" smtClean="0"/>
              <a:t>secure their services, then proceed to steal their assets as well as </a:t>
            </a:r>
            <a:r>
              <a:rPr lang="en-US" sz="1600" dirty="0"/>
              <a:t>identifying information. </a:t>
            </a:r>
            <a:endParaRPr lang="en-US" sz="1600" dirty="0" smtClean="0"/>
          </a:p>
          <a:p>
            <a:pPr marL="109537" indent="0">
              <a:spcAft>
                <a:spcPts val="600"/>
              </a:spcAft>
              <a:buNone/>
            </a:pPr>
            <a:r>
              <a:rPr lang="en-US" sz="1600" dirty="0" smtClean="0"/>
              <a:t>It is important for Victim Service Providers to understand that victims of financial fraud</a:t>
            </a:r>
          </a:p>
          <a:p>
            <a:pPr>
              <a:spcAft>
                <a:spcPts val="600"/>
              </a:spcAft>
            </a:pPr>
            <a:r>
              <a:rPr lang="en-US" dirty="0"/>
              <a:t>h</a:t>
            </a:r>
            <a:r>
              <a:rPr lang="en-US" sz="1600" dirty="0" smtClean="0"/>
              <a:t>ave been </a:t>
            </a:r>
            <a:r>
              <a:rPr lang="en-US" sz="1600" dirty="0"/>
              <a:t>financially devastated </a:t>
            </a:r>
            <a:r>
              <a:rPr lang="en-US" sz="1600" dirty="0" smtClean="0"/>
              <a:t>and emotionally </a:t>
            </a:r>
            <a:r>
              <a:rPr lang="en-US" sz="1600" dirty="0"/>
              <a:t>deceived. They </a:t>
            </a:r>
            <a:r>
              <a:rPr lang="en-US" sz="1600" dirty="0" smtClean="0"/>
              <a:t>can </a:t>
            </a:r>
            <a:r>
              <a:rPr lang="en-US" sz="1600" dirty="0"/>
              <a:t>feel isolated and blame </a:t>
            </a:r>
            <a:r>
              <a:rPr lang="en-US" sz="1600" dirty="0" smtClean="0"/>
              <a:t>themselves for </a:t>
            </a:r>
            <a:r>
              <a:rPr lang="en-US" sz="1600" dirty="0"/>
              <a:t>the </a:t>
            </a:r>
            <a:r>
              <a:rPr lang="en-US" sz="1600" dirty="0" smtClean="0"/>
              <a:t>fraud</a:t>
            </a:r>
          </a:p>
          <a:p>
            <a:pPr>
              <a:spcAft>
                <a:spcPts val="600"/>
              </a:spcAft>
            </a:pPr>
            <a:r>
              <a:rPr lang="en-US" dirty="0"/>
              <a:t>m</a:t>
            </a:r>
            <a:r>
              <a:rPr lang="en-US" sz="1600" dirty="0" smtClean="0"/>
              <a:t>ay spend months </a:t>
            </a:r>
            <a:r>
              <a:rPr lang="en-US" sz="1600" dirty="0"/>
              <a:t>sorting through </a:t>
            </a:r>
            <a:r>
              <a:rPr lang="en-US" sz="1600" dirty="0" smtClean="0"/>
              <a:t>confusing reporting </a:t>
            </a:r>
            <a:r>
              <a:rPr lang="en-US" sz="1600" dirty="0"/>
              <a:t>requirements and dealing with </a:t>
            </a:r>
            <a:r>
              <a:rPr lang="en-US" sz="1600" dirty="0" smtClean="0"/>
              <a:t>financial institutions </a:t>
            </a:r>
            <a:r>
              <a:rPr lang="en-US" sz="1600" dirty="0"/>
              <a:t>simply to stop the fraud from </a:t>
            </a:r>
            <a:r>
              <a:rPr lang="en-US" sz="1600" dirty="0" smtClean="0"/>
              <a:t>continuing. </a:t>
            </a:r>
          </a:p>
          <a:p>
            <a:pPr>
              <a:spcAft>
                <a:spcPts val="600"/>
              </a:spcAft>
            </a:pPr>
            <a:endParaRPr lang="en-US" sz="1600" dirty="0"/>
          </a:p>
        </p:txBody>
      </p:sp>
      <p:sp>
        <p:nvSpPr>
          <p:cNvPr id="3" name="Title 2"/>
          <p:cNvSpPr>
            <a:spLocks noGrp="1"/>
          </p:cNvSpPr>
          <p:nvPr>
            <p:ph type="title"/>
          </p:nvPr>
        </p:nvSpPr>
        <p:spPr/>
        <p:txBody>
          <a:bodyPr>
            <a:normAutofit/>
          </a:bodyPr>
          <a:lstStyle/>
          <a:p>
            <a:r>
              <a:rPr lang="en-US" sz="2400" dirty="0" smtClean="0">
                <a:solidFill>
                  <a:srgbClr val="325770"/>
                </a:solidFill>
              </a:rPr>
              <a:t>Counseling victims of mortgage fraud</a:t>
            </a:r>
            <a:endParaRPr lang="en-US" sz="2400" dirty="0">
              <a:solidFill>
                <a:srgbClr val="325770"/>
              </a:solidFill>
            </a:endParaRP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17</a:t>
            </a:fld>
            <a:endParaRPr lang="en-US" dirty="0"/>
          </a:p>
        </p:txBody>
      </p:sp>
    </p:spTree>
    <p:extLst>
      <p:ext uri="{BB962C8B-B14F-4D97-AF65-F5344CB8AC3E}">
        <p14:creationId xmlns:p14="http://schemas.microsoft.com/office/powerpoint/2010/main" val="1268471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Aft>
                <a:spcPts val="600"/>
              </a:spcAft>
              <a:buNone/>
            </a:pPr>
            <a:r>
              <a:rPr lang="en-US" sz="1600" b="1" dirty="0" smtClean="0"/>
              <a:t>Victim Service Providers can help </a:t>
            </a:r>
            <a:r>
              <a:rPr lang="en-US" sz="1600" b="1" dirty="0"/>
              <a:t>manage </a:t>
            </a:r>
            <a:r>
              <a:rPr lang="en-US" sz="1600" b="1" dirty="0" smtClean="0"/>
              <a:t>victims’ expectations in </a:t>
            </a:r>
            <a:r>
              <a:rPr lang="en-US" sz="1600" b="1" dirty="0"/>
              <a:t>relation to financial recovery</a:t>
            </a:r>
            <a:r>
              <a:rPr lang="en-US" sz="1600" b="1" dirty="0" smtClean="0"/>
              <a:t>.</a:t>
            </a:r>
          </a:p>
          <a:p>
            <a:pPr>
              <a:spcAft>
                <a:spcPts val="600"/>
              </a:spcAft>
            </a:pPr>
            <a:r>
              <a:rPr lang="en-US" sz="1600" dirty="0" smtClean="0"/>
              <a:t>Recovery </a:t>
            </a:r>
            <a:r>
              <a:rPr lang="en-US" sz="1600" dirty="0"/>
              <a:t>of lost assets may not be </a:t>
            </a:r>
            <a:r>
              <a:rPr lang="en-US" sz="1600" dirty="0" smtClean="0"/>
              <a:t>possible.</a:t>
            </a:r>
          </a:p>
          <a:p>
            <a:pPr>
              <a:spcAft>
                <a:spcPts val="600"/>
              </a:spcAft>
            </a:pPr>
            <a:r>
              <a:rPr lang="en-US" sz="1600" dirty="0" smtClean="0"/>
              <a:t>However, victims can</a:t>
            </a:r>
          </a:p>
          <a:p>
            <a:pPr lvl="1">
              <a:spcAft>
                <a:spcPts val="600"/>
              </a:spcAft>
            </a:pPr>
            <a:r>
              <a:rPr lang="en-US" dirty="0"/>
              <a:t>t</a:t>
            </a:r>
            <a:r>
              <a:rPr lang="en-US" dirty="0" smtClean="0"/>
              <a:t>ake </a:t>
            </a:r>
            <a:r>
              <a:rPr lang="en-US" dirty="0"/>
              <a:t>back control of their lives and </a:t>
            </a:r>
            <a:r>
              <a:rPr lang="en-US" dirty="0" smtClean="0"/>
              <a:t>financial futures</a:t>
            </a:r>
          </a:p>
          <a:p>
            <a:pPr lvl="1">
              <a:spcAft>
                <a:spcPts val="600"/>
              </a:spcAft>
            </a:pPr>
            <a:r>
              <a:rPr lang="en-US" dirty="0"/>
              <a:t>f</a:t>
            </a:r>
            <a:r>
              <a:rPr lang="en-US" dirty="0" smtClean="0"/>
              <a:t>ile complaints or private lawsuits against the scammer(s)</a:t>
            </a:r>
          </a:p>
          <a:p>
            <a:pPr lvl="1">
              <a:spcAft>
                <a:spcPts val="600"/>
              </a:spcAft>
            </a:pPr>
            <a:r>
              <a:rPr lang="en-US" dirty="0"/>
              <a:t>p</a:t>
            </a:r>
            <a:r>
              <a:rPr lang="en-US" dirty="0" smtClean="0"/>
              <a:t>ut </a:t>
            </a:r>
            <a:r>
              <a:rPr lang="en-US" dirty="0"/>
              <a:t>an end to the trauma and stress of being </a:t>
            </a:r>
            <a:r>
              <a:rPr lang="en-US" dirty="0" smtClean="0"/>
              <a:t>victimized.</a:t>
            </a:r>
          </a:p>
          <a:p>
            <a:pPr lvl="0">
              <a:spcAft>
                <a:spcPts val="600"/>
              </a:spcAft>
              <a:buClr>
                <a:srgbClr val="2DA2BF"/>
              </a:buClr>
            </a:pPr>
            <a:r>
              <a:rPr lang="en-US" sz="1600" dirty="0" smtClean="0">
                <a:solidFill>
                  <a:prstClr val="black"/>
                </a:solidFill>
              </a:rPr>
              <a:t>Private </a:t>
            </a:r>
            <a:r>
              <a:rPr lang="en-US" sz="1600" dirty="0">
                <a:solidFill>
                  <a:prstClr val="black"/>
                </a:solidFill>
              </a:rPr>
              <a:t>litigation and government enforcement actions </a:t>
            </a:r>
            <a:r>
              <a:rPr lang="en-US" sz="1600" dirty="0" smtClean="0">
                <a:solidFill>
                  <a:prstClr val="black"/>
                </a:solidFill>
              </a:rPr>
              <a:t>have had success in shutting </a:t>
            </a:r>
            <a:r>
              <a:rPr lang="en-US" sz="1600" dirty="0">
                <a:solidFill>
                  <a:prstClr val="black"/>
                </a:solidFill>
              </a:rPr>
              <a:t>down scam operators and operations, </a:t>
            </a:r>
            <a:r>
              <a:rPr lang="en-US" sz="1600" dirty="0" smtClean="0">
                <a:solidFill>
                  <a:prstClr val="black"/>
                </a:solidFill>
              </a:rPr>
              <a:t>and, in some cases, have recouped some or all </a:t>
            </a:r>
            <a:r>
              <a:rPr lang="en-US" sz="1600" dirty="0">
                <a:solidFill>
                  <a:prstClr val="black"/>
                </a:solidFill>
              </a:rPr>
              <a:t>of the money paid </a:t>
            </a:r>
            <a:r>
              <a:rPr lang="en-US" sz="1600" dirty="0" smtClean="0">
                <a:solidFill>
                  <a:prstClr val="black"/>
                </a:solidFill>
              </a:rPr>
              <a:t>by </a:t>
            </a:r>
            <a:r>
              <a:rPr lang="en-US" sz="1600" dirty="0">
                <a:solidFill>
                  <a:prstClr val="black"/>
                </a:solidFill>
              </a:rPr>
              <a:t>homeowners to the </a:t>
            </a:r>
            <a:r>
              <a:rPr lang="en-US" sz="1600" dirty="0" smtClean="0">
                <a:solidFill>
                  <a:prstClr val="black"/>
                </a:solidFill>
              </a:rPr>
              <a:t>scammers.</a:t>
            </a:r>
            <a:endParaRPr lang="en-US" sz="1600" dirty="0">
              <a:solidFill>
                <a:prstClr val="black"/>
              </a:solidFill>
            </a:endParaRPr>
          </a:p>
          <a:p>
            <a:pPr>
              <a:spcAft>
                <a:spcPts val="600"/>
              </a:spcAft>
            </a:pPr>
            <a:endParaRPr lang="en-US" sz="1600" dirty="0" smtClean="0"/>
          </a:p>
          <a:p>
            <a:pPr>
              <a:spcAft>
                <a:spcPts val="600"/>
              </a:spcAft>
            </a:pPr>
            <a:endParaRPr lang="en-US" sz="1600" dirty="0"/>
          </a:p>
        </p:txBody>
      </p:sp>
      <p:sp>
        <p:nvSpPr>
          <p:cNvPr id="3" name="Title 2"/>
          <p:cNvSpPr>
            <a:spLocks noGrp="1"/>
          </p:cNvSpPr>
          <p:nvPr>
            <p:ph type="title"/>
          </p:nvPr>
        </p:nvSpPr>
        <p:spPr/>
        <p:txBody>
          <a:bodyPr>
            <a:normAutofit/>
          </a:bodyPr>
          <a:lstStyle/>
          <a:p>
            <a:r>
              <a:rPr lang="en-US" dirty="0">
                <a:solidFill>
                  <a:srgbClr val="325770"/>
                </a:solidFill>
              </a:rPr>
              <a:t>Counseling victims of mortgage fraud, cont’d</a:t>
            </a: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714745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b="1" dirty="0" smtClean="0"/>
              <a:t>Recovery </a:t>
            </a:r>
            <a:r>
              <a:rPr lang="en-US" b="1" dirty="0"/>
              <a:t>requires work</a:t>
            </a:r>
            <a:r>
              <a:rPr lang="en-US" dirty="0"/>
              <a:t>. </a:t>
            </a:r>
            <a:endParaRPr lang="en-US" dirty="0" smtClean="0"/>
          </a:p>
          <a:p>
            <a:pPr>
              <a:spcAft>
                <a:spcPts val="600"/>
              </a:spcAft>
            </a:pPr>
            <a:r>
              <a:rPr lang="en-US" dirty="0" smtClean="0"/>
              <a:t>Victims </a:t>
            </a:r>
            <a:r>
              <a:rPr lang="en-US" dirty="0"/>
              <a:t>need to </a:t>
            </a:r>
            <a:r>
              <a:rPr lang="en-US" dirty="0" smtClean="0"/>
              <a:t>take </a:t>
            </a:r>
            <a:r>
              <a:rPr lang="en-US" dirty="0"/>
              <a:t>an active role in their recovery. </a:t>
            </a:r>
          </a:p>
          <a:p>
            <a:pPr marL="109537" indent="0">
              <a:buNone/>
            </a:pPr>
            <a:r>
              <a:rPr lang="en-US" b="1" dirty="0" smtClean="0"/>
              <a:t>Reporting matters is crucial</a:t>
            </a:r>
            <a:r>
              <a:rPr lang="en-US" dirty="0" smtClean="0"/>
              <a:t>.</a:t>
            </a:r>
          </a:p>
          <a:p>
            <a:r>
              <a:rPr lang="en-US" dirty="0" smtClean="0"/>
              <a:t>Reporting helps put </a:t>
            </a:r>
            <a:r>
              <a:rPr lang="en-US" dirty="0"/>
              <a:t>a stop to the </a:t>
            </a:r>
            <a:r>
              <a:rPr lang="en-US" dirty="0" smtClean="0"/>
              <a:t>fraud. </a:t>
            </a:r>
          </a:p>
          <a:p>
            <a:pPr>
              <a:spcAft>
                <a:spcPts val="600"/>
              </a:spcAft>
            </a:pPr>
            <a:r>
              <a:rPr lang="en-US" dirty="0" smtClean="0"/>
              <a:t>Reporting </a:t>
            </a:r>
            <a:r>
              <a:rPr lang="en-US" dirty="0"/>
              <a:t>is also recommended if the victim is looking for financial recovery. </a:t>
            </a:r>
          </a:p>
          <a:p>
            <a:pPr marL="109537" indent="0">
              <a:buNone/>
            </a:pPr>
            <a:r>
              <a:rPr lang="en-US" b="1" dirty="0" smtClean="0"/>
              <a:t>Full </a:t>
            </a:r>
            <a:r>
              <a:rPr lang="en-US" b="1" dirty="0"/>
              <a:t>financial recovery is difficult to achieve</a:t>
            </a:r>
            <a:r>
              <a:rPr lang="en-US" dirty="0"/>
              <a:t>. </a:t>
            </a:r>
            <a:endParaRPr lang="en-US" dirty="0" smtClean="0"/>
          </a:p>
          <a:p>
            <a:pPr>
              <a:spcAft>
                <a:spcPts val="600"/>
              </a:spcAft>
            </a:pPr>
            <a:r>
              <a:rPr lang="en-US" dirty="0" smtClean="0"/>
              <a:t>Victims </a:t>
            </a:r>
            <a:r>
              <a:rPr lang="en-US" dirty="0"/>
              <a:t>rarely obtain full recovery of their </a:t>
            </a:r>
            <a:r>
              <a:rPr lang="en-US" dirty="0" smtClean="0"/>
              <a:t>losses, but it is not out of the question. </a:t>
            </a:r>
            <a:endParaRPr lang="en-US" dirty="0"/>
          </a:p>
          <a:p>
            <a:pPr marL="109537" indent="0">
              <a:buNone/>
            </a:pPr>
            <a:r>
              <a:rPr lang="en-US" b="1" dirty="0" smtClean="0"/>
              <a:t>Civil </a:t>
            </a:r>
            <a:r>
              <a:rPr lang="en-US" b="1" dirty="0"/>
              <a:t>legal action might be necessary to get money or property back—but might not work. </a:t>
            </a:r>
            <a:endParaRPr lang="en-US" b="1" dirty="0" smtClean="0"/>
          </a:p>
          <a:p>
            <a:r>
              <a:rPr lang="en-US" dirty="0" smtClean="0"/>
              <a:t>Victims </a:t>
            </a:r>
            <a:r>
              <a:rPr lang="en-US" dirty="0"/>
              <a:t>of financial fraud often </a:t>
            </a:r>
            <a:r>
              <a:rPr lang="en-US" dirty="0" smtClean="0"/>
              <a:t>must file </a:t>
            </a:r>
            <a:r>
              <a:rPr lang="en-US" dirty="0"/>
              <a:t>their own civil lawsuit against the </a:t>
            </a:r>
            <a:r>
              <a:rPr lang="en-US" dirty="0" smtClean="0"/>
              <a:t>fraudster to get their money back. </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19</a:t>
            </a:fld>
            <a:endParaRPr lang="en-US" dirty="0"/>
          </a:p>
        </p:txBody>
      </p:sp>
      <p:sp>
        <p:nvSpPr>
          <p:cNvPr id="6" name="Title 2"/>
          <p:cNvSpPr>
            <a:spLocks noGrp="1"/>
          </p:cNvSpPr>
          <p:nvPr>
            <p:ph type="title"/>
          </p:nvPr>
        </p:nvSpPr>
        <p:spPr>
          <a:xfrm>
            <a:off x="392113" y="72231"/>
            <a:ext cx="8229600" cy="1143000"/>
          </a:xfrm>
        </p:spPr>
        <p:txBody>
          <a:bodyPr>
            <a:normAutofit/>
          </a:bodyPr>
          <a:lstStyle/>
          <a:p>
            <a:r>
              <a:rPr lang="en-US" dirty="0">
                <a:solidFill>
                  <a:srgbClr val="325770"/>
                </a:solidFill>
              </a:rPr>
              <a:t>Counseling victims of mortgage fraud, cont’d</a:t>
            </a:r>
          </a:p>
        </p:txBody>
      </p:sp>
    </p:spTree>
    <p:extLst>
      <p:ext uri="{BB962C8B-B14F-4D97-AF65-F5344CB8AC3E}">
        <p14:creationId xmlns:p14="http://schemas.microsoft.com/office/powerpoint/2010/main" val="1568516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077200" cy="4724400"/>
          </a:xfrm>
        </p:spPr>
        <p:txBody>
          <a:bodyPr/>
          <a:lstStyle/>
          <a:p>
            <a:pPr marL="109537" indent="0">
              <a:spcAft>
                <a:spcPts val="1200"/>
              </a:spcAft>
              <a:buNone/>
            </a:pPr>
            <a:r>
              <a:rPr lang="en-US" sz="1600" dirty="0" smtClean="0"/>
              <a:t>The </a:t>
            </a:r>
            <a:r>
              <a:rPr lang="en-US" dirty="0" smtClean="0"/>
              <a:t>National Crime Prevention Council has prepared this course </a:t>
            </a:r>
            <a:r>
              <a:rPr lang="en-US" sz="1600" dirty="0" smtClean="0"/>
              <a:t>to inform and </a:t>
            </a:r>
            <a:r>
              <a:rPr lang="en-US" sz="1600" dirty="0"/>
              <a:t>educate </a:t>
            </a:r>
            <a:r>
              <a:rPr lang="en-US" sz="1600" dirty="0" smtClean="0"/>
              <a:t>Victim </a:t>
            </a:r>
            <a:r>
              <a:rPr lang="en-US" dirty="0"/>
              <a:t>S</a:t>
            </a:r>
            <a:r>
              <a:rPr lang="en-US" sz="1600" dirty="0" smtClean="0"/>
              <a:t>ervice </a:t>
            </a:r>
            <a:r>
              <a:rPr lang="en-US" dirty="0" smtClean="0"/>
              <a:t>P</a:t>
            </a:r>
            <a:r>
              <a:rPr lang="en-US" sz="1600" dirty="0" smtClean="0"/>
              <a:t>roviders, </a:t>
            </a:r>
            <a:r>
              <a:rPr lang="en-US" sz="1600" dirty="0"/>
              <a:t>attorneys, and other allied organizations </a:t>
            </a:r>
            <a:r>
              <a:rPr lang="en-US" sz="1600" dirty="0" smtClean="0"/>
              <a:t>about </a:t>
            </a:r>
            <a:r>
              <a:rPr lang="en-US" sz="1600" dirty="0"/>
              <a:t>the many types of crimes, frauds and schemes associated with mortgage fraud </a:t>
            </a:r>
            <a:r>
              <a:rPr lang="en-US" sz="1600" dirty="0" smtClean="0"/>
              <a:t>today and </a:t>
            </a:r>
            <a:r>
              <a:rPr lang="en-US" sz="1600" dirty="0"/>
              <a:t>how to best serve its victims</a:t>
            </a:r>
            <a:r>
              <a:rPr lang="en-US" sz="1600" dirty="0" smtClean="0"/>
              <a:t>.</a:t>
            </a:r>
          </a:p>
          <a:p>
            <a:pPr>
              <a:spcAft>
                <a:spcPts val="600"/>
              </a:spcAft>
            </a:pPr>
            <a:r>
              <a:rPr lang="en-US" sz="1600" dirty="0" smtClean="0"/>
              <a:t>The course is divided into three modules.</a:t>
            </a:r>
            <a:endParaRPr lang="en-US" sz="1600" dirty="0"/>
          </a:p>
          <a:p>
            <a:pPr lvl="2">
              <a:spcAft>
                <a:spcPts val="600"/>
              </a:spcAft>
            </a:pPr>
            <a:r>
              <a:rPr lang="en-US" sz="1600" b="1" dirty="0" smtClean="0"/>
              <a:t>Part One </a:t>
            </a:r>
            <a:r>
              <a:rPr lang="en-US" sz="1600" dirty="0" smtClean="0"/>
              <a:t>provides an overview of how the economy and marketplace today  present opportunities for new types of mortgage fraud. </a:t>
            </a:r>
          </a:p>
          <a:p>
            <a:pPr lvl="2">
              <a:spcAft>
                <a:spcPts val="600"/>
              </a:spcAft>
            </a:pPr>
            <a:r>
              <a:rPr lang="en-US" sz="1600" b="1" dirty="0" smtClean="0"/>
              <a:t>Part Two </a:t>
            </a:r>
            <a:r>
              <a:rPr lang="en-US" sz="1600" dirty="0" smtClean="0"/>
              <a:t>provides background on the marketing and persuasion tactics used by fraudsters to commit mortgage fraud and on how homeowners can defend themselves against fraud.</a:t>
            </a:r>
          </a:p>
          <a:p>
            <a:pPr lvl="2">
              <a:spcAft>
                <a:spcPts val="600"/>
              </a:spcAft>
            </a:pPr>
            <a:r>
              <a:rPr lang="en-US" sz="1600" b="1" dirty="0" smtClean="0"/>
              <a:t>Part Three </a:t>
            </a:r>
            <a:r>
              <a:rPr lang="en-US" sz="1600" dirty="0" smtClean="0"/>
              <a:t>offers instruction on reporting mortgage fraud and the steps victims can take to restore and remedy their situation.</a:t>
            </a:r>
          </a:p>
          <a:p>
            <a:pPr lvl="2">
              <a:spcAft>
                <a:spcPts val="600"/>
              </a:spcAft>
            </a:pPr>
            <a:endParaRPr lang="en-US" sz="1600" dirty="0" smtClean="0"/>
          </a:p>
        </p:txBody>
      </p:sp>
      <p:sp>
        <p:nvSpPr>
          <p:cNvPr id="3" name="Title 2"/>
          <p:cNvSpPr>
            <a:spLocks noGrp="1"/>
          </p:cNvSpPr>
          <p:nvPr>
            <p:ph type="title"/>
          </p:nvPr>
        </p:nvSpPr>
        <p:spPr/>
        <p:txBody>
          <a:bodyPr>
            <a:normAutofit/>
          </a:bodyPr>
          <a:lstStyle/>
          <a:p>
            <a:r>
              <a:rPr lang="en-US" sz="2400" dirty="0" smtClean="0"/>
              <a:t>Introduction</a:t>
            </a:r>
            <a:endParaRPr lang="en-US" sz="2400"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a:t>
            </a:fld>
            <a:endParaRPr lang="en-US" dirty="0"/>
          </a:p>
        </p:txBody>
      </p:sp>
      <p:sp>
        <p:nvSpPr>
          <p:cNvPr id="6" name="TextBox 5"/>
          <p:cNvSpPr txBox="1"/>
          <p:nvPr/>
        </p:nvSpPr>
        <p:spPr>
          <a:xfrm>
            <a:off x="3962400" y="6154579"/>
            <a:ext cx="4724400" cy="246221"/>
          </a:xfrm>
          <a:prstGeom prst="rect">
            <a:avLst/>
          </a:prstGeom>
          <a:noFill/>
        </p:spPr>
        <p:txBody>
          <a:bodyPr wrap="square" rtlCol="0">
            <a:spAutoFit/>
          </a:bodyPr>
          <a:lstStyle/>
          <a:p>
            <a:r>
              <a:rPr lang="en-US" sz="1000" dirty="0"/>
              <a:t> </a:t>
            </a:r>
            <a:r>
              <a:rPr lang="en-US" sz="1000" dirty="0" smtClean="0">
                <a:solidFill>
                  <a:schemeClr val="bg1">
                    <a:lumMod val="50000"/>
                  </a:schemeClr>
                </a:solidFill>
              </a:rPr>
              <a:t>Cover image from :http</a:t>
            </a:r>
            <a:r>
              <a:rPr lang="en-US" sz="1000" dirty="0">
                <a:solidFill>
                  <a:schemeClr val="bg1">
                    <a:lumMod val="50000"/>
                  </a:schemeClr>
                </a:solidFill>
              </a:rPr>
              <a:t>://www.yogakriya.org/php/pujananda/meanderings15.php</a:t>
            </a:r>
          </a:p>
        </p:txBody>
      </p:sp>
    </p:spTree>
    <p:extLst>
      <p:ext uri="{BB962C8B-B14F-4D97-AF65-F5344CB8AC3E}">
        <p14:creationId xmlns:p14="http://schemas.microsoft.com/office/powerpoint/2010/main" val="413628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Aft>
                <a:spcPts val="600"/>
              </a:spcAft>
              <a:buNone/>
            </a:pPr>
            <a:r>
              <a:rPr lang="en-US" sz="1600" b="1" dirty="0" smtClean="0"/>
              <a:t>Use a victim-centric approach. </a:t>
            </a:r>
          </a:p>
          <a:p>
            <a:pPr marL="109537" indent="0">
              <a:spcAft>
                <a:spcPts val="600"/>
              </a:spcAft>
              <a:buNone/>
            </a:pPr>
            <a:r>
              <a:rPr lang="en-US" sz="1600" dirty="0" smtClean="0"/>
              <a:t>When meeting with victims</a:t>
            </a:r>
          </a:p>
          <a:p>
            <a:pPr>
              <a:spcAft>
                <a:spcPts val="600"/>
              </a:spcAft>
            </a:pPr>
            <a:r>
              <a:rPr lang="en-US" dirty="0"/>
              <a:t>s</a:t>
            </a:r>
            <a:r>
              <a:rPr lang="en-US" sz="1600" dirty="0" smtClean="0"/>
              <a:t>how compassion and respect for the victim. They may feel foolish or angry about being scammed</a:t>
            </a:r>
          </a:p>
          <a:p>
            <a:pPr>
              <a:spcAft>
                <a:spcPts val="600"/>
              </a:spcAft>
            </a:pPr>
            <a:r>
              <a:rPr lang="en-US" dirty="0"/>
              <a:t>l</a:t>
            </a:r>
            <a:r>
              <a:rPr lang="en-US" sz="1600" dirty="0" smtClean="0"/>
              <a:t>isten actively: maintain eye contact, use a friendly tone of voice, repeat/paraphrase what the victim is telling you to ensure you understand correctly</a:t>
            </a:r>
          </a:p>
          <a:p>
            <a:pPr>
              <a:spcAft>
                <a:spcPts val="600"/>
              </a:spcAft>
            </a:pPr>
            <a:r>
              <a:rPr lang="en-US" dirty="0">
                <a:solidFill>
                  <a:prstClr val="black"/>
                </a:solidFill>
              </a:rPr>
              <a:t>b</a:t>
            </a:r>
            <a:r>
              <a:rPr lang="en-US" sz="1600" dirty="0" smtClean="0">
                <a:solidFill>
                  <a:prstClr val="black"/>
                </a:solidFill>
              </a:rPr>
              <a:t>e sensitive to the victim’s fears and safety concerns</a:t>
            </a:r>
          </a:p>
          <a:p>
            <a:pPr>
              <a:spcAft>
                <a:spcPts val="600"/>
              </a:spcAft>
            </a:pPr>
            <a:r>
              <a:rPr lang="en-US" dirty="0">
                <a:solidFill>
                  <a:prstClr val="black"/>
                </a:solidFill>
              </a:rPr>
              <a:t>t</a:t>
            </a:r>
            <a:r>
              <a:rPr lang="en-US" dirty="0" smtClean="0">
                <a:solidFill>
                  <a:prstClr val="black"/>
                </a:solidFill>
              </a:rPr>
              <a:t>ake it slowly; it may take some time for victims to fully grasp what has happened to them</a:t>
            </a:r>
          </a:p>
          <a:p>
            <a:pPr>
              <a:spcAft>
                <a:spcPts val="600"/>
              </a:spcAft>
            </a:pPr>
            <a:r>
              <a:rPr lang="en-US" dirty="0">
                <a:solidFill>
                  <a:prstClr val="black"/>
                </a:solidFill>
              </a:rPr>
              <a:t>c</a:t>
            </a:r>
            <a:r>
              <a:rPr lang="en-US" dirty="0" smtClean="0">
                <a:solidFill>
                  <a:prstClr val="black"/>
                </a:solidFill>
              </a:rPr>
              <a:t>onnect the victim to law enforcement and other professionals who can help them</a:t>
            </a:r>
          </a:p>
          <a:p>
            <a:pPr>
              <a:spcAft>
                <a:spcPts val="600"/>
              </a:spcAft>
            </a:pPr>
            <a:r>
              <a:rPr lang="en-US" dirty="0">
                <a:solidFill>
                  <a:prstClr val="black"/>
                </a:solidFill>
              </a:rPr>
              <a:t>b</a:t>
            </a:r>
            <a:r>
              <a:rPr lang="en-US" sz="1600" dirty="0" smtClean="0">
                <a:solidFill>
                  <a:prstClr val="black"/>
                </a:solidFill>
              </a:rPr>
              <a:t>e understanding if victims return several times. The fraud may be ongoing, or they may need additional help accessing resources.</a:t>
            </a:r>
          </a:p>
          <a:p>
            <a:pPr>
              <a:spcBef>
                <a:spcPts val="0"/>
              </a:spcBef>
              <a:spcAft>
                <a:spcPts val="0"/>
              </a:spcAft>
            </a:pPr>
            <a:endParaRPr lang="en-US" dirty="0" smtClean="0">
              <a:solidFill>
                <a:prstClr val="black"/>
              </a:solidFill>
            </a:endParaRPr>
          </a:p>
          <a:p>
            <a:pPr>
              <a:spcAft>
                <a:spcPts val="600"/>
              </a:spcAft>
            </a:pPr>
            <a:endParaRPr lang="en-US" sz="1600" dirty="0" smtClean="0"/>
          </a:p>
          <a:p>
            <a:pPr>
              <a:spcAft>
                <a:spcPts val="600"/>
              </a:spcAft>
            </a:pPr>
            <a:endParaRPr lang="en-US" sz="1600" dirty="0"/>
          </a:p>
        </p:txBody>
      </p:sp>
      <p:sp>
        <p:nvSpPr>
          <p:cNvPr id="3" name="Title 2"/>
          <p:cNvSpPr>
            <a:spLocks noGrp="1"/>
          </p:cNvSpPr>
          <p:nvPr>
            <p:ph type="title"/>
          </p:nvPr>
        </p:nvSpPr>
        <p:spPr/>
        <p:txBody>
          <a:bodyPr>
            <a:normAutofit/>
          </a:bodyPr>
          <a:lstStyle/>
          <a:p>
            <a:r>
              <a:rPr lang="en-US" dirty="0">
                <a:solidFill>
                  <a:srgbClr val="325770"/>
                </a:solidFill>
              </a:rPr>
              <a:t>Counseling victims of mortgage fraud, cont’d</a:t>
            </a: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396140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Aft>
                <a:spcPts val="600"/>
              </a:spcAft>
              <a:buNone/>
            </a:pPr>
            <a:r>
              <a:rPr lang="en-US" sz="1600" b="1" dirty="0" smtClean="0"/>
              <a:t>Victims must act quickly.</a:t>
            </a:r>
          </a:p>
          <a:p>
            <a:pPr marL="109537" indent="0">
              <a:spcAft>
                <a:spcPts val="600"/>
              </a:spcAft>
              <a:buNone/>
            </a:pPr>
            <a:r>
              <a:rPr lang="en-US" sz="1600" dirty="0" smtClean="0"/>
              <a:t>Once </a:t>
            </a:r>
            <a:r>
              <a:rPr lang="en-US" sz="1600" dirty="0"/>
              <a:t>the </a:t>
            </a:r>
            <a:r>
              <a:rPr lang="en-US" sz="1600" dirty="0" smtClean="0"/>
              <a:t>homeowners realize they’ve </a:t>
            </a:r>
            <a:r>
              <a:rPr lang="en-US" sz="1600" dirty="0"/>
              <a:t>been the victim of a scam, </a:t>
            </a:r>
            <a:r>
              <a:rPr lang="en-US" sz="1600" dirty="0" smtClean="0"/>
              <a:t>they </a:t>
            </a:r>
            <a:r>
              <a:rPr lang="en-US" sz="1600" dirty="0"/>
              <a:t>must act </a:t>
            </a:r>
            <a:r>
              <a:rPr lang="en-US" sz="1600" dirty="0" smtClean="0"/>
              <a:t>quickly </a:t>
            </a:r>
            <a:r>
              <a:rPr lang="en-US" sz="1600" dirty="0"/>
              <a:t>and decisively </a:t>
            </a:r>
            <a:r>
              <a:rPr lang="en-US" sz="1600" dirty="0" smtClean="0"/>
              <a:t>in their </a:t>
            </a:r>
            <a:r>
              <a:rPr lang="en-US" sz="1600" dirty="0"/>
              <a:t>efforts to recover financial losses and </a:t>
            </a:r>
            <a:r>
              <a:rPr lang="en-US" sz="1600" dirty="0" smtClean="0"/>
              <a:t>save their home.</a:t>
            </a:r>
          </a:p>
          <a:p>
            <a:pPr>
              <a:spcAft>
                <a:spcPts val="600"/>
              </a:spcAft>
            </a:pPr>
            <a:r>
              <a:rPr lang="en-US" sz="1600" dirty="0" smtClean="0"/>
              <a:t>The </a:t>
            </a:r>
            <a:r>
              <a:rPr lang="en-US" sz="1600" dirty="0"/>
              <a:t>next </a:t>
            </a:r>
            <a:r>
              <a:rPr lang="en-US" sz="1600" dirty="0" smtClean="0"/>
              <a:t>step for Victim Service Providers </a:t>
            </a:r>
            <a:r>
              <a:rPr lang="en-US" sz="1600" dirty="0"/>
              <a:t>is to assist </a:t>
            </a:r>
            <a:r>
              <a:rPr lang="en-US" sz="1600" dirty="0" smtClean="0"/>
              <a:t>the victim in </a:t>
            </a:r>
            <a:r>
              <a:rPr lang="en-US" sz="1600" dirty="0"/>
              <a:t>the recovery </a:t>
            </a:r>
            <a:r>
              <a:rPr lang="en-US" sz="1600" dirty="0" smtClean="0"/>
              <a:t>process.</a:t>
            </a:r>
          </a:p>
          <a:p>
            <a:pPr lvl="1">
              <a:spcAft>
                <a:spcPts val="600"/>
              </a:spcAft>
            </a:pPr>
            <a:r>
              <a:rPr lang="en-US" sz="1600" dirty="0" smtClean="0"/>
              <a:t>Inform victims of </a:t>
            </a:r>
            <a:r>
              <a:rPr lang="en-US" sz="1600" b="1" dirty="0" smtClean="0"/>
              <a:t>their rights</a:t>
            </a:r>
            <a:r>
              <a:rPr lang="en-US" sz="1600" dirty="0" smtClean="0"/>
              <a:t>.</a:t>
            </a:r>
          </a:p>
          <a:p>
            <a:pPr lvl="1">
              <a:spcAft>
                <a:spcPts val="600"/>
              </a:spcAft>
            </a:pPr>
            <a:r>
              <a:rPr lang="en-US" sz="1600" dirty="0" smtClean="0"/>
              <a:t>Walk </a:t>
            </a:r>
            <a:r>
              <a:rPr lang="en-US" sz="1600" dirty="0"/>
              <a:t>victims through </a:t>
            </a:r>
            <a:r>
              <a:rPr lang="en-US" sz="1600" dirty="0" smtClean="0"/>
              <a:t>the process of </a:t>
            </a:r>
            <a:r>
              <a:rPr lang="en-US" sz="1600" b="1" dirty="0" smtClean="0"/>
              <a:t>reporting fraud.</a:t>
            </a:r>
          </a:p>
          <a:p>
            <a:pPr lvl="1">
              <a:spcAft>
                <a:spcPts val="600"/>
              </a:spcAft>
            </a:pPr>
            <a:r>
              <a:rPr lang="en-US" sz="1600" dirty="0" smtClean="0"/>
              <a:t>Identify ways they can </a:t>
            </a:r>
            <a:r>
              <a:rPr lang="en-US" sz="1600" b="1" dirty="0" smtClean="0"/>
              <a:t>take </a:t>
            </a:r>
            <a:r>
              <a:rPr lang="en-US" sz="1600" b="1" dirty="0"/>
              <a:t>control of their </a:t>
            </a:r>
            <a:r>
              <a:rPr lang="en-US" sz="1600" b="1" dirty="0" smtClean="0"/>
              <a:t>assets. </a:t>
            </a:r>
          </a:p>
          <a:p>
            <a:pPr lvl="1">
              <a:spcAft>
                <a:spcPts val="600"/>
              </a:spcAft>
            </a:pPr>
            <a:r>
              <a:rPr lang="en-US" sz="1600" dirty="0" smtClean="0"/>
              <a:t>Strengthen </a:t>
            </a:r>
            <a:r>
              <a:rPr lang="en-US" sz="1600" dirty="0"/>
              <a:t>their chances of </a:t>
            </a:r>
            <a:r>
              <a:rPr lang="en-US" sz="1600" b="1" dirty="0" smtClean="0"/>
              <a:t>financial restitution.</a:t>
            </a:r>
          </a:p>
          <a:p>
            <a:pPr lvl="1">
              <a:spcAft>
                <a:spcPts val="600"/>
              </a:spcAft>
            </a:pPr>
            <a:r>
              <a:rPr lang="en-US" sz="1600" dirty="0" smtClean="0"/>
              <a:t>Help them </a:t>
            </a:r>
            <a:r>
              <a:rPr lang="en-US" sz="1600" b="1" dirty="0" smtClean="0"/>
              <a:t>avoid </a:t>
            </a:r>
            <a:r>
              <a:rPr lang="en-US" sz="1600" b="1" dirty="0"/>
              <a:t>being a victim </a:t>
            </a:r>
            <a:r>
              <a:rPr lang="en-US" sz="1600" dirty="0"/>
              <a:t>again in the </a:t>
            </a:r>
            <a:r>
              <a:rPr lang="en-US" sz="1600" dirty="0" smtClean="0"/>
              <a:t>future. </a:t>
            </a:r>
          </a:p>
          <a:p>
            <a:pPr>
              <a:spcAft>
                <a:spcPts val="600"/>
              </a:spcAft>
            </a:pPr>
            <a:endParaRPr lang="en-US" sz="1600" dirty="0"/>
          </a:p>
        </p:txBody>
      </p:sp>
      <p:sp>
        <p:nvSpPr>
          <p:cNvPr id="3" name="Title 2"/>
          <p:cNvSpPr>
            <a:spLocks noGrp="1"/>
          </p:cNvSpPr>
          <p:nvPr>
            <p:ph type="title"/>
          </p:nvPr>
        </p:nvSpPr>
        <p:spPr>
          <a:xfrm>
            <a:off x="417513" y="72231"/>
            <a:ext cx="8229600" cy="1143000"/>
          </a:xfrm>
        </p:spPr>
        <p:txBody>
          <a:bodyPr>
            <a:normAutofit/>
          </a:bodyPr>
          <a:lstStyle/>
          <a:p>
            <a:r>
              <a:rPr lang="en-US" dirty="0">
                <a:solidFill>
                  <a:srgbClr val="325770"/>
                </a:solidFill>
              </a:rPr>
              <a:t>Steps to recovery</a:t>
            </a: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21</a:t>
            </a:fld>
            <a:endParaRPr lang="en-US" dirty="0"/>
          </a:p>
        </p:txBody>
      </p:sp>
    </p:spTree>
    <p:extLst>
      <p:ext uri="{BB962C8B-B14F-4D97-AF65-F5344CB8AC3E}">
        <p14:creationId xmlns:p14="http://schemas.microsoft.com/office/powerpoint/2010/main" val="2781958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Bef>
                <a:spcPts val="0"/>
              </a:spcBef>
              <a:spcAft>
                <a:spcPts val="600"/>
              </a:spcAft>
              <a:buNone/>
            </a:pPr>
            <a:r>
              <a:rPr lang="en-US" b="1" dirty="0"/>
              <a:t>Victims </a:t>
            </a:r>
            <a:r>
              <a:rPr lang="en-US" b="1" dirty="0" smtClean="0"/>
              <a:t>of mortgage fraud </a:t>
            </a:r>
            <a:r>
              <a:rPr lang="en-US" b="1" dirty="0"/>
              <a:t>have rights </a:t>
            </a:r>
            <a:r>
              <a:rPr lang="en-US" dirty="0"/>
              <a:t>created by federal and, in some cases, state law. </a:t>
            </a:r>
            <a:endParaRPr lang="en-US" dirty="0" smtClean="0"/>
          </a:p>
          <a:p>
            <a:pPr>
              <a:spcBef>
                <a:spcPts val="0"/>
              </a:spcBef>
              <a:spcAft>
                <a:spcPts val="600"/>
              </a:spcAft>
            </a:pPr>
            <a:r>
              <a:rPr lang="en-US" dirty="0" smtClean="0"/>
              <a:t>Victims </a:t>
            </a:r>
            <a:r>
              <a:rPr lang="en-US" dirty="0"/>
              <a:t>need to know their rights to protect themselves</a:t>
            </a:r>
            <a:r>
              <a:rPr lang="en-US" dirty="0" smtClean="0"/>
              <a:t>.</a:t>
            </a:r>
          </a:p>
          <a:p>
            <a:pPr>
              <a:spcBef>
                <a:spcPts val="0"/>
              </a:spcBef>
              <a:spcAft>
                <a:spcPts val="600"/>
              </a:spcAft>
            </a:pPr>
            <a:r>
              <a:rPr lang="en-US" dirty="0"/>
              <a:t>The U.S. Department of Justice provides information on victim rights and financial </a:t>
            </a:r>
            <a:r>
              <a:rPr lang="en-US" dirty="0" smtClean="0"/>
              <a:t>fraud. </a:t>
            </a:r>
          </a:p>
          <a:p>
            <a:pPr>
              <a:spcBef>
                <a:spcPts val="0"/>
              </a:spcBef>
              <a:spcAft>
                <a:spcPts val="600"/>
              </a:spcAft>
            </a:pPr>
            <a:r>
              <a:rPr lang="en-US" dirty="0" smtClean="0"/>
              <a:t>For </a:t>
            </a:r>
            <a:r>
              <a:rPr lang="en-US" dirty="0"/>
              <a:t>state victim rights, victims can check with their state Attorney General, whose contact information is available at </a:t>
            </a:r>
            <a:r>
              <a:rPr lang="en-US" dirty="0" smtClean="0"/>
              <a:t>www.naag.org</a:t>
            </a:r>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solidFill>
                  <a:srgbClr val="325770"/>
                </a:solidFill>
              </a:rPr>
              <a:t>Victims should know their rights</a:t>
            </a: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22</a:t>
            </a:fld>
            <a:endParaRPr lang="en-US" dirty="0"/>
          </a:p>
        </p:txBody>
      </p:sp>
    </p:spTree>
    <p:extLst>
      <p:ext uri="{BB962C8B-B14F-4D97-AF65-F5344CB8AC3E}">
        <p14:creationId xmlns:p14="http://schemas.microsoft.com/office/powerpoint/2010/main" val="692582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Aft>
                <a:spcPts val="1000"/>
              </a:spcAft>
              <a:buNone/>
            </a:pPr>
            <a:r>
              <a:rPr lang="en-US" sz="1600" b="1" dirty="0" smtClean="0">
                <a:latin typeface="Arial" panose="020B0604020202020204" pitchFamily="34" charset="0"/>
                <a:cs typeface="Arial" panose="020B0604020202020204" pitchFamily="34" charset="0"/>
              </a:rPr>
              <a:t>Completing and filing a report is very important for the victim and society</a:t>
            </a:r>
            <a:r>
              <a:rPr lang="en-US" sz="1600" b="1" dirty="0" smtClean="0">
                <a:solidFill>
                  <a:srgbClr val="325770"/>
                </a:solidFill>
                <a:latin typeface="Arial" panose="020B0604020202020204" pitchFamily="34" charset="0"/>
                <a:cs typeface="Arial" panose="020B0604020202020204" pitchFamily="34" charset="0"/>
              </a:rPr>
              <a:t>.</a:t>
            </a:r>
          </a:p>
          <a:p>
            <a:pPr marL="365125" lvl="1" indent="-255588">
              <a:spcBef>
                <a:spcPts val="400"/>
              </a:spcBef>
              <a:spcAft>
                <a:spcPts val="600"/>
              </a:spcAft>
              <a:buSzPct val="68000"/>
              <a:buFont typeface="Wingdings 3" pitchFamily="18" charset="2"/>
              <a:buChar char=""/>
            </a:pPr>
            <a:r>
              <a:rPr lang="en-US" b="1" dirty="0">
                <a:solidFill>
                  <a:srgbClr val="325770"/>
                </a:solidFill>
                <a:latin typeface="Arial" panose="020B0604020202020204" pitchFamily="34" charset="0"/>
                <a:cs typeface="Arial" panose="020B0604020202020204" pitchFamily="34" charset="0"/>
              </a:rPr>
              <a:t>There may still be time </a:t>
            </a:r>
            <a:r>
              <a:rPr lang="en-US" b="1" dirty="0" smtClean="0">
                <a:solidFill>
                  <a:srgbClr val="325770"/>
                </a:solidFill>
                <a:latin typeface="Arial" panose="020B0604020202020204" pitchFamily="34" charset="0"/>
                <a:cs typeface="Arial" panose="020B0604020202020204" pitchFamily="34" charset="0"/>
              </a:rPr>
              <a:t>to</a:t>
            </a:r>
            <a:endParaRPr lang="en-US" b="1" dirty="0">
              <a:solidFill>
                <a:srgbClr val="325770"/>
              </a:solidFill>
              <a:latin typeface="Arial" panose="020B0604020202020204" pitchFamily="34" charset="0"/>
              <a:cs typeface="Arial" panose="020B0604020202020204" pitchFamily="34" charset="0"/>
            </a:endParaRPr>
          </a:p>
          <a:p>
            <a:pPr lvl="1">
              <a:spcBef>
                <a:spcPts val="0"/>
              </a:spcBef>
              <a:spcAft>
                <a:spcPts val="600"/>
              </a:spcAft>
            </a:pPr>
            <a:r>
              <a:rPr lang="en-US" sz="1600" dirty="0" smtClean="0">
                <a:latin typeface="Arial" panose="020B0604020202020204" pitchFamily="34" charset="0"/>
                <a:cs typeface="Arial" panose="020B0604020202020204" pitchFamily="34" charset="0"/>
              </a:rPr>
              <a:t>save the victim’s home </a:t>
            </a:r>
          </a:p>
          <a:p>
            <a:pPr lvl="1">
              <a:spcBef>
                <a:spcPts val="0"/>
              </a:spcBef>
              <a:spcAft>
                <a:spcPts val="600"/>
              </a:spcAft>
            </a:pPr>
            <a:r>
              <a:rPr lang="en-US" sz="1600" dirty="0" smtClean="0">
                <a:latin typeface="Arial" panose="020B0604020202020204" pitchFamily="34" charset="0"/>
                <a:cs typeface="Arial" panose="020B0604020202020204" pitchFamily="34" charset="0"/>
              </a:rPr>
              <a:t>sue </a:t>
            </a:r>
            <a:r>
              <a:rPr lang="en-US" sz="1600" dirty="0">
                <a:latin typeface="Arial" panose="020B0604020202020204" pitchFamily="34" charset="0"/>
                <a:cs typeface="Arial" panose="020B0604020202020204" pitchFamily="34" charset="0"/>
              </a:rPr>
              <a:t>the scammer to recover </a:t>
            </a:r>
            <a:r>
              <a:rPr lang="en-US" sz="1600" dirty="0" smtClean="0">
                <a:latin typeface="Arial" panose="020B0604020202020204" pitchFamily="34" charset="0"/>
                <a:cs typeface="Arial" panose="020B0604020202020204" pitchFamily="34" charset="0"/>
              </a:rPr>
              <a:t>the home </a:t>
            </a:r>
            <a:r>
              <a:rPr lang="en-US" sz="1600" dirty="0">
                <a:latin typeface="Arial" panose="020B0604020202020204" pitchFamily="34" charset="0"/>
                <a:cs typeface="Arial" panose="020B0604020202020204" pitchFamily="34" charset="0"/>
              </a:rPr>
              <a:t>or some of </a:t>
            </a: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lost </a:t>
            </a:r>
            <a:r>
              <a:rPr lang="en-US" sz="1600" dirty="0" smtClean="0">
                <a:latin typeface="Arial" panose="020B0604020202020204" pitchFamily="34" charset="0"/>
                <a:cs typeface="Arial" panose="020B0604020202020204" pitchFamily="34" charset="0"/>
              </a:rPr>
              <a:t>money. </a:t>
            </a:r>
          </a:p>
          <a:p>
            <a:pPr marL="365125" lvl="1" indent="-255588">
              <a:spcBef>
                <a:spcPts val="400"/>
              </a:spcBef>
              <a:spcAft>
                <a:spcPts val="600"/>
              </a:spcAft>
              <a:buSzPct val="68000"/>
              <a:buFont typeface="Wingdings 3" pitchFamily="18" charset="2"/>
              <a:buChar char=""/>
            </a:pPr>
            <a:r>
              <a:rPr lang="en-US" b="1" dirty="0">
                <a:solidFill>
                  <a:srgbClr val="325770"/>
                </a:solidFill>
                <a:latin typeface="Arial" panose="020B0604020202020204" pitchFamily="34" charset="0"/>
                <a:cs typeface="Arial" panose="020B0604020202020204" pitchFamily="34" charset="0"/>
              </a:rPr>
              <a:t>Reporting is an account of what is happening in the marketplace so that the authorities can act.</a:t>
            </a:r>
          </a:p>
          <a:p>
            <a:pPr lvl="1">
              <a:spcBef>
                <a:spcPts val="0"/>
              </a:spcBef>
              <a:spcAft>
                <a:spcPts val="600"/>
              </a:spcAft>
            </a:pPr>
            <a:r>
              <a:rPr lang="en-US" dirty="0" smtClean="0">
                <a:latin typeface="Arial" panose="020B0604020202020204" pitchFamily="34" charset="0"/>
                <a:cs typeface="Arial" panose="020B0604020202020204" pitchFamily="34" charset="0"/>
              </a:rPr>
              <a:t>The authorities may be able to help in </a:t>
            </a:r>
            <a:r>
              <a:rPr lang="en-US" sz="1600" dirty="0" smtClean="0">
                <a:latin typeface="Arial" panose="020B0604020202020204" pitchFamily="34" charset="0"/>
                <a:cs typeface="Arial" panose="020B0604020202020204" pitchFamily="34" charset="0"/>
              </a:rPr>
              <a:t>your victim’s individual </a:t>
            </a:r>
            <a:r>
              <a:rPr lang="en-US" sz="1600" dirty="0">
                <a:latin typeface="Arial" panose="020B0604020202020204" pitchFamily="34" charset="0"/>
                <a:cs typeface="Arial" panose="020B0604020202020204" pitchFamily="34" charset="0"/>
              </a:rPr>
              <a:t>case. </a:t>
            </a:r>
            <a:endParaRPr lang="en-US" sz="1600" dirty="0" smtClean="0">
              <a:latin typeface="Arial" panose="020B0604020202020204" pitchFamily="34" charset="0"/>
              <a:cs typeface="Arial" panose="020B0604020202020204" pitchFamily="34" charset="0"/>
            </a:endParaRPr>
          </a:p>
          <a:p>
            <a:pPr lvl="1">
              <a:spcBef>
                <a:spcPts val="0"/>
              </a:spcBef>
              <a:spcAft>
                <a:spcPts val="600"/>
              </a:spcAft>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complaint may lead to a criminal investigation (especially if others have complained against the same scammer</a:t>
            </a:r>
            <a:r>
              <a:rPr lang="en-US" sz="1600" dirty="0" smtClean="0">
                <a:latin typeface="Arial" panose="020B0604020202020204" pitchFamily="34" charset="0"/>
                <a:cs typeface="Arial" panose="020B0604020202020204" pitchFamily="34" charset="0"/>
              </a:rPr>
              <a:t>).</a:t>
            </a:r>
          </a:p>
          <a:p>
            <a:pPr marL="365125" lvl="1" indent="-255588">
              <a:spcBef>
                <a:spcPts val="400"/>
              </a:spcBef>
              <a:spcAft>
                <a:spcPts val="600"/>
              </a:spcAft>
              <a:buSzPct val="68000"/>
              <a:buFont typeface="Wingdings 3" pitchFamily="18" charset="2"/>
              <a:buChar char=""/>
            </a:pPr>
            <a:r>
              <a:rPr lang="en-US" b="1" dirty="0">
                <a:solidFill>
                  <a:srgbClr val="325770"/>
                </a:solidFill>
                <a:latin typeface="Arial" panose="020B0604020202020204" pitchFamily="34" charset="0"/>
                <a:cs typeface="Arial" panose="020B0604020202020204" pitchFamily="34" charset="0"/>
              </a:rPr>
              <a:t>Reporting helps victims. </a:t>
            </a:r>
          </a:p>
          <a:p>
            <a:pPr lvl="1">
              <a:spcBef>
                <a:spcPts val="0"/>
              </a:spcBef>
              <a:spcAft>
                <a:spcPts val="600"/>
              </a:spcAft>
            </a:pPr>
            <a:r>
              <a:rPr lang="en-US" dirty="0">
                <a:latin typeface="Arial" panose="020B0604020202020204" pitchFamily="34" charset="0"/>
                <a:cs typeface="Arial" panose="020B0604020202020204" pitchFamily="34" charset="0"/>
              </a:rPr>
              <a:t>Any action taken by the victim against the scammer has a positive psychological effect. </a:t>
            </a:r>
          </a:p>
          <a:p>
            <a:pPr lvl="1">
              <a:spcBef>
                <a:spcPts val="0"/>
              </a:spcBef>
              <a:spcAft>
                <a:spcPts val="600"/>
              </a:spcAft>
            </a:pPr>
            <a:r>
              <a:rPr lang="en-US" dirty="0">
                <a:latin typeface="Arial" panose="020B0604020202020204" pitchFamily="34" charset="0"/>
                <a:cs typeface="Arial" panose="020B0604020202020204" pitchFamily="34" charset="0"/>
              </a:rPr>
              <a:t>Some people who have acted quickly have been able to recover some or all of the money that was </a:t>
            </a:r>
            <a:r>
              <a:rPr lang="en-US" dirty="0" smtClean="0">
                <a:latin typeface="Arial" panose="020B0604020202020204" pitchFamily="34" charset="0"/>
                <a:cs typeface="Arial" panose="020B0604020202020204" pitchFamily="34" charset="0"/>
              </a:rPr>
              <a:t>stolen </a:t>
            </a:r>
            <a:r>
              <a:rPr lang="en-US" dirty="0">
                <a:latin typeface="Arial" panose="020B0604020202020204" pitchFamily="34" charset="0"/>
                <a:cs typeface="Arial" panose="020B0604020202020204" pitchFamily="34" charset="0"/>
              </a:rPr>
              <a:t>from them.</a:t>
            </a:r>
          </a:p>
          <a:p>
            <a:pPr lvl="1">
              <a:buSzPct val="68000"/>
            </a:pPr>
            <a:endParaRPr lang="en-US" dirty="0"/>
          </a:p>
          <a:p>
            <a:pPr lvl="1"/>
            <a:endParaRPr lang="en-US" dirty="0"/>
          </a:p>
          <a:p>
            <a:pPr lvl="1"/>
            <a:endParaRPr lang="en-US" sz="1600" dirty="0" smtClean="0"/>
          </a:p>
        </p:txBody>
      </p:sp>
      <p:sp>
        <p:nvSpPr>
          <p:cNvPr id="3" name="Title 2"/>
          <p:cNvSpPr>
            <a:spLocks noGrp="1"/>
          </p:cNvSpPr>
          <p:nvPr>
            <p:ph type="title"/>
          </p:nvPr>
        </p:nvSpPr>
        <p:spPr/>
        <p:txBody>
          <a:bodyPr>
            <a:normAutofit/>
          </a:bodyPr>
          <a:lstStyle/>
          <a:p>
            <a:r>
              <a:rPr lang="en-US" dirty="0" smtClean="0">
                <a:solidFill>
                  <a:srgbClr val="325770"/>
                </a:solidFill>
                <a:latin typeface="Arial" panose="020B0604020202020204" pitchFamily="34" charset="0"/>
                <a:cs typeface="Arial" panose="020B0604020202020204" pitchFamily="34" charset="0"/>
              </a:rPr>
              <a:t>Reporting: Time is of the essence</a:t>
            </a:r>
            <a:endParaRPr lang="en-US" dirty="0">
              <a:solidFill>
                <a:srgbClr val="32577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624106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solidFill>
                  <a:srgbClr val="325770"/>
                </a:solidFill>
                <a:latin typeface="Arial" panose="020B0604020202020204" pitchFamily="34" charset="0"/>
                <a:cs typeface="Arial" panose="020B0604020202020204" pitchFamily="34" charset="0"/>
              </a:rPr>
              <a:t>Reporting gets results</a:t>
            </a:r>
            <a:endParaRPr lang="en-CA" dirty="0">
              <a:solidFill>
                <a:srgbClr val="32577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24</a:t>
            </a:fld>
            <a:endParaRPr lang="en-US" dirty="0">
              <a:solidFill>
                <a:prstClr val="black"/>
              </a:solidFill>
            </a:endParaRPr>
          </a:p>
        </p:txBody>
      </p:sp>
      <p:sp>
        <p:nvSpPr>
          <p:cNvPr id="7" name="Content Placeholder 6"/>
          <p:cNvSpPr>
            <a:spLocks noGrp="1"/>
          </p:cNvSpPr>
          <p:nvPr>
            <p:ph idx="1"/>
          </p:nvPr>
        </p:nvSpPr>
        <p:spPr/>
        <p:txBody>
          <a:bodyPr/>
          <a:lstStyle/>
          <a:p>
            <a:pPr marL="109537" lvl="0" indent="0">
              <a:spcBef>
                <a:spcPts val="0"/>
              </a:spcBef>
              <a:spcAft>
                <a:spcPts val="600"/>
              </a:spcAft>
              <a:buClr>
                <a:srgbClr val="2DA2BF"/>
              </a:buClr>
              <a:buNone/>
            </a:pPr>
            <a:r>
              <a:rPr lang="en-CA" b="1" dirty="0" smtClean="0">
                <a:latin typeface="Arial" panose="020B0604020202020204" pitchFamily="34" charset="0"/>
                <a:cs typeface="Arial" panose="020B0604020202020204" pitchFamily="34" charset="0"/>
              </a:rPr>
              <a:t>Inform victims that reporting the scam gets results. In 2012 </a:t>
            </a:r>
          </a:p>
          <a:p>
            <a:pPr>
              <a:spcAft>
                <a:spcPts val="600"/>
              </a:spcAft>
              <a:buClr>
                <a:srgbClr val="2DA2BF"/>
              </a:buClr>
            </a:pPr>
            <a:r>
              <a:rPr lang="en-CA" dirty="0">
                <a:solidFill>
                  <a:prstClr val="black"/>
                </a:solidFill>
                <a:latin typeface="Arial" panose="020B0604020202020204" pitchFamily="34" charset="0"/>
                <a:cs typeface="Arial" panose="020B0604020202020204" pitchFamily="34" charset="0"/>
              </a:rPr>
              <a:t>g</a:t>
            </a:r>
            <a:r>
              <a:rPr lang="en-CA" dirty="0" smtClean="0">
                <a:solidFill>
                  <a:prstClr val="black"/>
                </a:solidFill>
                <a:latin typeface="Arial" panose="020B0604020202020204" pitchFamily="34" charset="0"/>
                <a:cs typeface="Arial" panose="020B0604020202020204" pitchFamily="34" charset="0"/>
              </a:rPr>
              <a:t>overnment agencies obtained 1,079</a:t>
            </a:r>
            <a:r>
              <a:rPr lang="en-CA" dirty="0">
                <a:solidFill>
                  <a:prstClr val="black"/>
                </a:solidFill>
                <a:latin typeface="Arial" panose="020B0604020202020204" pitchFamily="34" charset="0"/>
                <a:cs typeface="Arial" panose="020B0604020202020204" pitchFamily="34" charset="0"/>
              </a:rPr>
              <a:t> </a:t>
            </a:r>
            <a:r>
              <a:rPr lang="en-CA" dirty="0" smtClean="0">
                <a:solidFill>
                  <a:prstClr val="black"/>
                </a:solidFill>
                <a:latin typeface="Arial" panose="020B0604020202020204" pitchFamily="34" charset="0"/>
                <a:cs typeface="Arial" panose="020B0604020202020204" pitchFamily="34" charset="0"/>
              </a:rPr>
              <a:t>indictments leading to </a:t>
            </a:r>
            <a:r>
              <a:rPr lang="en-CA" dirty="0">
                <a:solidFill>
                  <a:prstClr val="black"/>
                </a:solidFill>
                <a:latin typeface="Arial" panose="020B0604020202020204" pitchFamily="34" charset="0"/>
                <a:cs typeface="Arial" panose="020B0604020202020204" pitchFamily="34" charset="0"/>
              </a:rPr>
              <a:t>1,026 </a:t>
            </a:r>
            <a:r>
              <a:rPr lang="en-CA" dirty="0" smtClean="0">
                <a:solidFill>
                  <a:prstClr val="black"/>
                </a:solidFill>
                <a:latin typeface="Arial" panose="020B0604020202020204" pitchFamily="34" charset="0"/>
                <a:cs typeface="Arial" panose="020B0604020202020204" pitchFamily="34" charset="0"/>
              </a:rPr>
              <a:t>convictions.*</a:t>
            </a:r>
            <a:endParaRPr lang="en-CA" dirty="0">
              <a:solidFill>
                <a:prstClr val="black"/>
              </a:solidFill>
              <a:latin typeface="Arial" panose="020B0604020202020204" pitchFamily="34" charset="0"/>
              <a:cs typeface="Arial" panose="020B0604020202020204" pitchFamily="34" charset="0"/>
            </a:endParaRPr>
          </a:p>
          <a:p>
            <a:pPr>
              <a:spcAft>
                <a:spcPts val="600"/>
              </a:spcAft>
            </a:pPr>
            <a:r>
              <a:rPr lang="en-CA" dirty="0" smtClean="0">
                <a:latin typeface="Arial" panose="020B0604020202020204" pitchFamily="34" charset="0"/>
                <a:cs typeface="Arial" panose="020B0604020202020204" pitchFamily="34" charset="0"/>
              </a:rPr>
              <a:t>70,291 mortgage </a:t>
            </a:r>
            <a:r>
              <a:rPr lang="en-CA" dirty="0">
                <a:latin typeface="Arial" panose="020B0604020202020204" pitchFamily="34" charset="0"/>
                <a:cs typeface="Arial" panose="020B0604020202020204" pitchFamily="34" charset="0"/>
              </a:rPr>
              <a:t>fraud Suspicious Activity </a:t>
            </a:r>
            <a:r>
              <a:rPr lang="en-CA" dirty="0" smtClean="0">
                <a:latin typeface="Arial" panose="020B0604020202020204" pitchFamily="34" charset="0"/>
                <a:cs typeface="Arial" panose="020B0604020202020204" pitchFamily="34" charset="0"/>
              </a:rPr>
              <a:t>Reports (SARs) were filed totalling losses </a:t>
            </a:r>
            <a:r>
              <a:rPr lang="en-CA" dirty="0">
                <a:latin typeface="Arial" panose="020B0604020202020204" pitchFamily="34" charset="0"/>
                <a:cs typeface="Arial" panose="020B0604020202020204" pitchFamily="34" charset="0"/>
              </a:rPr>
              <a:t>of $2.69 </a:t>
            </a:r>
            <a:r>
              <a:rPr lang="en-CA" dirty="0" smtClean="0">
                <a:latin typeface="Arial" panose="020B0604020202020204" pitchFamily="34" charset="0"/>
                <a:cs typeface="Arial" panose="020B0604020202020204" pitchFamily="34" charset="0"/>
              </a:rPr>
              <a:t>billion</a:t>
            </a:r>
          </a:p>
          <a:p>
            <a:pPr lvl="1">
              <a:spcAft>
                <a:spcPts val="600"/>
              </a:spcAft>
            </a:pPr>
            <a:r>
              <a:rPr lang="en-US" dirty="0" smtClean="0">
                <a:latin typeface="Arial" panose="020B0604020202020204" pitchFamily="34" charset="0"/>
                <a:cs typeface="Arial" panose="020B0604020202020204" pitchFamily="34" charset="0"/>
              </a:rPr>
              <a:t>(SARs reports are filed by financial institutions </a:t>
            </a:r>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the US Treasury Department’s </a:t>
            </a:r>
            <a:r>
              <a:rPr lang="en-US" dirty="0">
                <a:latin typeface="Arial" panose="020B0604020202020204" pitchFamily="34" charset="0"/>
                <a:cs typeface="Arial" panose="020B0604020202020204" pitchFamily="34" charset="0"/>
              </a:rPr>
              <a:t>Financial Crimes Enforcement Network </a:t>
            </a:r>
            <a:r>
              <a:rPr lang="en-US" dirty="0" smtClean="0">
                <a:latin typeface="Arial" panose="020B0604020202020204" pitchFamily="34" charset="0"/>
                <a:cs typeface="Arial" panose="020B0604020202020204" pitchFamily="34" charset="0"/>
              </a:rPr>
              <a:t>[FinCEN</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regarding suspicious or potentially suspicious activity</a:t>
            </a:r>
            <a:r>
              <a:rPr lang="en-US" dirty="0" smtClean="0">
                <a:latin typeface="Arial" panose="020B0604020202020204" pitchFamily="34" charset="0"/>
                <a:cs typeface="Arial" panose="020B0604020202020204" pitchFamily="34" charset="0"/>
              </a:rPr>
              <a:t>.)</a:t>
            </a:r>
            <a:endParaRPr lang="en-CA" dirty="0">
              <a:latin typeface="Arial" panose="020B0604020202020204" pitchFamily="34" charset="0"/>
              <a:cs typeface="Arial" panose="020B0604020202020204" pitchFamily="34" charset="0"/>
            </a:endParaRPr>
          </a:p>
          <a:p>
            <a:pPr>
              <a:spcAft>
                <a:spcPts val="600"/>
              </a:spcAft>
            </a:pPr>
            <a:r>
              <a:rPr lang="en-CA" dirty="0" smtClean="0">
                <a:latin typeface="Arial" panose="020B0604020202020204" pitchFamily="34" charset="0"/>
                <a:cs typeface="Arial" panose="020B0604020202020204" pitchFamily="34" charset="0"/>
              </a:rPr>
              <a:t>84 FBI </a:t>
            </a:r>
            <a:r>
              <a:rPr lang="en-CA" dirty="0">
                <a:latin typeface="Arial" panose="020B0604020202020204" pitchFamily="34" charset="0"/>
                <a:cs typeface="Arial" panose="020B0604020202020204" pitchFamily="34" charset="0"/>
              </a:rPr>
              <a:t>mortgage fraud task forces/working </a:t>
            </a:r>
            <a:r>
              <a:rPr lang="en-CA" dirty="0" smtClean="0">
                <a:latin typeface="Arial" panose="020B0604020202020204" pitchFamily="34" charset="0"/>
                <a:cs typeface="Arial" panose="020B0604020202020204" pitchFamily="34" charset="0"/>
              </a:rPr>
              <a:t>groups were formed</a:t>
            </a:r>
            <a:endParaRPr lang="en-CA" dirty="0">
              <a:latin typeface="Arial" panose="020B0604020202020204" pitchFamily="34" charset="0"/>
              <a:cs typeface="Arial" panose="020B0604020202020204" pitchFamily="34" charset="0"/>
            </a:endParaRPr>
          </a:p>
          <a:p>
            <a:pPr>
              <a:spcAft>
                <a:spcPts val="600"/>
              </a:spcAft>
            </a:pPr>
            <a:r>
              <a:rPr lang="en-CA" dirty="0">
                <a:latin typeface="Arial" panose="020B0604020202020204" pitchFamily="34" charset="0"/>
                <a:cs typeface="Arial" panose="020B0604020202020204" pitchFamily="34" charset="0"/>
              </a:rPr>
              <a:t>t</a:t>
            </a:r>
            <a:r>
              <a:rPr lang="en-CA" dirty="0" smtClean="0">
                <a:latin typeface="Arial" panose="020B0604020202020204" pitchFamily="34" charset="0"/>
                <a:cs typeface="Arial" panose="020B0604020202020204" pitchFamily="34" charset="0"/>
              </a:rPr>
              <a:t>here were 1,954 pending </a:t>
            </a:r>
            <a:r>
              <a:rPr lang="en-CA" dirty="0">
                <a:latin typeface="Arial" panose="020B0604020202020204" pitchFamily="34" charset="0"/>
                <a:cs typeface="Arial" panose="020B0604020202020204" pitchFamily="34" charset="0"/>
              </a:rPr>
              <a:t>investigations (as of 3/31/13</a:t>
            </a:r>
            <a:r>
              <a:rPr lang="en-CA" dirty="0" smtClean="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with 72 percent involving losses of $1 million or </a:t>
            </a:r>
            <a:r>
              <a:rPr lang="en-CA" dirty="0" smtClean="0">
                <a:latin typeface="Arial" panose="020B0604020202020204" pitchFamily="34" charset="0"/>
                <a:cs typeface="Arial" panose="020B0604020202020204" pitchFamily="34" charset="0"/>
              </a:rPr>
              <a:t>more</a:t>
            </a:r>
            <a:endParaRPr lang="en-CA" dirty="0">
              <a:latin typeface="Arial" panose="020B0604020202020204" pitchFamily="34" charset="0"/>
              <a:cs typeface="Arial" panose="020B0604020202020204" pitchFamily="34" charset="0"/>
            </a:endParaRPr>
          </a:p>
          <a:p>
            <a:pPr>
              <a:spcAft>
                <a:spcPts val="600"/>
              </a:spcAft>
            </a:pPr>
            <a:r>
              <a:rPr lang="en-CA" dirty="0" smtClean="0">
                <a:latin typeface="Arial" panose="020B0604020202020204" pitchFamily="34" charset="0"/>
                <a:cs typeface="Arial" panose="020B0604020202020204" pitchFamily="34" charset="0"/>
              </a:rPr>
              <a:t>414 new cases were opened.</a:t>
            </a:r>
            <a:endParaRPr lang="en-CA" dirty="0">
              <a:latin typeface="Arial" panose="020B0604020202020204" pitchFamily="34" charset="0"/>
              <a:cs typeface="Arial" panose="020B0604020202020204" pitchFamily="34" charset="0"/>
            </a:endParaRPr>
          </a:p>
          <a:p>
            <a:endParaRPr lang="en-CA" sz="1200" dirty="0" smtClean="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endParaRPr lang="en-CA" sz="1200" dirty="0" smtClean="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772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Bef>
                <a:spcPts val="0"/>
              </a:spcBef>
              <a:spcAft>
                <a:spcPts val="600"/>
              </a:spcAft>
              <a:buNone/>
            </a:pPr>
            <a:r>
              <a:rPr lang="en-US" sz="1600" b="1" dirty="0" smtClean="0">
                <a:latin typeface="Arial" panose="020B0604020202020204" pitchFamily="34" charset="0"/>
                <a:cs typeface="Arial" panose="020B0604020202020204" pitchFamily="34" charset="0"/>
              </a:rPr>
              <a:t>Start by helping your victim document what happened.</a:t>
            </a:r>
          </a:p>
          <a:p>
            <a:pPr>
              <a:spcAft>
                <a:spcPts val="600"/>
              </a:spcAft>
            </a:pPr>
            <a:r>
              <a:rPr lang="en-US" dirty="0" smtClean="0">
                <a:latin typeface="Arial" panose="020B0604020202020204" pitchFamily="34" charset="0"/>
                <a:cs typeface="Arial" panose="020B0604020202020204" pitchFamily="34" charset="0"/>
              </a:rPr>
              <a:t>A sample mortgage fraud intake form is available on the National Crime Prevention Council’s (NCPC) website: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www.ncpc.org/resources/files/pdf/mortgage-fraud/Intake%20Form.pdf.  </a:t>
            </a:r>
          </a:p>
          <a:p>
            <a:pPr>
              <a:spcAft>
                <a:spcPts val="600"/>
              </a:spcAft>
            </a:pPr>
            <a:r>
              <a:rPr lang="en-US" dirty="0" smtClean="0">
                <a:latin typeface="Arial" panose="020B0604020202020204" pitchFamily="34" charset="0"/>
                <a:cs typeface="Arial" panose="020B0604020202020204" pitchFamily="34" charset="0"/>
              </a:rPr>
              <a:t>The NCPC sample intake form helps organize the information and present it logically.</a:t>
            </a:r>
          </a:p>
          <a:p>
            <a:pPr>
              <a:spcAft>
                <a:spcPts val="600"/>
              </a:spcAft>
            </a:pPr>
            <a:r>
              <a:rPr lang="en-US" dirty="0" smtClean="0">
                <a:latin typeface="Arial" panose="020B0604020202020204" pitchFamily="34" charset="0"/>
                <a:cs typeface="Arial" panose="020B0604020202020204" pitchFamily="34" charset="0"/>
              </a:rPr>
              <a:t>It is important to collect all relevant information so authorities and victim advocates can take action.</a:t>
            </a:r>
          </a:p>
        </p:txBody>
      </p:sp>
      <p:sp>
        <p:nvSpPr>
          <p:cNvPr id="3" name="Title 2"/>
          <p:cNvSpPr>
            <a:spLocks noGrp="1"/>
          </p:cNvSpPr>
          <p:nvPr>
            <p:ph type="title"/>
          </p:nvPr>
        </p:nvSpPr>
        <p:spPr/>
        <p:txBody>
          <a:bodyPr>
            <a:normAutofit/>
          </a:bodyPr>
          <a:lstStyle/>
          <a:p>
            <a:r>
              <a:rPr lang="en-US" dirty="0" smtClean="0">
                <a:solidFill>
                  <a:srgbClr val="325770"/>
                </a:solidFill>
                <a:latin typeface="Arial" panose="020B0604020202020204" pitchFamily="34" charset="0"/>
                <a:cs typeface="Arial" panose="020B0604020202020204" pitchFamily="34" charset="0"/>
              </a:rPr>
              <a:t>How to help a victim </a:t>
            </a:r>
            <a:r>
              <a:rPr lang="en-US" dirty="0">
                <a:solidFill>
                  <a:srgbClr val="325770"/>
                </a:solidFill>
                <a:latin typeface="Arial" panose="020B0604020202020204" pitchFamily="34" charset="0"/>
                <a:cs typeface="Arial" panose="020B0604020202020204" pitchFamily="34" charset="0"/>
              </a:rPr>
              <a:t>r</a:t>
            </a:r>
            <a:r>
              <a:rPr lang="en-US" dirty="0" smtClean="0">
                <a:solidFill>
                  <a:srgbClr val="325770"/>
                </a:solidFill>
                <a:latin typeface="Arial" panose="020B0604020202020204" pitchFamily="34" charset="0"/>
                <a:cs typeface="Arial" panose="020B0604020202020204" pitchFamily="34" charset="0"/>
              </a:rPr>
              <a:t>eport </a:t>
            </a:r>
            <a:r>
              <a:rPr lang="en-US" dirty="0">
                <a:solidFill>
                  <a:srgbClr val="325770"/>
                </a:solidFill>
                <a:latin typeface="Arial" panose="020B0604020202020204" pitchFamily="34" charset="0"/>
                <a:cs typeface="Arial" panose="020B0604020202020204" pitchFamily="34" charset="0"/>
              </a:rPr>
              <a:t>m</a:t>
            </a:r>
            <a:r>
              <a:rPr lang="en-US" dirty="0" smtClean="0">
                <a:solidFill>
                  <a:srgbClr val="325770"/>
                </a:solidFill>
                <a:latin typeface="Arial" panose="020B0604020202020204" pitchFamily="34" charset="0"/>
                <a:cs typeface="Arial" panose="020B0604020202020204" pitchFamily="34" charset="0"/>
              </a:rPr>
              <a:t>ortgage </a:t>
            </a:r>
            <a:r>
              <a:rPr lang="en-US" dirty="0">
                <a:solidFill>
                  <a:srgbClr val="325770"/>
                </a:solidFill>
                <a:latin typeface="Arial" panose="020B0604020202020204" pitchFamily="34" charset="0"/>
                <a:cs typeface="Arial" panose="020B0604020202020204" pitchFamily="34" charset="0"/>
              </a:rPr>
              <a:t>f</a:t>
            </a:r>
            <a:r>
              <a:rPr lang="en-US" dirty="0" smtClean="0">
                <a:solidFill>
                  <a:srgbClr val="325770"/>
                </a:solidFill>
                <a:latin typeface="Arial" panose="020B0604020202020204" pitchFamily="34" charset="0"/>
                <a:cs typeface="Arial" panose="020B0604020202020204" pitchFamily="34" charset="0"/>
              </a:rPr>
              <a:t>raud</a:t>
            </a:r>
            <a:endParaRPr lang="en-US" dirty="0">
              <a:solidFill>
                <a:srgbClr val="32577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942547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325770"/>
                </a:solidFill>
                <a:latin typeface="Arial" panose="020B0604020202020204" pitchFamily="34" charset="0"/>
                <a:cs typeface="Arial" panose="020B0604020202020204" pitchFamily="34" charset="0"/>
              </a:rPr>
              <a:t>Get relevant information from the victim</a:t>
            </a:r>
            <a:endParaRPr lang="en-US" dirty="0">
              <a:solidFill>
                <a:srgbClr val="32577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26</a:t>
            </a:fld>
            <a:endParaRPr lang="en-US" dirty="0">
              <a:solidFill>
                <a:prstClr val="black"/>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57807" y="1543756"/>
            <a:ext cx="4228993" cy="3411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3505200" y="2895600"/>
            <a:ext cx="9144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Content Placeholder 1"/>
          <p:cNvSpPr txBox="1">
            <a:spLocks/>
          </p:cNvSpPr>
          <p:nvPr/>
        </p:nvSpPr>
        <p:spPr bwMode="auto">
          <a:xfrm>
            <a:off x="533400" y="1447800"/>
            <a:ext cx="3581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16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16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16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4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4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lvl="0" indent="0" eaLnBrk="1" hangingPunct="1">
              <a:spcBef>
                <a:spcPct val="0"/>
              </a:spcBef>
              <a:buClrTx/>
              <a:buSzTx/>
              <a:buNone/>
            </a:pPr>
            <a:r>
              <a:rPr lang="en-US" dirty="0">
                <a:solidFill>
                  <a:srgbClr val="000000"/>
                </a:solidFill>
                <a:latin typeface="Arial" panose="020B0604020202020204" pitchFamily="34" charset="0"/>
                <a:cs typeface="Arial" panose="020B0604020202020204" pitchFamily="34" charset="0"/>
              </a:rPr>
              <a:t>We’ll </a:t>
            </a:r>
            <a:r>
              <a:rPr lang="en-US" dirty="0" smtClean="0">
                <a:solidFill>
                  <a:srgbClr val="000000"/>
                </a:solidFill>
                <a:latin typeface="Arial" panose="020B0604020202020204" pitchFamily="34" charset="0"/>
                <a:cs typeface="Arial" panose="020B0604020202020204" pitchFamily="34" charset="0"/>
              </a:rPr>
              <a:t>use the </a:t>
            </a:r>
            <a:r>
              <a:rPr lang="en-US" dirty="0">
                <a:solidFill>
                  <a:srgbClr val="000000"/>
                </a:solidFill>
                <a:latin typeface="Arial" panose="020B0604020202020204" pitchFamily="34" charset="0"/>
                <a:cs typeface="Arial" panose="020B0604020202020204" pitchFamily="34" charset="0"/>
              </a:rPr>
              <a:t>NCPC form to illustrate the information collection process.</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109537" indent="0">
              <a:spcAft>
                <a:spcPts val="600"/>
              </a:spcAft>
              <a:buNone/>
            </a:pPr>
            <a:r>
              <a:rPr lang="en-US" b="1" dirty="0">
                <a:solidFill>
                  <a:srgbClr val="325770"/>
                </a:solidFill>
                <a:latin typeface="Arial" panose="020B0604020202020204" pitchFamily="34" charset="0"/>
                <a:cs typeface="Arial" panose="020B0604020202020204" pitchFamily="34" charset="0"/>
              </a:rPr>
              <a:t>Part 1 – Contact Information</a:t>
            </a:r>
            <a:endParaRPr lang="en-US" dirty="0">
              <a:solidFill>
                <a:srgbClr val="325770"/>
              </a:solidFill>
              <a:latin typeface="Arial" panose="020B0604020202020204" pitchFamily="34" charset="0"/>
              <a:cs typeface="Arial" panose="020B0604020202020204" pitchFamily="34" charset="0"/>
            </a:endParaRPr>
          </a:p>
          <a:p>
            <a:pPr marL="285750" indent="-285750"/>
            <a:r>
              <a:rPr lang="en-US" dirty="0">
                <a:solidFill>
                  <a:srgbClr val="000000"/>
                </a:solidFill>
                <a:latin typeface="Arial" panose="020B0604020202020204" pitchFamily="34" charset="0"/>
                <a:cs typeface="Arial" panose="020B0604020202020204" pitchFamily="34" charset="0"/>
              </a:rPr>
              <a:t>Start by getting all possible contact information from the victim or victims.</a:t>
            </a:r>
          </a:p>
          <a:p>
            <a:pPr marL="0" indent="0" eaLnBrk="1" hangingPunct="1">
              <a:spcBef>
                <a:spcPct val="0"/>
              </a:spcBef>
              <a:buClrTx/>
              <a:buSzTx/>
              <a:buNone/>
            </a:pPr>
            <a:endParaRPr lang="en-US" sz="1800" dirty="0" smtClean="0">
              <a:solidFill>
                <a:srgbClr val="000000"/>
              </a:solidFill>
              <a:latin typeface="Arial" panose="020B0604020202020204" pitchFamily="34" charset="0"/>
              <a:cs typeface="Arial" panose="020B0604020202020204" pitchFamily="34" charset="0"/>
            </a:endParaRPr>
          </a:p>
          <a:p>
            <a:pPr lvl="1"/>
            <a:endParaRPr lang="en-US" dirty="0" smtClean="0"/>
          </a:p>
        </p:txBody>
      </p:sp>
    </p:spTree>
    <p:extLst>
      <p:ext uri="{BB962C8B-B14F-4D97-AF65-F5344CB8AC3E}">
        <p14:creationId xmlns:p14="http://schemas.microsoft.com/office/powerpoint/2010/main" val="692311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4724400" cy="4724400"/>
          </a:xfrm>
        </p:spPr>
        <p:txBody>
          <a:bodyPr/>
          <a:lstStyle/>
          <a:p>
            <a:pPr marL="109537" indent="0">
              <a:buNone/>
            </a:pPr>
            <a:r>
              <a:rPr lang="en-US" sz="1600" b="1" dirty="0" smtClean="0">
                <a:solidFill>
                  <a:srgbClr val="325770"/>
                </a:solidFill>
                <a:latin typeface="Arial" panose="020B0604020202020204" pitchFamily="34" charset="0"/>
                <a:cs typeface="Arial" panose="020B0604020202020204" pitchFamily="34" charset="0"/>
              </a:rPr>
              <a:t>Part </a:t>
            </a:r>
            <a:r>
              <a:rPr lang="en-US" b="1" dirty="0" smtClean="0">
                <a:solidFill>
                  <a:srgbClr val="325770"/>
                </a:solidFill>
                <a:latin typeface="Arial" panose="020B0604020202020204" pitchFamily="34" charset="0"/>
                <a:cs typeface="Arial" panose="020B0604020202020204" pitchFamily="34" charset="0"/>
              </a:rPr>
              <a:t>II – Description of Events and Actions</a:t>
            </a:r>
            <a:endParaRPr lang="en-US" dirty="0">
              <a:solidFill>
                <a:srgbClr val="325770"/>
              </a:solidFill>
              <a:latin typeface="Arial" panose="020B0604020202020204" pitchFamily="34" charset="0"/>
              <a:cs typeface="Arial" panose="020B0604020202020204" pitchFamily="34" charset="0"/>
            </a:endParaRPr>
          </a:p>
          <a:p>
            <a:pPr marL="109537" indent="0">
              <a:buNone/>
            </a:pPr>
            <a:r>
              <a:rPr lang="en-US" b="1" dirty="0">
                <a:solidFill>
                  <a:srgbClr val="325770"/>
                </a:solidFill>
                <a:latin typeface="Arial" panose="020B0604020202020204" pitchFamily="34" charset="0"/>
                <a:cs typeface="Arial" panose="020B0604020202020204" pitchFamily="34" charset="0"/>
              </a:rPr>
              <a:t>A. Victim Statement</a:t>
            </a:r>
          </a:p>
          <a:p>
            <a:r>
              <a:rPr lang="en-US" dirty="0" smtClean="0">
                <a:latin typeface="Arial" panose="020B0604020202020204" pitchFamily="34" charset="0"/>
                <a:cs typeface="Arial" panose="020B0604020202020204" pitchFamily="34" charset="0"/>
              </a:rPr>
              <a:t>Ask the victim to describe in their own words what happened.</a:t>
            </a:r>
          </a:p>
          <a:p>
            <a:r>
              <a:rPr lang="en-US" dirty="0">
                <a:latin typeface="Arial" panose="020B0604020202020204" pitchFamily="34" charset="0"/>
                <a:cs typeface="Arial" panose="020B0604020202020204" pitchFamily="34" charset="0"/>
              </a:rPr>
              <a:t>Help your </a:t>
            </a:r>
            <a:r>
              <a:rPr lang="en-US" dirty="0" smtClean="0">
                <a:latin typeface="Arial" panose="020B0604020202020204" pitchFamily="34" charset="0"/>
                <a:cs typeface="Arial" panose="020B0604020202020204" pitchFamily="34" charset="0"/>
              </a:rPr>
              <a:t>victim </a:t>
            </a:r>
            <a:r>
              <a:rPr lang="en-US" dirty="0">
                <a:latin typeface="Arial" panose="020B0604020202020204" pitchFamily="34" charset="0"/>
                <a:cs typeface="Arial" panose="020B0604020202020204" pitchFamily="34" charset="0"/>
              </a:rPr>
              <a:t>organize the information </a:t>
            </a:r>
            <a:r>
              <a:rPr lang="en-US" dirty="0" smtClean="0">
                <a:latin typeface="Arial" panose="020B0604020202020204" pitchFamily="34" charset="0"/>
                <a:cs typeface="Arial" panose="020B0604020202020204" pitchFamily="34" charset="0"/>
              </a:rPr>
              <a:t>chronologically—don’t skip ahead </a:t>
            </a:r>
            <a:r>
              <a:rPr lang="en-US" dirty="0">
                <a:latin typeface="Arial" panose="020B0604020202020204" pitchFamily="34" charset="0"/>
                <a:cs typeface="Arial" panose="020B0604020202020204" pitchFamily="34" charset="0"/>
              </a:rPr>
              <a:t>or back. </a:t>
            </a: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Keep the description specific—names, dates, contact </a:t>
            </a:r>
            <a:r>
              <a:rPr lang="en-US" dirty="0" smtClean="0">
                <a:latin typeface="Arial" panose="020B0604020202020204" pitchFamily="34" charset="0"/>
                <a:cs typeface="Arial" panose="020B0604020202020204" pitchFamily="34" charset="0"/>
              </a:rPr>
              <a:t>information.</a:t>
            </a:r>
          </a:p>
          <a:p>
            <a:r>
              <a:rPr lang="en-US" dirty="0" smtClean="0">
                <a:latin typeface="Arial" panose="020B0604020202020204" pitchFamily="34" charset="0"/>
                <a:cs typeface="Arial" panose="020B0604020202020204" pitchFamily="34" charset="0"/>
              </a:rPr>
              <a:t>Make </a:t>
            </a:r>
            <a:r>
              <a:rPr lang="en-US" dirty="0">
                <a:latin typeface="Arial" panose="020B0604020202020204" pitchFamily="34" charset="0"/>
                <a:cs typeface="Arial" panose="020B0604020202020204" pitchFamily="34" charset="0"/>
              </a:rPr>
              <a:t>sure the victim signs and dates </a:t>
            </a:r>
            <a:r>
              <a:rPr lang="en-US" dirty="0" smtClean="0">
                <a:latin typeface="Arial" panose="020B0604020202020204" pitchFamily="34" charset="0"/>
                <a:cs typeface="Arial" panose="020B0604020202020204" pitchFamily="34" charset="0"/>
              </a:rPr>
              <a:t>their </a:t>
            </a:r>
            <a:r>
              <a:rPr lang="en-US" dirty="0">
                <a:latin typeface="Arial" panose="020B0604020202020204" pitchFamily="34" charset="0"/>
                <a:cs typeface="Arial" panose="020B0604020202020204" pitchFamily="34" charset="0"/>
              </a:rPr>
              <a:t>account of what </a:t>
            </a:r>
            <a:r>
              <a:rPr lang="en-US" dirty="0" smtClean="0">
                <a:latin typeface="Arial" panose="020B0604020202020204" pitchFamily="34" charset="0"/>
                <a:cs typeface="Arial" panose="020B0604020202020204" pitchFamily="34" charset="0"/>
              </a:rPr>
              <a:t>happened.</a:t>
            </a:r>
            <a:endParaRPr lang="en-US" dirty="0">
              <a:latin typeface="Arial" panose="020B0604020202020204" pitchFamily="34" charset="0"/>
              <a:cs typeface="Arial" panose="020B0604020202020204" pitchFamily="34" charset="0"/>
            </a:endParaRPr>
          </a:p>
          <a:p>
            <a:pPr marL="285750" lvl="0" indent="-285750" eaLnBrk="1" hangingPunct="1">
              <a:spcBef>
                <a:spcPct val="0"/>
              </a:spcBef>
              <a:buClrTx/>
              <a:buSzTx/>
              <a:buFont typeface="Arial" panose="020B0604020202020204" pitchFamily="34" charset="0"/>
              <a:buChar char="•"/>
            </a:pPr>
            <a:endParaRPr lang="en-US" sz="1800" dirty="0">
              <a:solidFill>
                <a:srgbClr val="000000"/>
              </a:solidFill>
              <a:latin typeface="Arial" panose="020B0604020202020204" pitchFamily="34" charset="0"/>
              <a:cs typeface="Arial" panose="020B0604020202020204" pitchFamily="34" charset="0"/>
            </a:endParaRPr>
          </a:p>
          <a:p>
            <a:pPr lvl="1"/>
            <a:endParaRPr lang="en-US" dirty="0" smtClean="0"/>
          </a:p>
        </p:txBody>
      </p:sp>
      <p:sp>
        <p:nvSpPr>
          <p:cNvPr id="3" name="Title 2"/>
          <p:cNvSpPr>
            <a:spLocks noGrp="1"/>
          </p:cNvSpPr>
          <p:nvPr>
            <p:ph type="title"/>
          </p:nvPr>
        </p:nvSpPr>
        <p:spPr/>
        <p:txBody>
          <a:bodyPr>
            <a:normAutofit/>
          </a:bodyPr>
          <a:lstStyle/>
          <a:p>
            <a:r>
              <a:rPr lang="en-US" dirty="0" smtClean="0">
                <a:solidFill>
                  <a:srgbClr val="325770"/>
                </a:solidFill>
                <a:latin typeface="Arial" panose="020B0604020202020204" pitchFamily="34" charset="0"/>
                <a:cs typeface="Arial" panose="020B0604020202020204" pitchFamily="34" charset="0"/>
              </a:rPr>
              <a:t>Articulate a description of events</a:t>
            </a:r>
            <a:endParaRPr lang="en-US" dirty="0">
              <a:solidFill>
                <a:srgbClr val="32577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27</a:t>
            </a:fld>
            <a:endParaRPr lang="en-US"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524000"/>
            <a:ext cx="349312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276600"/>
            <a:ext cx="11652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315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4800600" cy="4724400"/>
          </a:xfrm>
        </p:spPr>
        <p:txBody>
          <a:bodyPr/>
          <a:lstStyle/>
          <a:p>
            <a:pPr marL="109537" indent="0">
              <a:buNone/>
            </a:pPr>
            <a:r>
              <a:rPr lang="en-US" sz="1600" b="1" dirty="0" smtClean="0">
                <a:solidFill>
                  <a:srgbClr val="325770"/>
                </a:solidFill>
                <a:latin typeface="Arial" panose="020B0604020202020204" pitchFamily="34" charset="0"/>
                <a:cs typeface="Arial" panose="020B0604020202020204" pitchFamily="34" charset="0"/>
              </a:rPr>
              <a:t>Part </a:t>
            </a:r>
            <a:r>
              <a:rPr lang="en-US" b="1" dirty="0" smtClean="0">
                <a:solidFill>
                  <a:srgbClr val="325770"/>
                </a:solidFill>
                <a:latin typeface="Arial" panose="020B0604020202020204" pitchFamily="34" charset="0"/>
                <a:cs typeface="Arial" panose="020B0604020202020204" pitchFamily="34" charset="0"/>
              </a:rPr>
              <a:t>II – Description of Events and Actions</a:t>
            </a:r>
            <a:endParaRPr lang="en-US" dirty="0">
              <a:solidFill>
                <a:srgbClr val="325770"/>
              </a:solidFill>
              <a:latin typeface="Arial" panose="020B0604020202020204" pitchFamily="34" charset="0"/>
              <a:cs typeface="Arial" panose="020B0604020202020204" pitchFamily="34" charset="0"/>
            </a:endParaRPr>
          </a:p>
          <a:p>
            <a:pPr marL="109537" indent="0">
              <a:spcAft>
                <a:spcPts val="600"/>
              </a:spcAft>
              <a:buNone/>
            </a:pPr>
            <a:r>
              <a:rPr lang="en-US" b="1" dirty="0" smtClean="0">
                <a:solidFill>
                  <a:srgbClr val="325770"/>
                </a:solidFill>
                <a:latin typeface="Arial" panose="020B0604020202020204" pitchFamily="34" charset="0"/>
                <a:cs typeface="Arial" panose="020B0604020202020204" pitchFamily="34" charset="0"/>
              </a:rPr>
              <a:t>B</a:t>
            </a:r>
            <a:r>
              <a:rPr lang="en-US" b="1" dirty="0">
                <a:solidFill>
                  <a:srgbClr val="325770"/>
                </a:solidFill>
                <a:latin typeface="Arial" panose="020B0604020202020204" pitchFamily="34" charset="0"/>
                <a:cs typeface="Arial" panose="020B0604020202020204" pitchFamily="34" charset="0"/>
              </a:rPr>
              <a:t>. Relevant Information</a:t>
            </a:r>
          </a:p>
          <a:p>
            <a:r>
              <a:rPr lang="en-US" sz="1500" dirty="0">
                <a:solidFill>
                  <a:srgbClr val="000000"/>
                </a:solidFill>
                <a:latin typeface="Arial" panose="020B0604020202020204" pitchFamily="34" charset="0"/>
                <a:cs typeface="Arial" panose="020B0604020202020204" pitchFamily="34" charset="0"/>
              </a:rPr>
              <a:t>Parties involved with name, title, and agency</a:t>
            </a:r>
          </a:p>
          <a:p>
            <a:pPr lvl="1"/>
            <a:r>
              <a:rPr lang="en-US" sz="1500" dirty="0" smtClean="0">
                <a:solidFill>
                  <a:srgbClr val="000000"/>
                </a:solidFill>
                <a:latin typeface="Arial" panose="020B0604020202020204" pitchFamily="34" charset="0"/>
                <a:cs typeface="Arial" panose="020B0604020202020204" pitchFamily="34" charset="0"/>
              </a:rPr>
              <a:t>Perpetrator(s</a:t>
            </a:r>
            <a:r>
              <a:rPr lang="en-US" sz="1500" dirty="0">
                <a:solidFill>
                  <a:srgbClr val="000000"/>
                </a:solidFill>
                <a:latin typeface="Arial" panose="020B0604020202020204" pitchFamily="34" charset="0"/>
                <a:cs typeface="Arial" panose="020B0604020202020204" pitchFamily="34" charset="0"/>
              </a:rPr>
              <a:t>) and relationship to victim(s)</a:t>
            </a:r>
          </a:p>
          <a:p>
            <a:pPr lvl="1"/>
            <a:r>
              <a:rPr lang="en-US" sz="1500" dirty="0" smtClean="0">
                <a:solidFill>
                  <a:srgbClr val="000000"/>
                </a:solidFill>
                <a:latin typeface="Arial" panose="020B0604020202020204" pitchFamily="34" charset="0"/>
                <a:cs typeface="Arial" panose="020B0604020202020204" pitchFamily="34" charset="0"/>
              </a:rPr>
              <a:t>Victim(s</a:t>
            </a:r>
            <a:r>
              <a:rPr lang="en-US" sz="1500" dirty="0">
                <a:solidFill>
                  <a:srgbClr val="000000"/>
                </a:solidFill>
                <a:latin typeface="Arial" panose="020B0604020202020204" pitchFamily="34" charset="0"/>
                <a:cs typeface="Arial" panose="020B0604020202020204" pitchFamily="34" charset="0"/>
              </a:rPr>
              <a:t>)</a:t>
            </a:r>
          </a:p>
          <a:p>
            <a:r>
              <a:rPr lang="en-US" sz="1500" dirty="0" smtClean="0">
                <a:solidFill>
                  <a:srgbClr val="000000"/>
                </a:solidFill>
                <a:latin typeface="Arial" panose="020B0604020202020204" pitchFamily="34" charset="0"/>
                <a:cs typeface="Arial" panose="020B0604020202020204" pitchFamily="34" charset="0"/>
              </a:rPr>
              <a:t>Timeline of fraud events</a:t>
            </a:r>
          </a:p>
          <a:p>
            <a:r>
              <a:rPr lang="en-US" sz="1500" dirty="0" smtClean="0">
                <a:solidFill>
                  <a:srgbClr val="000000"/>
                </a:solidFill>
                <a:latin typeface="Arial" panose="020B0604020202020204" pitchFamily="34" charset="0"/>
                <a:cs typeface="Arial" panose="020B0604020202020204" pitchFamily="34" charset="0"/>
              </a:rPr>
              <a:t>Important dates, such as mortgage </a:t>
            </a:r>
            <a:r>
              <a:rPr lang="en-US" sz="1500" dirty="0">
                <a:solidFill>
                  <a:srgbClr val="000000"/>
                </a:solidFill>
                <a:latin typeface="Arial" panose="020B0604020202020204" pitchFamily="34" charset="0"/>
                <a:cs typeface="Arial" panose="020B0604020202020204" pitchFamily="34" charset="0"/>
              </a:rPr>
              <a:t>payment </a:t>
            </a:r>
            <a:r>
              <a:rPr lang="en-US" sz="1500" dirty="0" smtClean="0">
                <a:solidFill>
                  <a:srgbClr val="000000"/>
                </a:solidFill>
                <a:latin typeface="Arial" panose="020B0604020202020204" pitchFamily="34" charset="0"/>
                <a:cs typeface="Arial" panose="020B0604020202020204" pitchFamily="34" charset="0"/>
              </a:rPr>
              <a:t>deadline</a:t>
            </a:r>
          </a:p>
          <a:p>
            <a:r>
              <a:rPr lang="en-US" sz="1500" dirty="0" smtClean="0">
                <a:solidFill>
                  <a:srgbClr val="000000"/>
                </a:solidFill>
                <a:latin typeface="Arial" panose="020B0604020202020204" pitchFamily="34" charset="0"/>
                <a:cs typeface="Arial" panose="020B0604020202020204" pitchFamily="34" charset="0"/>
              </a:rPr>
              <a:t>Victim’s credit report</a:t>
            </a:r>
          </a:p>
          <a:p>
            <a:r>
              <a:rPr lang="en-US" sz="1500" dirty="0" smtClean="0">
                <a:solidFill>
                  <a:srgbClr val="000000"/>
                </a:solidFill>
                <a:latin typeface="Arial" panose="020B0604020202020204" pitchFamily="34" charset="0"/>
                <a:cs typeface="Arial" panose="020B0604020202020204" pitchFamily="34" charset="0"/>
              </a:rPr>
              <a:t>Logs of phone conversations or emails</a:t>
            </a:r>
            <a:endParaRPr lang="en-US" sz="1500" dirty="0">
              <a:solidFill>
                <a:srgbClr val="000000"/>
              </a:solidFill>
              <a:latin typeface="Arial" panose="020B0604020202020204" pitchFamily="34" charset="0"/>
              <a:cs typeface="Arial" panose="020B0604020202020204" pitchFamily="34" charset="0"/>
            </a:endParaRPr>
          </a:p>
          <a:p>
            <a:r>
              <a:rPr lang="en-US" sz="1500" dirty="0">
                <a:solidFill>
                  <a:srgbClr val="000000"/>
                </a:solidFill>
                <a:latin typeface="Arial" panose="020B0604020202020204" pitchFamily="34" charset="0"/>
                <a:cs typeface="Arial" panose="020B0604020202020204" pitchFamily="34" charset="0"/>
              </a:rPr>
              <a:t>Damage(s) or harm alleged or perceived</a:t>
            </a:r>
          </a:p>
          <a:p>
            <a:r>
              <a:rPr lang="en-US" sz="1500" dirty="0" smtClean="0">
                <a:solidFill>
                  <a:srgbClr val="000000"/>
                </a:solidFill>
                <a:latin typeface="Arial" panose="020B0604020202020204" pitchFamily="34" charset="0"/>
                <a:cs typeface="Arial" panose="020B0604020202020204" pitchFamily="34" charset="0"/>
              </a:rPr>
              <a:t>Name, title, agency, phone, email of the lender’s representative</a:t>
            </a:r>
          </a:p>
          <a:p>
            <a:r>
              <a:rPr lang="en-US" sz="1500" dirty="0" smtClean="0">
                <a:solidFill>
                  <a:srgbClr val="000000"/>
                </a:solidFill>
                <a:latin typeface="Arial" panose="020B0604020202020204" pitchFamily="34" charset="0"/>
                <a:cs typeface="Arial" panose="020B0604020202020204" pitchFamily="34" charset="0"/>
              </a:rPr>
              <a:t>Current state of the mortgage or home</a:t>
            </a:r>
          </a:p>
          <a:p>
            <a:r>
              <a:rPr lang="en-US" sz="1500" dirty="0" smtClean="0">
                <a:solidFill>
                  <a:srgbClr val="000000"/>
                </a:solidFill>
                <a:latin typeface="Arial" panose="020B0604020202020204" pitchFamily="34" charset="0"/>
                <a:cs typeface="Arial" panose="020B0604020202020204" pitchFamily="34" charset="0"/>
              </a:rPr>
              <a:t>Reports or complaints previously filed, and to whom—name, agency, phone, email</a:t>
            </a:r>
          </a:p>
        </p:txBody>
      </p:sp>
      <p:sp>
        <p:nvSpPr>
          <p:cNvPr id="3" name="Title 2"/>
          <p:cNvSpPr>
            <a:spLocks noGrp="1"/>
          </p:cNvSpPr>
          <p:nvPr>
            <p:ph type="title"/>
          </p:nvPr>
        </p:nvSpPr>
        <p:spPr/>
        <p:txBody>
          <a:bodyPr>
            <a:normAutofit/>
          </a:bodyPr>
          <a:lstStyle/>
          <a:p>
            <a:r>
              <a:rPr lang="en-US" dirty="0" smtClean="0">
                <a:solidFill>
                  <a:srgbClr val="325770"/>
                </a:solidFill>
                <a:latin typeface="Arial" panose="020B0604020202020204" pitchFamily="34" charset="0"/>
                <a:cs typeface="Arial" panose="020B0604020202020204" pitchFamily="34" charset="0"/>
              </a:rPr>
              <a:t>Create a comprehensive list of relevant information</a:t>
            </a:r>
            <a:endParaRPr lang="en-US" dirty="0">
              <a:solidFill>
                <a:srgbClr val="32577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28</a:t>
            </a:fld>
            <a:endParaRPr lang="en-US" dirty="0">
              <a:solidFill>
                <a:prstClr val="black"/>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743200"/>
            <a:ext cx="11652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010" y="1524000"/>
            <a:ext cx="3443190" cy="3900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465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4724400" cy="4724400"/>
          </a:xfrm>
        </p:spPr>
        <p:txBody>
          <a:bodyPr/>
          <a:lstStyle/>
          <a:p>
            <a:pPr marL="109537" lvl="1" indent="0">
              <a:spcBef>
                <a:spcPts val="400"/>
              </a:spcBef>
              <a:buSzPct val="68000"/>
              <a:buNone/>
            </a:pPr>
            <a:r>
              <a:rPr lang="en-US" b="1" dirty="0" smtClean="0">
                <a:solidFill>
                  <a:srgbClr val="325770"/>
                </a:solidFill>
                <a:latin typeface="Arial" panose="020B0604020202020204" pitchFamily="34" charset="0"/>
                <a:cs typeface="Arial" panose="020B0604020202020204" pitchFamily="34" charset="0"/>
              </a:rPr>
              <a:t>Part III </a:t>
            </a:r>
            <a:r>
              <a:rPr lang="en-US" b="1" dirty="0">
                <a:solidFill>
                  <a:srgbClr val="325770"/>
                </a:solidFill>
                <a:latin typeface="Arial" panose="020B0604020202020204" pitchFamily="34" charset="0"/>
                <a:cs typeface="Arial" panose="020B0604020202020204" pitchFamily="34" charset="0"/>
              </a:rPr>
              <a:t>– Assessment and Recommendations</a:t>
            </a:r>
          </a:p>
          <a:p>
            <a:pPr marL="109537" indent="0">
              <a:buNone/>
            </a:pPr>
            <a:r>
              <a:rPr lang="en-US" b="1" dirty="0" smtClean="0">
                <a:solidFill>
                  <a:srgbClr val="325770"/>
                </a:solidFill>
                <a:latin typeface="Arial" panose="020B0604020202020204" pitchFamily="34" charset="0"/>
                <a:cs typeface="Arial" panose="020B0604020202020204" pitchFamily="34" charset="0"/>
              </a:rPr>
              <a:t>A. Assessment</a:t>
            </a:r>
            <a:endParaRPr lang="en-US" dirty="0" smtClean="0">
              <a:solidFill>
                <a:srgbClr val="325770"/>
              </a:solidFill>
              <a:latin typeface="Arial" panose="020B0604020202020204" pitchFamily="34" charset="0"/>
              <a:cs typeface="Arial" panose="020B0604020202020204" pitchFamily="34" charset="0"/>
            </a:endParaRPr>
          </a:p>
          <a:p>
            <a:pPr>
              <a:spcBef>
                <a:spcPts val="0"/>
              </a:spcBef>
              <a:spcAft>
                <a:spcPts val="600"/>
              </a:spcAft>
            </a:pPr>
            <a:r>
              <a:rPr lang="en-US" sz="1500" dirty="0" smtClean="0">
                <a:latin typeface="Arial" panose="020B0604020202020204" pitchFamily="34" charset="0"/>
                <a:cs typeface="Arial" panose="020B0604020202020204" pitchFamily="34" charset="0"/>
              </a:rPr>
              <a:t>In </a:t>
            </a:r>
            <a:r>
              <a:rPr lang="en-US" sz="1500" dirty="0">
                <a:latin typeface="Arial" panose="020B0604020202020204" pitchFamily="34" charset="0"/>
                <a:cs typeface="Arial" panose="020B0604020202020204" pitchFamily="34" charset="0"/>
              </a:rPr>
              <a:t>this part, the </a:t>
            </a:r>
            <a:r>
              <a:rPr lang="en-US" sz="1500" dirty="0" smtClean="0">
                <a:latin typeface="Arial" panose="020B0604020202020204" pitchFamily="34" charset="0"/>
                <a:cs typeface="Arial" panose="020B0604020202020204" pitchFamily="34" charset="0"/>
              </a:rPr>
              <a:t>Victim Service Provider </a:t>
            </a:r>
            <a:r>
              <a:rPr lang="en-US" sz="1500" dirty="0">
                <a:latin typeface="Arial" panose="020B0604020202020204" pitchFamily="34" charset="0"/>
                <a:cs typeface="Arial" panose="020B0604020202020204" pitchFamily="34" charset="0"/>
              </a:rPr>
              <a:t>is asked to </a:t>
            </a:r>
            <a:r>
              <a:rPr lang="en-US" sz="1500" dirty="0" smtClean="0">
                <a:latin typeface="Arial" panose="020B0604020202020204" pitchFamily="34" charset="0"/>
                <a:cs typeface="Arial" panose="020B0604020202020204" pitchFamily="34" charset="0"/>
              </a:rPr>
              <a:t>determine and document </a:t>
            </a:r>
            <a:r>
              <a:rPr lang="en-US" sz="1500" dirty="0">
                <a:latin typeface="Arial" panose="020B0604020202020204" pitchFamily="34" charset="0"/>
                <a:cs typeface="Arial" panose="020B0604020202020204" pitchFamily="34" charset="0"/>
              </a:rPr>
              <a:t>whether </a:t>
            </a:r>
            <a:r>
              <a:rPr lang="en-US" sz="1500" dirty="0" smtClean="0">
                <a:latin typeface="Arial" panose="020B0604020202020204" pitchFamily="34" charset="0"/>
                <a:cs typeface="Arial" panose="020B0604020202020204" pitchFamily="34" charset="0"/>
              </a:rPr>
              <a:t>mortgage </a:t>
            </a:r>
            <a:r>
              <a:rPr lang="en-US" sz="1500" dirty="0">
                <a:latin typeface="Arial" panose="020B0604020202020204" pitchFamily="34" charset="0"/>
                <a:cs typeface="Arial" panose="020B0604020202020204" pitchFamily="34" charset="0"/>
              </a:rPr>
              <a:t>fraud </a:t>
            </a:r>
            <a:r>
              <a:rPr lang="en-US" sz="1500" dirty="0" smtClean="0">
                <a:latin typeface="Arial" panose="020B0604020202020204" pitchFamily="34" charset="0"/>
                <a:cs typeface="Arial" panose="020B0604020202020204" pitchFamily="34" charset="0"/>
              </a:rPr>
              <a:t>has taken place.</a:t>
            </a:r>
          </a:p>
          <a:p>
            <a:pPr>
              <a:spcBef>
                <a:spcPts val="0"/>
              </a:spcBef>
              <a:spcAft>
                <a:spcPts val="1200"/>
              </a:spcAft>
            </a:pPr>
            <a:r>
              <a:rPr lang="en-US" sz="1500" dirty="0">
                <a:latin typeface="Arial" panose="020B0604020202020204" pitchFamily="34" charset="0"/>
                <a:cs typeface="Arial" panose="020B0604020202020204" pitchFamily="34" charset="0"/>
              </a:rPr>
              <a:t>If </a:t>
            </a:r>
            <a:r>
              <a:rPr lang="en-US" sz="1500" dirty="0" smtClean="0">
                <a:latin typeface="Arial" panose="020B0604020202020204" pitchFamily="34" charset="0"/>
                <a:cs typeface="Arial" panose="020B0604020202020204" pitchFamily="34" charset="0"/>
              </a:rPr>
              <a:t>there is fraud, identify the type. This is important because reporting and remedies may vary accordingly.</a:t>
            </a:r>
            <a:endParaRPr lang="en-US" sz="1500" dirty="0">
              <a:latin typeface="Arial" panose="020B0604020202020204" pitchFamily="34" charset="0"/>
              <a:cs typeface="Arial" panose="020B0604020202020204" pitchFamily="34" charset="0"/>
            </a:endParaRPr>
          </a:p>
          <a:p>
            <a:pPr marL="109537" indent="0">
              <a:spcBef>
                <a:spcPts val="0"/>
              </a:spcBef>
              <a:spcAft>
                <a:spcPts val="400"/>
              </a:spcAft>
              <a:buNone/>
            </a:pPr>
            <a:r>
              <a:rPr lang="en-US" b="1" dirty="0" smtClean="0">
                <a:solidFill>
                  <a:srgbClr val="325770"/>
                </a:solidFill>
                <a:latin typeface="Arial" panose="020B0604020202020204" pitchFamily="34" charset="0"/>
                <a:cs typeface="Arial" panose="020B0604020202020204" pitchFamily="34" charset="0"/>
              </a:rPr>
              <a:t>B. Recommended Actions</a:t>
            </a:r>
            <a:r>
              <a:rPr lang="en-US" dirty="0" smtClean="0">
                <a:solidFill>
                  <a:srgbClr val="325770"/>
                </a:solidFill>
                <a:latin typeface="Arial" panose="020B0604020202020204" pitchFamily="34" charset="0"/>
                <a:cs typeface="Arial" panose="020B0604020202020204" pitchFamily="34" charset="0"/>
              </a:rPr>
              <a:t> </a:t>
            </a:r>
          </a:p>
          <a:p>
            <a:r>
              <a:rPr lang="en-US" sz="1500" dirty="0" smtClean="0">
                <a:latin typeface="Arial" panose="020B0604020202020204" pitchFamily="34" charset="0"/>
                <a:cs typeface="Arial" panose="020B0604020202020204" pitchFamily="34" charset="0"/>
              </a:rPr>
              <a:t>The Victim Service Provider </a:t>
            </a:r>
            <a:r>
              <a:rPr lang="en-US" sz="1500" dirty="0">
                <a:latin typeface="Arial" panose="020B0604020202020204" pitchFamily="34" charset="0"/>
                <a:cs typeface="Arial" panose="020B0604020202020204" pitchFamily="34" charset="0"/>
              </a:rPr>
              <a:t>recommends </a:t>
            </a:r>
            <a:r>
              <a:rPr lang="en-US" sz="1500" dirty="0" smtClean="0">
                <a:latin typeface="Arial" panose="020B0604020202020204" pitchFamily="34" charset="0"/>
                <a:cs typeface="Arial" panose="020B0604020202020204" pitchFamily="34" charset="0"/>
              </a:rPr>
              <a:t>a </a:t>
            </a:r>
            <a:r>
              <a:rPr lang="en-US" sz="1500" dirty="0">
                <a:latin typeface="Arial" panose="020B0604020202020204" pitchFamily="34" charset="0"/>
                <a:cs typeface="Arial" panose="020B0604020202020204" pitchFamily="34" charset="0"/>
              </a:rPr>
              <a:t>course of action for the victim, </a:t>
            </a:r>
            <a:r>
              <a:rPr lang="en-US" sz="1500" dirty="0" smtClean="0">
                <a:latin typeface="Arial" panose="020B0604020202020204" pitchFamily="34" charset="0"/>
                <a:cs typeface="Arial" panose="020B0604020202020204" pitchFamily="34" charset="0"/>
              </a:rPr>
              <a:t>such as</a:t>
            </a:r>
          </a:p>
          <a:p>
            <a:pPr lvl="1">
              <a:spcAft>
                <a:spcPts val="600"/>
              </a:spcAft>
            </a:pPr>
            <a:r>
              <a:rPr lang="en-US" sz="1500" dirty="0">
                <a:latin typeface="Arial" panose="020B0604020202020204" pitchFamily="34" charset="0"/>
                <a:cs typeface="Arial" panose="020B0604020202020204" pitchFamily="34" charset="0"/>
              </a:rPr>
              <a:t>c</a:t>
            </a:r>
            <a:r>
              <a:rPr lang="en-US" sz="1500" dirty="0" smtClean="0">
                <a:latin typeface="Arial" panose="020B0604020202020204" pitchFamily="34" charset="0"/>
                <a:cs typeface="Arial" panose="020B0604020202020204" pitchFamily="34" charset="0"/>
              </a:rPr>
              <a:t>ontact </a:t>
            </a:r>
            <a:r>
              <a:rPr lang="en-US" sz="1500" dirty="0">
                <a:latin typeface="Arial" panose="020B0604020202020204" pitchFamily="34" charset="0"/>
                <a:cs typeface="Arial" panose="020B0604020202020204" pitchFamily="34" charset="0"/>
              </a:rPr>
              <a:t>mortgage service or lender</a:t>
            </a:r>
          </a:p>
          <a:p>
            <a:pPr lvl="1">
              <a:spcAft>
                <a:spcPts val="600"/>
              </a:spcAft>
            </a:pPr>
            <a:r>
              <a:rPr lang="en-US" sz="1500" dirty="0">
                <a:latin typeface="Arial" panose="020B0604020202020204" pitchFamily="34" charset="0"/>
                <a:cs typeface="Arial" panose="020B0604020202020204" pitchFamily="34" charset="0"/>
              </a:rPr>
              <a:t>s</a:t>
            </a:r>
            <a:r>
              <a:rPr lang="en-US" sz="1500" dirty="0" smtClean="0">
                <a:latin typeface="Arial" panose="020B0604020202020204" pitchFamily="34" charset="0"/>
                <a:cs typeface="Arial" panose="020B0604020202020204" pitchFamily="34" charset="0"/>
              </a:rPr>
              <a:t>peak with </a:t>
            </a:r>
            <a:r>
              <a:rPr lang="en-US" sz="1500" dirty="0">
                <a:latin typeface="Arial" panose="020B0604020202020204" pitchFamily="34" charset="0"/>
                <a:cs typeface="Arial" panose="020B0604020202020204" pitchFamily="34" charset="0"/>
              </a:rPr>
              <a:t>HUD-approved housing counselor</a:t>
            </a:r>
          </a:p>
          <a:p>
            <a:pPr lvl="1">
              <a:spcAft>
                <a:spcPts val="600"/>
              </a:spcAft>
            </a:pPr>
            <a:r>
              <a:rPr lang="en-US" sz="1500" dirty="0">
                <a:latin typeface="Arial" panose="020B0604020202020204" pitchFamily="34" charset="0"/>
                <a:cs typeface="Arial" panose="020B0604020202020204" pitchFamily="34" charset="0"/>
              </a:rPr>
              <a:t>r</a:t>
            </a:r>
            <a:r>
              <a:rPr lang="en-US" sz="1500" dirty="0" smtClean="0">
                <a:latin typeface="Arial" panose="020B0604020202020204" pitchFamily="34" charset="0"/>
                <a:cs typeface="Arial" panose="020B0604020202020204" pitchFamily="34" charset="0"/>
              </a:rPr>
              <a:t>eport </a:t>
            </a:r>
            <a:r>
              <a:rPr lang="en-US" sz="1500" dirty="0">
                <a:latin typeface="Arial" panose="020B0604020202020204" pitchFamily="34" charset="0"/>
                <a:cs typeface="Arial" panose="020B0604020202020204" pitchFamily="34" charset="0"/>
              </a:rPr>
              <a:t>mortgage fraud or suspicious activity to appropriate </a:t>
            </a:r>
            <a:r>
              <a:rPr lang="en-US" sz="1500" dirty="0" smtClean="0">
                <a:latin typeface="Arial" panose="020B0604020202020204" pitchFamily="34" charset="0"/>
                <a:cs typeface="Arial" panose="020B0604020202020204" pitchFamily="34" charset="0"/>
              </a:rPr>
              <a:t>authorities.</a:t>
            </a:r>
            <a:endParaRPr lang="en-US" sz="15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r>
              <a:rPr lang="en-US" dirty="0" smtClean="0">
                <a:solidFill>
                  <a:srgbClr val="325770"/>
                </a:solidFill>
                <a:latin typeface="Arial" panose="020B0604020202020204" pitchFamily="34" charset="0"/>
                <a:cs typeface="Arial" panose="020B0604020202020204" pitchFamily="34" charset="0"/>
              </a:rPr>
              <a:t>Assess the victim’s situation</a:t>
            </a:r>
            <a:endParaRPr lang="en-US" dirty="0">
              <a:solidFill>
                <a:srgbClr val="32577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29</a:t>
            </a:fld>
            <a:endParaRPr lang="en-US" dirty="0">
              <a:solidFill>
                <a:prstClr val="black"/>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325687"/>
            <a:ext cx="11652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657600"/>
            <a:ext cx="3220802" cy="2189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853"/>
          <a:stretch/>
        </p:blipFill>
        <p:spPr bwMode="auto">
          <a:xfrm>
            <a:off x="5486400" y="1524000"/>
            <a:ext cx="3220803"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4002087"/>
            <a:ext cx="11652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694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Bef>
                <a:spcPts val="0"/>
              </a:spcBef>
              <a:spcAft>
                <a:spcPts val="600"/>
              </a:spcAft>
              <a:buNone/>
            </a:pPr>
            <a:r>
              <a:rPr lang="en-US" dirty="0" smtClean="0"/>
              <a:t>To </a:t>
            </a:r>
            <a:r>
              <a:rPr lang="en-US" altLang="en-US" dirty="0" smtClean="0"/>
              <a:t>provide professionals </a:t>
            </a:r>
            <a:r>
              <a:rPr lang="en-US" altLang="en-US" dirty="0"/>
              <a:t>who work with victims of mortgage fraud </a:t>
            </a:r>
            <a:r>
              <a:rPr lang="en-US" altLang="en-US" dirty="0" smtClean="0"/>
              <a:t>with</a:t>
            </a:r>
          </a:p>
          <a:p>
            <a:pPr>
              <a:spcBef>
                <a:spcPts val="0"/>
              </a:spcBef>
              <a:spcAft>
                <a:spcPts val="600"/>
              </a:spcAft>
            </a:pPr>
            <a:r>
              <a:rPr lang="en-US" altLang="en-US" dirty="0"/>
              <a:t>the knowledge to recognize current mortgage </a:t>
            </a:r>
            <a:r>
              <a:rPr lang="en-US" altLang="en-US" dirty="0" smtClean="0"/>
              <a:t>frauds.</a:t>
            </a:r>
            <a:endParaRPr lang="en-US" altLang="en-US" dirty="0"/>
          </a:p>
          <a:p>
            <a:pPr>
              <a:spcBef>
                <a:spcPts val="0"/>
              </a:spcBef>
              <a:spcAft>
                <a:spcPts val="600"/>
              </a:spcAft>
            </a:pPr>
            <a:r>
              <a:rPr lang="en-US" altLang="en-US" dirty="0"/>
              <a:t>the tools and resources to help those who are at risk or have fallen victim already.</a:t>
            </a:r>
          </a:p>
          <a:p>
            <a:pPr marL="109537" indent="0">
              <a:spcBef>
                <a:spcPts val="0"/>
              </a:spcBef>
              <a:spcAft>
                <a:spcPts val="600"/>
              </a:spcAft>
              <a:buNone/>
            </a:pPr>
            <a:r>
              <a:rPr lang="en-US" dirty="0" smtClean="0"/>
              <a:t>Specifically, the goals of this course are to help Victim Service Providers to</a:t>
            </a:r>
            <a:endParaRPr lang="en-US" dirty="0"/>
          </a:p>
          <a:p>
            <a:pPr>
              <a:spcBef>
                <a:spcPts val="0"/>
              </a:spcBef>
              <a:spcAft>
                <a:spcPts val="600"/>
              </a:spcAft>
            </a:pPr>
            <a:r>
              <a:rPr lang="en-US" dirty="0"/>
              <a:t>r</a:t>
            </a:r>
            <a:r>
              <a:rPr lang="en-US" dirty="0" smtClean="0"/>
              <a:t>ecognize </a:t>
            </a:r>
            <a:r>
              <a:rPr lang="en-US" dirty="0"/>
              <a:t>current mortgage scams and </a:t>
            </a:r>
            <a:r>
              <a:rPr lang="en-US" dirty="0" smtClean="0"/>
              <a:t>identify who </a:t>
            </a:r>
            <a:r>
              <a:rPr lang="en-US" dirty="0"/>
              <a:t>is at risk</a:t>
            </a:r>
          </a:p>
          <a:p>
            <a:pPr>
              <a:spcBef>
                <a:spcPts val="0"/>
              </a:spcBef>
              <a:spcAft>
                <a:spcPts val="600"/>
              </a:spcAft>
            </a:pPr>
            <a:r>
              <a:rPr lang="en-US" dirty="0"/>
              <a:t>l</a:t>
            </a:r>
            <a:r>
              <a:rPr lang="en-US" dirty="0" smtClean="0"/>
              <a:t>earn </a:t>
            </a:r>
            <a:r>
              <a:rPr lang="en-US" dirty="0"/>
              <a:t>the steps that victims can take to recognize, and defend themselves against, mortgage </a:t>
            </a:r>
            <a:r>
              <a:rPr lang="en-US" dirty="0" smtClean="0"/>
              <a:t>fraud</a:t>
            </a:r>
          </a:p>
          <a:p>
            <a:pPr>
              <a:spcBef>
                <a:spcPts val="0"/>
              </a:spcBef>
              <a:spcAft>
                <a:spcPts val="600"/>
              </a:spcAft>
            </a:pPr>
            <a:r>
              <a:rPr lang="en-US" dirty="0"/>
              <a:t>u</a:t>
            </a:r>
            <a:r>
              <a:rPr lang="en-US" dirty="0" smtClean="0"/>
              <a:t>nderstand </a:t>
            </a:r>
            <a:r>
              <a:rPr lang="en-US" dirty="0"/>
              <a:t>why it is so important </a:t>
            </a:r>
            <a:r>
              <a:rPr lang="en-US" dirty="0" smtClean="0"/>
              <a:t>for victims to report </a:t>
            </a:r>
            <a:r>
              <a:rPr lang="en-US" dirty="0"/>
              <a:t>mortgage fraud and the best way to </a:t>
            </a:r>
            <a:r>
              <a:rPr lang="en-US" dirty="0" smtClean="0"/>
              <a:t>help them do </a:t>
            </a:r>
            <a:r>
              <a:rPr lang="en-US" dirty="0"/>
              <a:t>it</a:t>
            </a:r>
          </a:p>
          <a:p>
            <a:pPr>
              <a:spcBef>
                <a:spcPts val="0"/>
              </a:spcBef>
              <a:spcAft>
                <a:spcPts val="600"/>
              </a:spcAft>
            </a:pPr>
            <a:r>
              <a:rPr lang="en-US" dirty="0"/>
              <a:t>e</a:t>
            </a:r>
            <a:r>
              <a:rPr lang="en-US" dirty="0" smtClean="0"/>
              <a:t>xamine how to help </a:t>
            </a:r>
            <a:r>
              <a:rPr lang="en-US" dirty="0"/>
              <a:t>victims </a:t>
            </a:r>
            <a:r>
              <a:rPr lang="en-US" dirty="0" smtClean="0"/>
              <a:t>by using best </a:t>
            </a:r>
            <a:r>
              <a:rPr lang="en-US" dirty="0"/>
              <a:t>practices and </a:t>
            </a:r>
            <a:r>
              <a:rPr lang="en-US" dirty="0" smtClean="0"/>
              <a:t>by informing them of the programs </a:t>
            </a:r>
            <a:r>
              <a:rPr lang="en-US" dirty="0"/>
              <a:t>and resources </a:t>
            </a:r>
            <a:r>
              <a:rPr lang="en-US" dirty="0" smtClean="0"/>
              <a:t>available</a:t>
            </a:r>
            <a:endParaRPr lang="en-US" dirty="0"/>
          </a:p>
          <a:p>
            <a:pPr>
              <a:spcBef>
                <a:spcPts val="0"/>
              </a:spcBef>
              <a:spcAft>
                <a:spcPts val="600"/>
              </a:spcAft>
            </a:pPr>
            <a:r>
              <a:rPr lang="en-US" dirty="0"/>
              <a:t>u</a:t>
            </a:r>
            <a:r>
              <a:rPr lang="en-US" dirty="0" smtClean="0"/>
              <a:t>nderstand </a:t>
            </a:r>
            <a:r>
              <a:rPr lang="en-US" dirty="0"/>
              <a:t>how </a:t>
            </a:r>
            <a:r>
              <a:rPr lang="en-US" dirty="0" smtClean="0"/>
              <a:t>to help victims to recover from </a:t>
            </a:r>
            <a:r>
              <a:rPr lang="en-US" dirty="0"/>
              <a:t>mortgage fraud and </a:t>
            </a:r>
            <a:r>
              <a:rPr lang="en-US" dirty="0" smtClean="0"/>
              <a:t>to help them regain good </a:t>
            </a:r>
            <a:r>
              <a:rPr lang="en-US" dirty="0"/>
              <a:t>financial </a:t>
            </a:r>
            <a:r>
              <a:rPr lang="en-US" dirty="0" smtClean="0"/>
              <a:t>standing. </a:t>
            </a:r>
            <a:endParaRPr lang="en-US" dirty="0"/>
          </a:p>
          <a:p>
            <a:pPr>
              <a:lnSpc>
                <a:spcPts val="2100"/>
              </a:lnSpc>
              <a:spcBef>
                <a:spcPts val="0"/>
              </a:spcBef>
              <a:spcAft>
                <a:spcPts val="1000"/>
              </a:spcAft>
            </a:pPr>
            <a:endParaRPr lang="en-US" dirty="0"/>
          </a:p>
          <a:p>
            <a:pPr eaLnBrk="1" hangingPunct="1">
              <a:lnSpc>
                <a:spcPts val="2200"/>
              </a:lnSpc>
              <a:spcBef>
                <a:spcPts val="0"/>
              </a:spcBef>
              <a:spcAft>
                <a:spcPts val="1200"/>
              </a:spcAft>
            </a:pPr>
            <a:endParaRPr lang="en-US" altLang="en-US" dirty="0"/>
          </a:p>
          <a:p>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a:t>
            </a:fld>
            <a:endParaRPr lang="en-US" dirty="0"/>
          </a:p>
        </p:txBody>
      </p:sp>
    </p:spTree>
    <p:extLst>
      <p:ext uri="{BB962C8B-B14F-4D97-AF65-F5344CB8AC3E}">
        <p14:creationId xmlns:p14="http://schemas.microsoft.com/office/powerpoint/2010/main" val="3498266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30</a:t>
            </a:fld>
            <a:endParaRPr lang="en-US" dirty="0">
              <a:solidFill>
                <a:prstClr val="black"/>
              </a:solidFill>
            </a:endParaRPr>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524000"/>
            <a:ext cx="3581400" cy="3182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57200" y="1371600"/>
            <a:ext cx="4572000" cy="4434547"/>
          </a:xfrm>
          <a:prstGeom prst="rect">
            <a:avLst/>
          </a:prstGeom>
        </p:spPr>
        <p:txBody>
          <a:bodyPr>
            <a:spAutoFit/>
          </a:bodyPr>
          <a:lstStyle/>
          <a:p>
            <a:pPr marL="119063" lvl="0" eaLnBrk="0" hangingPunct="0">
              <a:spcBef>
                <a:spcPts val="400"/>
              </a:spcBef>
              <a:buClr>
                <a:srgbClr val="2DA2BF"/>
              </a:buClr>
              <a:buSzPct val="68000"/>
            </a:pPr>
            <a:r>
              <a:rPr lang="en-US" sz="1600" b="1" dirty="0" smtClean="0">
                <a:solidFill>
                  <a:srgbClr val="325770"/>
                </a:solidFill>
                <a:latin typeface="Arial" panose="020B0604020202020204" pitchFamily="34" charset="0"/>
                <a:cs typeface="Arial" panose="020B0604020202020204" pitchFamily="34" charset="0"/>
              </a:rPr>
              <a:t>Part IV – Action Plan</a:t>
            </a:r>
          </a:p>
          <a:p>
            <a:pPr marL="119063" lvl="0" eaLnBrk="0" hangingPunct="0">
              <a:spcBef>
                <a:spcPts val="400"/>
              </a:spcBef>
              <a:spcAft>
                <a:spcPts val="600"/>
              </a:spcAft>
              <a:buClr>
                <a:srgbClr val="2DA2BF"/>
              </a:buClr>
              <a:buSzPct val="68000"/>
            </a:pPr>
            <a:r>
              <a:rPr lang="en-US" sz="1600" b="1" dirty="0" smtClean="0">
                <a:solidFill>
                  <a:srgbClr val="325770"/>
                </a:solidFill>
                <a:latin typeface="Arial" panose="020B0604020202020204" pitchFamily="34" charset="0"/>
                <a:cs typeface="Arial" panose="020B0604020202020204" pitchFamily="34" charset="0"/>
              </a:rPr>
              <a:t>A.  Action </a:t>
            </a:r>
            <a:r>
              <a:rPr lang="en-US" sz="1600" b="1" dirty="0">
                <a:solidFill>
                  <a:srgbClr val="325770"/>
                </a:solidFill>
                <a:latin typeface="Arial" panose="020B0604020202020204" pitchFamily="34" charset="0"/>
                <a:cs typeface="Arial" panose="020B0604020202020204" pitchFamily="34" charset="0"/>
              </a:rPr>
              <a:t>to </a:t>
            </a:r>
            <a:r>
              <a:rPr lang="en-US" sz="1600" b="1" dirty="0" smtClean="0">
                <a:solidFill>
                  <a:srgbClr val="325770"/>
                </a:solidFill>
                <a:latin typeface="Arial" panose="020B0604020202020204" pitchFamily="34" charset="0"/>
                <a:cs typeface="Arial" panose="020B0604020202020204" pitchFamily="34" charset="0"/>
              </a:rPr>
              <a:t>Which </a:t>
            </a:r>
            <a:r>
              <a:rPr lang="en-US" sz="1600" b="1" dirty="0">
                <a:solidFill>
                  <a:srgbClr val="325770"/>
                </a:solidFill>
                <a:latin typeface="Arial" panose="020B0604020202020204" pitchFamily="34" charset="0"/>
                <a:cs typeface="Arial" panose="020B0604020202020204" pitchFamily="34" charset="0"/>
              </a:rPr>
              <a:t>Victim Commits</a:t>
            </a:r>
          </a:p>
          <a:p>
            <a:pPr marL="404813" indent="-285750" eaLnBrk="0" hangingPunct="0">
              <a:spcBef>
                <a:spcPts val="325"/>
              </a:spcBef>
              <a:spcAft>
                <a:spcPts val="600"/>
              </a:spcAft>
              <a:buClr>
                <a:srgbClr val="2DA2BF"/>
              </a:buClr>
              <a:buFont typeface="Arial" panose="020B0604020202020204" pitchFamily="34" charset="0"/>
              <a:buChar char="•"/>
            </a:pPr>
            <a:r>
              <a:rPr lang="en-US" sz="1500" dirty="0" smtClean="0">
                <a:solidFill>
                  <a:prstClr val="black"/>
                </a:solidFill>
                <a:latin typeface="Arial" panose="020B0604020202020204" pitchFamily="34" charset="0"/>
                <a:cs typeface="Arial" panose="020B0604020202020204" pitchFamily="34" charset="0"/>
              </a:rPr>
              <a:t>In </a:t>
            </a:r>
            <a:r>
              <a:rPr lang="en-US" sz="1500" dirty="0">
                <a:solidFill>
                  <a:prstClr val="black"/>
                </a:solidFill>
                <a:latin typeface="Arial" panose="020B0604020202020204" pitchFamily="34" charset="0"/>
                <a:cs typeface="Arial" panose="020B0604020202020204" pitchFamily="34" charset="0"/>
              </a:rPr>
              <a:t>this section, the victim is required to commit to a course of action recommended by the </a:t>
            </a:r>
            <a:r>
              <a:rPr lang="en-US" sz="1500" dirty="0" smtClean="0">
                <a:solidFill>
                  <a:prstClr val="black"/>
                </a:solidFill>
                <a:latin typeface="Arial" panose="020B0604020202020204" pitchFamily="34" charset="0"/>
                <a:cs typeface="Arial" panose="020B0604020202020204" pitchFamily="34" charset="0"/>
              </a:rPr>
              <a:t>Victim Service Provider.</a:t>
            </a:r>
          </a:p>
          <a:p>
            <a:pPr marL="404813" indent="-285750">
              <a:spcAft>
                <a:spcPts val="600"/>
              </a:spcAft>
              <a:buClr>
                <a:schemeClr val="accent1">
                  <a:lumMod val="75000"/>
                </a:schemeClr>
              </a:buClr>
              <a:buFont typeface="Arial" panose="020B0604020202020204" pitchFamily="34" charset="0"/>
              <a:buChar char="•"/>
            </a:pPr>
            <a:r>
              <a:rPr lang="en-US" sz="1500" dirty="0" smtClean="0">
                <a:solidFill>
                  <a:prstClr val="black"/>
                </a:solidFill>
                <a:latin typeface="Arial" panose="020B0604020202020204" pitchFamily="34" charset="0"/>
                <a:cs typeface="Arial" panose="020B0604020202020204" pitchFamily="34" charset="0"/>
              </a:rPr>
              <a:t>This can include contacting the lender, sp</a:t>
            </a:r>
            <a:r>
              <a:rPr lang="en-US" sz="1500" dirty="0" smtClean="0">
                <a:latin typeface="Arial" panose="020B0604020202020204" pitchFamily="34" charset="0"/>
                <a:cs typeface="Arial" panose="020B0604020202020204" pitchFamily="34" charset="0"/>
              </a:rPr>
              <a:t>eaking with a HUD-approved housing counselor, or reporting mortgage fraud or suspicious activity to appropriate authorities.</a:t>
            </a:r>
          </a:p>
          <a:p>
            <a:pPr marL="136525" lvl="0" eaLnBrk="0" hangingPunct="0">
              <a:spcBef>
                <a:spcPts val="400"/>
              </a:spcBef>
              <a:spcAft>
                <a:spcPts val="600"/>
              </a:spcAft>
              <a:buClr>
                <a:srgbClr val="2DA2BF"/>
              </a:buClr>
              <a:buSzPct val="68000"/>
            </a:pPr>
            <a:r>
              <a:rPr lang="en-US" sz="1600" b="1" dirty="0" smtClean="0">
                <a:solidFill>
                  <a:srgbClr val="325770"/>
                </a:solidFill>
                <a:latin typeface="Arial" panose="020B0604020202020204" pitchFamily="34" charset="0"/>
                <a:cs typeface="Arial" panose="020B0604020202020204" pitchFamily="34" charset="0"/>
              </a:rPr>
              <a:t>B.  Materials </a:t>
            </a:r>
            <a:r>
              <a:rPr lang="en-US" sz="1600" b="1" dirty="0">
                <a:solidFill>
                  <a:srgbClr val="325770"/>
                </a:solidFill>
                <a:latin typeface="Arial" panose="020B0604020202020204" pitchFamily="34" charset="0"/>
                <a:cs typeface="Arial" panose="020B0604020202020204" pitchFamily="34" charset="0"/>
              </a:rPr>
              <a:t>Provided</a:t>
            </a:r>
          </a:p>
          <a:p>
            <a:pPr marL="458787" indent="-285750" eaLnBrk="0" hangingPunct="0">
              <a:spcBef>
                <a:spcPts val="325"/>
              </a:spcBef>
              <a:spcAft>
                <a:spcPts val="600"/>
              </a:spcAft>
              <a:buClr>
                <a:srgbClr val="2DA2BF"/>
              </a:buClr>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The </a:t>
            </a:r>
            <a:r>
              <a:rPr lang="en-US" sz="1500" dirty="0" smtClean="0">
                <a:solidFill>
                  <a:prstClr val="black"/>
                </a:solidFill>
                <a:latin typeface="Arial" panose="020B0604020202020204" pitchFamily="34" charset="0"/>
                <a:cs typeface="Arial" panose="020B0604020202020204" pitchFamily="34" charset="0"/>
              </a:rPr>
              <a:t>Victim Service Provider records materials </a:t>
            </a:r>
            <a:r>
              <a:rPr lang="en-US" sz="1500" dirty="0">
                <a:solidFill>
                  <a:prstClr val="black"/>
                </a:solidFill>
                <a:latin typeface="Arial" panose="020B0604020202020204" pitchFamily="34" charset="0"/>
                <a:cs typeface="Arial" panose="020B0604020202020204" pitchFamily="34" charset="0"/>
              </a:rPr>
              <a:t>given to </a:t>
            </a:r>
            <a:r>
              <a:rPr lang="en-US" sz="1500" dirty="0" smtClean="0">
                <a:solidFill>
                  <a:prstClr val="black"/>
                </a:solidFill>
                <a:latin typeface="Arial" panose="020B0604020202020204" pitchFamily="34" charset="0"/>
                <a:cs typeface="Arial" panose="020B0604020202020204" pitchFamily="34" charset="0"/>
              </a:rPr>
              <a:t>the victim. </a:t>
            </a:r>
            <a:endParaRPr lang="en-US" sz="1500" dirty="0">
              <a:solidFill>
                <a:prstClr val="black"/>
              </a:solidFill>
              <a:latin typeface="Arial" panose="020B0604020202020204" pitchFamily="34" charset="0"/>
              <a:cs typeface="Arial" panose="020B0604020202020204" pitchFamily="34" charset="0"/>
            </a:endParaRPr>
          </a:p>
          <a:p>
            <a:pPr marL="458787" indent="-285750" eaLnBrk="0" hangingPunct="0">
              <a:spcBef>
                <a:spcPts val="325"/>
              </a:spcBef>
              <a:spcAft>
                <a:spcPts val="600"/>
              </a:spcAft>
              <a:buClr>
                <a:srgbClr val="2DA2BF"/>
              </a:buClr>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The Victim Service Provider also documents the victim’s commitment to read and understand the materials in order to prevent ongoing or future mortgage fraud.</a:t>
            </a:r>
          </a:p>
        </p:txBody>
      </p:sp>
      <p:sp>
        <p:nvSpPr>
          <p:cNvPr id="8" name="Title 2"/>
          <p:cNvSpPr>
            <a:spLocks noGrp="1"/>
          </p:cNvSpPr>
          <p:nvPr>
            <p:ph type="title"/>
          </p:nvPr>
        </p:nvSpPr>
        <p:spPr>
          <a:xfrm>
            <a:off x="457200" y="274638"/>
            <a:ext cx="8229600" cy="1143000"/>
          </a:xfrm>
        </p:spPr>
        <p:txBody>
          <a:bodyPr>
            <a:normAutofit/>
          </a:bodyPr>
          <a:lstStyle/>
          <a:p>
            <a:r>
              <a:rPr lang="en-US" dirty="0" smtClean="0">
                <a:solidFill>
                  <a:srgbClr val="325770"/>
                </a:solidFill>
                <a:latin typeface="Arial" panose="020B0604020202020204" pitchFamily="34" charset="0"/>
                <a:cs typeface="Arial" panose="020B0604020202020204" pitchFamily="34" charset="0"/>
              </a:rPr>
              <a:t>Work out an action plan</a:t>
            </a:r>
            <a:endParaRPr lang="en-US" dirty="0">
              <a:solidFill>
                <a:srgbClr val="3257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551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72000"/>
          </a:xfrm>
        </p:spPr>
        <p:txBody>
          <a:bodyPr/>
          <a:lstStyle/>
          <a:p>
            <a:pPr marL="109537" lvl="0" indent="0">
              <a:spcAft>
                <a:spcPts val="600"/>
              </a:spcAft>
              <a:buClr>
                <a:srgbClr val="2DA2BF"/>
              </a:buClr>
              <a:buNone/>
            </a:pPr>
            <a:r>
              <a:rPr lang="en-US" b="1" dirty="0" smtClean="0">
                <a:solidFill>
                  <a:prstClr val="black"/>
                </a:solidFill>
                <a:latin typeface="Arial" panose="020B0604020202020204" pitchFamily="34" charset="0"/>
                <a:cs typeface="Arial" panose="020B0604020202020204" pitchFamily="34" charset="0"/>
              </a:rPr>
              <a:t>Once </a:t>
            </a:r>
            <a:r>
              <a:rPr lang="en-US" b="1" dirty="0">
                <a:solidFill>
                  <a:prstClr val="black"/>
                </a:solidFill>
                <a:latin typeface="Arial" panose="020B0604020202020204" pitchFamily="34" charset="0"/>
                <a:cs typeface="Arial" panose="020B0604020202020204" pitchFamily="34" charset="0"/>
              </a:rPr>
              <a:t>the form </a:t>
            </a:r>
            <a:r>
              <a:rPr lang="en-US" b="1" dirty="0" smtClean="0">
                <a:solidFill>
                  <a:prstClr val="black"/>
                </a:solidFill>
                <a:latin typeface="Arial" panose="020B0604020202020204" pitchFamily="34" charset="0"/>
                <a:cs typeface="Arial" panose="020B0604020202020204" pitchFamily="34" charset="0"/>
              </a:rPr>
              <a:t>has been completed, continue to help the victim</a:t>
            </a:r>
            <a:r>
              <a:rPr lang="en-US" dirty="0">
                <a:solidFill>
                  <a:prstClr val="black"/>
                </a:solidFill>
                <a:latin typeface="Arial" panose="020B0604020202020204" pitchFamily="34" charset="0"/>
                <a:cs typeface="Arial" panose="020B0604020202020204" pitchFamily="34" charset="0"/>
              </a:rPr>
              <a:t>.</a:t>
            </a:r>
            <a:endParaRPr lang="en-US" dirty="0" smtClean="0">
              <a:solidFill>
                <a:prstClr val="black"/>
              </a:solidFill>
              <a:latin typeface="Arial" panose="020B0604020202020204" pitchFamily="34" charset="0"/>
              <a:cs typeface="Arial" panose="020B0604020202020204" pitchFamily="34" charset="0"/>
            </a:endParaRPr>
          </a:p>
          <a:p>
            <a:pPr marL="109537" lvl="0" indent="0">
              <a:spcAft>
                <a:spcPts val="600"/>
              </a:spcAft>
              <a:buClr>
                <a:srgbClr val="2DA2BF"/>
              </a:buClr>
              <a:buNone/>
            </a:pPr>
            <a:r>
              <a:rPr lang="en-US" b="1" dirty="0">
                <a:solidFill>
                  <a:srgbClr val="325770"/>
                </a:solidFill>
                <a:latin typeface="Arial" panose="020B0604020202020204" pitchFamily="34" charset="0"/>
                <a:cs typeface="Arial" panose="020B0604020202020204" pitchFamily="34" charset="0"/>
              </a:rPr>
              <a:t>R</a:t>
            </a:r>
            <a:r>
              <a:rPr lang="en-US" b="1" dirty="0" smtClean="0">
                <a:solidFill>
                  <a:srgbClr val="325770"/>
                </a:solidFill>
                <a:latin typeface="Arial" panose="020B0604020202020204" pitchFamily="34" charset="0"/>
                <a:cs typeface="Arial" panose="020B0604020202020204" pitchFamily="34" charset="0"/>
              </a:rPr>
              <a:t>eport fraud to the appropriate authorities.</a:t>
            </a:r>
            <a:r>
              <a:rPr lang="en-US" dirty="0" smtClean="0">
                <a:solidFill>
                  <a:prstClr val="black"/>
                </a:solidFill>
                <a:latin typeface="Arial" panose="020B0604020202020204" pitchFamily="34" charset="0"/>
                <a:cs typeface="Arial" panose="020B0604020202020204" pitchFamily="34" charset="0"/>
              </a:rPr>
              <a:t> </a:t>
            </a:r>
          </a:p>
          <a:p>
            <a:pPr marL="395287" indent="-285750">
              <a:spcAft>
                <a:spcPts val="600"/>
              </a:spcAft>
              <a:buClr>
                <a:srgbClr val="2DA2BF"/>
              </a:buClr>
            </a:pPr>
            <a:r>
              <a:rPr lang="en-US" dirty="0" smtClean="0">
                <a:solidFill>
                  <a:prstClr val="black"/>
                </a:solidFill>
                <a:latin typeface="Arial" panose="020B0604020202020204" pitchFamily="34" charset="0"/>
                <a:cs typeface="Arial" panose="020B0604020202020204" pitchFamily="34" charset="0"/>
              </a:rPr>
              <a:t>Reporting ensures that </a:t>
            </a:r>
            <a:r>
              <a:rPr lang="en-US" dirty="0">
                <a:solidFill>
                  <a:prstClr val="black"/>
                </a:solidFill>
                <a:latin typeface="Arial" panose="020B0604020202020204" pitchFamily="34" charset="0"/>
                <a:cs typeface="Arial" panose="020B0604020202020204" pitchFamily="34" charset="0"/>
              </a:rPr>
              <a:t>responsible parties are </a:t>
            </a:r>
            <a:r>
              <a:rPr lang="en-US" dirty="0" smtClean="0">
                <a:solidFill>
                  <a:prstClr val="black"/>
                </a:solidFill>
                <a:latin typeface="Arial" panose="020B0604020202020204" pitchFamily="34" charset="0"/>
                <a:cs typeface="Arial" panose="020B0604020202020204" pitchFamily="34" charset="0"/>
              </a:rPr>
              <a:t>investigated, sets the stage for any future compensation, </a:t>
            </a:r>
            <a:r>
              <a:rPr lang="en-US" dirty="0">
                <a:solidFill>
                  <a:prstClr val="black"/>
                </a:solidFill>
                <a:latin typeface="Arial" panose="020B0604020202020204" pitchFamily="34" charset="0"/>
                <a:cs typeface="Arial" panose="020B0604020202020204" pitchFamily="34" charset="0"/>
              </a:rPr>
              <a:t>and </a:t>
            </a:r>
            <a:r>
              <a:rPr lang="en-US" dirty="0" smtClean="0">
                <a:solidFill>
                  <a:prstClr val="black"/>
                </a:solidFill>
                <a:latin typeface="Arial" panose="020B0604020202020204" pitchFamily="34" charset="0"/>
                <a:cs typeface="Arial" panose="020B0604020202020204" pitchFamily="34" charset="0"/>
              </a:rPr>
              <a:t>prevents </a:t>
            </a:r>
            <a:r>
              <a:rPr lang="en-US" dirty="0">
                <a:solidFill>
                  <a:prstClr val="black"/>
                </a:solidFill>
                <a:latin typeface="Arial" panose="020B0604020202020204" pitchFamily="34" charset="0"/>
                <a:cs typeface="Arial" panose="020B0604020202020204" pitchFamily="34" charset="0"/>
              </a:rPr>
              <a:t>further damage to </a:t>
            </a:r>
            <a:r>
              <a:rPr lang="en-US" dirty="0" smtClean="0">
                <a:solidFill>
                  <a:prstClr val="black"/>
                </a:solidFill>
                <a:latin typeface="Arial" panose="020B0604020202020204" pitchFamily="34" charset="0"/>
                <a:cs typeface="Arial" panose="020B0604020202020204" pitchFamily="34" charset="0"/>
              </a:rPr>
              <a:t>the victim and others.</a:t>
            </a:r>
          </a:p>
          <a:p>
            <a:pPr marL="109537" indent="0">
              <a:spcAft>
                <a:spcPts val="600"/>
              </a:spcAft>
              <a:buClr>
                <a:srgbClr val="2DA2BF"/>
              </a:buClr>
              <a:buNone/>
            </a:pPr>
            <a:r>
              <a:rPr lang="en-US" b="1" dirty="0">
                <a:solidFill>
                  <a:srgbClr val="325770"/>
                </a:solidFill>
                <a:latin typeface="Arial" panose="020B0604020202020204" pitchFamily="34" charset="0"/>
                <a:cs typeface="Arial" panose="020B0604020202020204" pitchFamily="34" charset="0"/>
              </a:rPr>
              <a:t>C</a:t>
            </a:r>
            <a:r>
              <a:rPr lang="en-US" b="1" dirty="0" smtClean="0">
                <a:solidFill>
                  <a:srgbClr val="325770"/>
                </a:solidFill>
                <a:latin typeface="Arial" panose="020B0604020202020204" pitchFamily="34" charset="0"/>
                <a:cs typeface="Arial" panose="020B0604020202020204" pitchFamily="34" charset="0"/>
              </a:rPr>
              <a:t>ontact a housing counselor.</a:t>
            </a:r>
          </a:p>
          <a:p>
            <a:pPr>
              <a:spcAft>
                <a:spcPts val="600"/>
              </a:spcAft>
              <a:buClr>
                <a:srgbClr val="2DA2BF"/>
              </a:buClr>
            </a:pPr>
            <a:r>
              <a:rPr lang="en-US" dirty="0">
                <a:solidFill>
                  <a:prstClr val="black"/>
                </a:solidFill>
                <a:latin typeface="Arial" panose="020B0604020202020204" pitchFamily="34" charset="0"/>
                <a:cs typeface="Arial" panose="020B0604020202020204" pitchFamily="34" charset="0"/>
              </a:rPr>
              <a:t>The U.S. Department of Housing and Urban Development provides housing counselors for </a:t>
            </a:r>
            <a:r>
              <a:rPr lang="en-US" dirty="0" smtClean="0">
                <a:solidFill>
                  <a:prstClr val="black"/>
                </a:solidFill>
                <a:latin typeface="Arial" panose="020B0604020202020204" pitchFamily="34" charset="0"/>
                <a:cs typeface="Arial" panose="020B0604020202020204" pitchFamily="34" charset="0"/>
              </a:rPr>
              <a:t>victims </a:t>
            </a:r>
            <a:r>
              <a:rPr lang="en-US" dirty="0">
                <a:solidFill>
                  <a:prstClr val="black"/>
                </a:solidFill>
                <a:latin typeface="Arial" panose="020B0604020202020204" pitchFamily="34" charset="0"/>
                <a:cs typeface="Arial" panose="020B0604020202020204" pitchFamily="34" charset="0"/>
              </a:rPr>
              <a:t>of mortgage lending </a:t>
            </a:r>
            <a:r>
              <a:rPr lang="en-US" dirty="0" smtClean="0">
                <a:solidFill>
                  <a:prstClr val="black"/>
                </a:solidFill>
                <a:latin typeface="Arial" panose="020B0604020202020204" pitchFamily="34" charset="0"/>
                <a:cs typeface="Arial" panose="020B0604020202020204" pitchFamily="34" charset="0"/>
              </a:rPr>
              <a:t>fraud.</a:t>
            </a:r>
          </a:p>
          <a:p>
            <a:pPr marL="109537" indent="0">
              <a:spcAft>
                <a:spcPts val="600"/>
              </a:spcAft>
              <a:buClr>
                <a:srgbClr val="2DA2BF"/>
              </a:buClr>
              <a:buNone/>
            </a:pPr>
            <a:r>
              <a:rPr lang="en-US" b="1" dirty="0">
                <a:solidFill>
                  <a:srgbClr val="325770"/>
                </a:solidFill>
                <a:latin typeface="Arial" panose="020B0604020202020204" pitchFamily="34" charset="0"/>
                <a:cs typeface="Arial" panose="020B0604020202020204" pitchFamily="34" charset="0"/>
              </a:rPr>
              <a:t>F</a:t>
            </a:r>
            <a:r>
              <a:rPr lang="en-US" b="1" dirty="0" smtClean="0">
                <a:solidFill>
                  <a:srgbClr val="325770"/>
                </a:solidFill>
                <a:latin typeface="Arial" panose="020B0604020202020204" pitchFamily="34" charset="0"/>
                <a:cs typeface="Arial" panose="020B0604020202020204" pitchFamily="34" charset="0"/>
              </a:rPr>
              <a:t>ollow up with identify theft issues.</a:t>
            </a:r>
          </a:p>
          <a:p>
            <a:pPr marL="395287" indent="-285750">
              <a:spcAft>
                <a:spcPts val="600"/>
              </a:spcAft>
              <a:buClr>
                <a:srgbClr val="2DA2BF"/>
              </a:buClr>
            </a:pPr>
            <a:r>
              <a:rPr lang="en-US" dirty="0" smtClean="0">
                <a:solidFill>
                  <a:prstClr val="black"/>
                </a:solidFill>
                <a:latin typeface="Arial" panose="020B0604020202020204" pitchFamily="34" charset="0"/>
                <a:cs typeface="Arial" panose="020B0604020202020204" pitchFamily="34" charset="0"/>
              </a:rPr>
              <a:t>Establish </a:t>
            </a:r>
            <a:r>
              <a:rPr lang="en-US" dirty="0">
                <a:solidFill>
                  <a:prstClr val="black"/>
                </a:solidFill>
                <a:latin typeface="Arial" panose="020B0604020202020204" pitchFamily="34" charset="0"/>
                <a:cs typeface="Arial" panose="020B0604020202020204" pitchFamily="34" charset="0"/>
              </a:rPr>
              <a:t>fraud alerts at all three credit reporting companies and obtain copies of recent credit reports.</a:t>
            </a:r>
          </a:p>
          <a:p>
            <a:pPr marL="109537" indent="0">
              <a:spcAft>
                <a:spcPts val="600"/>
              </a:spcAft>
              <a:buClr>
                <a:srgbClr val="2DA2BF"/>
              </a:buClr>
              <a:buNone/>
            </a:pPr>
            <a:r>
              <a:rPr lang="en-US" b="1" dirty="0">
                <a:solidFill>
                  <a:srgbClr val="325770"/>
                </a:solidFill>
                <a:latin typeface="Arial" panose="020B0604020202020204" pitchFamily="34" charset="0"/>
                <a:cs typeface="Arial" panose="020B0604020202020204" pitchFamily="34" charset="0"/>
              </a:rPr>
              <a:t>S</a:t>
            </a:r>
            <a:r>
              <a:rPr lang="en-US" b="1" dirty="0" smtClean="0">
                <a:solidFill>
                  <a:srgbClr val="325770"/>
                </a:solidFill>
                <a:latin typeface="Arial" panose="020B0604020202020204" pitchFamily="34" charset="0"/>
                <a:cs typeface="Arial" panose="020B0604020202020204" pitchFamily="34" charset="0"/>
              </a:rPr>
              <a:t>eek restitution possibilities.</a:t>
            </a:r>
          </a:p>
          <a:p>
            <a:pPr marL="395287" indent="-285750">
              <a:spcAft>
                <a:spcPts val="600"/>
              </a:spcAft>
              <a:buClr>
                <a:srgbClr val="2DA2BF"/>
              </a:buClr>
            </a:pPr>
            <a:r>
              <a:rPr lang="en-US" dirty="0">
                <a:solidFill>
                  <a:prstClr val="black"/>
                </a:solidFill>
                <a:latin typeface="Arial" panose="020B0604020202020204" pitchFamily="34" charset="0"/>
                <a:cs typeface="Arial" panose="020B0604020202020204" pitchFamily="34" charset="0"/>
              </a:rPr>
              <a:t>Often the best possibility for recovering lost assets is through civil </a:t>
            </a:r>
            <a:r>
              <a:rPr lang="en-US" dirty="0" smtClean="0">
                <a:solidFill>
                  <a:prstClr val="black"/>
                </a:solidFill>
                <a:latin typeface="Arial" panose="020B0604020202020204" pitchFamily="34" charset="0"/>
                <a:cs typeface="Arial" panose="020B0604020202020204" pitchFamily="34" charset="0"/>
              </a:rPr>
              <a:t>law suits.</a:t>
            </a:r>
            <a:endParaRPr lang="en-US" dirty="0">
              <a:solidFill>
                <a:prstClr val="black"/>
              </a:solidFill>
              <a:latin typeface="Arial" panose="020B0604020202020204" pitchFamily="34" charset="0"/>
              <a:cs typeface="Arial" panose="020B0604020202020204" pitchFamily="34" charset="0"/>
            </a:endParaRPr>
          </a:p>
          <a:p>
            <a:pPr marL="109537" indent="0">
              <a:spcAft>
                <a:spcPts val="600"/>
              </a:spcAft>
              <a:buClr>
                <a:srgbClr val="2DA2BF"/>
              </a:buClr>
              <a:buNone/>
            </a:pPr>
            <a:endParaRPr lang="en-US" dirty="0" smtClean="0">
              <a:solidFill>
                <a:prstClr val="black"/>
              </a:solidFill>
              <a:latin typeface="Arial" panose="020B0604020202020204" pitchFamily="34" charset="0"/>
              <a:cs typeface="Arial" panose="020B0604020202020204" pitchFamily="34" charset="0"/>
            </a:endParaRPr>
          </a:p>
          <a:p>
            <a:pPr marL="109537" indent="0">
              <a:spcAft>
                <a:spcPts val="600"/>
              </a:spcAft>
              <a:buClr>
                <a:srgbClr val="2DA2BF"/>
              </a:buClr>
              <a:buNone/>
            </a:pPr>
            <a:endParaRPr lang="en-US" dirty="0" smtClean="0">
              <a:solidFill>
                <a:prstClr val="black"/>
              </a:solidFill>
              <a:latin typeface="Arial" panose="020B0604020202020204" pitchFamily="34" charset="0"/>
              <a:cs typeface="Arial" panose="020B0604020202020204" pitchFamily="34" charset="0"/>
            </a:endParaRPr>
          </a:p>
          <a:p>
            <a:pPr marL="365125" lvl="1" indent="0">
              <a:spcAft>
                <a:spcPts val="600"/>
              </a:spcAft>
              <a:buClr>
                <a:srgbClr val="2DA2BF"/>
              </a:buClr>
              <a:buNone/>
            </a:pPr>
            <a:endParaRPr lang="en-US" dirty="0" smtClean="0">
              <a:solidFill>
                <a:prstClr val="black"/>
              </a:solidFill>
              <a:latin typeface="Arial" panose="020B0604020202020204" pitchFamily="34" charset="0"/>
              <a:cs typeface="Arial" panose="020B0604020202020204" pitchFamily="34" charset="0"/>
            </a:endParaRPr>
          </a:p>
          <a:p>
            <a:pPr marL="109537" lvl="0" indent="0">
              <a:spcAft>
                <a:spcPts val="600"/>
              </a:spcAft>
              <a:buClr>
                <a:srgbClr val="2DA2BF"/>
              </a:buClr>
              <a:buNone/>
            </a:pPr>
            <a:endParaRPr lang="en-US" dirty="0" smtClean="0">
              <a:solidFill>
                <a:prstClr val="black"/>
              </a:solidFill>
              <a:latin typeface="Arial" panose="020B0604020202020204" pitchFamily="34" charset="0"/>
              <a:cs typeface="Arial" panose="020B0604020202020204" pitchFamily="34" charset="0"/>
            </a:endParaRPr>
          </a:p>
          <a:p>
            <a:pPr lvl="0">
              <a:buClr>
                <a:srgbClr val="2DA2BF"/>
              </a:buClr>
            </a:pPr>
            <a:endParaRPr lang="en-US" dirty="0">
              <a:solidFill>
                <a:prstClr val="black"/>
              </a:solidFill>
              <a:latin typeface="Arial" panose="020B0604020202020204" pitchFamily="34" charset="0"/>
              <a:cs typeface="Arial" panose="020B0604020202020204" pitchFamily="34" charset="0"/>
            </a:endParaRPr>
          </a:p>
          <a:p>
            <a:pPr lvl="1">
              <a:buSzPct val="68000"/>
            </a:pP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31</a:t>
            </a:fld>
            <a:endParaRPr lang="en-US" dirty="0">
              <a:solidFill>
                <a:prstClr val="black"/>
              </a:solidFill>
            </a:endParaRPr>
          </a:p>
        </p:txBody>
      </p:sp>
      <p:sp>
        <p:nvSpPr>
          <p:cNvPr id="6" name="Title 2"/>
          <p:cNvSpPr txBox="1">
            <a:spLocks/>
          </p:cNvSpPr>
          <p:nvPr/>
        </p:nvSpPr>
        <p:spPr>
          <a:xfrm>
            <a:off x="457200" y="3048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2400" b="1" kern="1200">
                <a:solidFill>
                  <a:srgbClr val="002060"/>
                </a:solidFill>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r>
              <a:rPr lang="en-US" dirty="0" smtClean="0">
                <a:solidFill>
                  <a:srgbClr val="325770"/>
                </a:solidFill>
                <a:latin typeface="Arial" panose="020B0604020202020204" pitchFamily="34" charset="0"/>
                <a:cs typeface="Arial" panose="020B0604020202020204" pitchFamily="34" charset="0"/>
              </a:rPr>
              <a:t>What to do once the intake form has been completed</a:t>
            </a:r>
            <a:endParaRPr lang="en-US" dirty="0">
              <a:solidFill>
                <a:srgbClr val="3257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804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382000" cy="4572000"/>
          </a:xfrm>
        </p:spPr>
        <p:txBody>
          <a:bodyPr/>
          <a:lstStyle/>
          <a:p>
            <a:pPr marL="109537" lvl="0" indent="0">
              <a:spcBef>
                <a:spcPts val="0"/>
              </a:spcBef>
              <a:spcAft>
                <a:spcPts val="1200"/>
              </a:spcAft>
              <a:buClr>
                <a:srgbClr val="2DA2BF"/>
              </a:buClr>
              <a:buNone/>
            </a:pPr>
            <a:r>
              <a:rPr lang="en-US" b="1" dirty="0" smtClean="0">
                <a:latin typeface="Arial" panose="020B0604020202020204" pitchFamily="34" charset="0"/>
                <a:cs typeface="Arial" panose="020B0604020202020204" pitchFamily="34" charset="0"/>
              </a:rPr>
              <a:t>Report </a:t>
            </a:r>
            <a:r>
              <a:rPr lang="en-US" b="1" dirty="0">
                <a:latin typeface="Arial" panose="020B0604020202020204" pitchFamily="34" charset="0"/>
                <a:cs typeface="Arial" panose="020B0604020202020204" pitchFamily="34" charset="0"/>
              </a:rPr>
              <a:t>fraud to the appropriate </a:t>
            </a:r>
            <a:r>
              <a:rPr lang="en-US" b="1" dirty="0" smtClean="0">
                <a:latin typeface="Arial" panose="020B0604020202020204" pitchFamily="34" charset="0"/>
                <a:cs typeface="Arial" panose="020B0604020202020204" pitchFamily="34" charset="0"/>
              </a:rPr>
              <a:t>government agencies</a:t>
            </a:r>
            <a:endParaRPr lang="en-US" b="1" dirty="0">
              <a:latin typeface="Arial" panose="020B0604020202020204" pitchFamily="34" charset="0"/>
              <a:cs typeface="Arial" panose="020B0604020202020204" pitchFamily="34" charset="0"/>
            </a:endParaRPr>
          </a:p>
          <a:p>
            <a:pPr>
              <a:spcBef>
                <a:spcPts val="0"/>
              </a:spcBef>
              <a:spcAft>
                <a:spcPts val="600"/>
              </a:spcAft>
              <a:buClr>
                <a:srgbClr val="2DA2BF"/>
              </a:buClr>
            </a:pPr>
            <a:r>
              <a:rPr lang="en-US" dirty="0" smtClean="0">
                <a:solidFill>
                  <a:srgbClr val="325770"/>
                </a:solidFill>
                <a:latin typeface="Arial" panose="020B0604020202020204" pitchFamily="34" charset="0"/>
                <a:cs typeface="Arial" panose="020B0604020202020204" pitchFamily="34" charset="0"/>
              </a:rPr>
              <a:t>Housing </a:t>
            </a:r>
            <a:r>
              <a:rPr lang="en-US" dirty="0">
                <a:solidFill>
                  <a:srgbClr val="325770"/>
                </a:solidFill>
                <a:latin typeface="Arial" panose="020B0604020202020204" pitchFamily="34" charset="0"/>
                <a:cs typeface="Arial" panose="020B0604020202020204" pitchFamily="34" charset="0"/>
              </a:rPr>
              <a:t>and Urban Development</a:t>
            </a:r>
            <a:r>
              <a:rPr lang="en-US" dirty="0">
                <a:latin typeface="Arial" panose="020B0604020202020204" pitchFamily="34" charset="0"/>
                <a:cs typeface="Arial" panose="020B0604020202020204" pitchFamily="34" charset="0"/>
              </a:rPr>
              <a:t> (HUD</a:t>
            </a:r>
            <a:r>
              <a:rPr lang="en-US" dirty="0" smtClean="0">
                <a:latin typeface="Arial" panose="020B0604020202020204" pitchFamily="34" charset="0"/>
                <a:cs typeface="Arial" panose="020B0604020202020204" pitchFamily="34" charset="0"/>
              </a:rPr>
              <a:t>) </a:t>
            </a:r>
          </a:p>
          <a:p>
            <a:pPr lvl="1">
              <a:spcBef>
                <a:spcPts val="0"/>
              </a:spcBef>
              <a:spcAft>
                <a:spcPts val="600"/>
              </a:spcAft>
              <a:buClr>
                <a:srgbClr val="2DA2BF"/>
              </a:buClr>
            </a:pPr>
            <a:r>
              <a:rPr lang="en-US" dirty="0" smtClean="0">
                <a:latin typeface="Arial" panose="020B0604020202020204" pitchFamily="34" charset="0"/>
                <a:cs typeface="Arial" panose="020B0604020202020204" pitchFamily="34" charset="0"/>
              </a:rPr>
              <a:t>Office </a:t>
            </a:r>
            <a:r>
              <a:rPr lang="en-US" dirty="0">
                <a:latin typeface="Arial" panose="020B0604020202020204" pitchFamily="34" charset="0"/>
                <a:cs typeface="Arial" panose="020B0604020202020204" pitchFamily="34" charset="0"/>
              </a:rPr>
              <a:t>of the Inspector </a:t>
            </a:r>
            <a:r>
              <a:rPr lang="en-US" dirty="0" smtClean="0">
                <a:latin typeface="Arial" panose="020B0604020202020204" pitchFamily="34" charset="0"/>
                <a:cs typeface="Arial" panose="020B0604020202020204" pitchFamily="34" charset="0"/>
              </a:rPr>
              <a:t>General, for mortgage fraud.</a:t>
            </a:r>
          </a:p>
          <a:p>
            <a:pPr lvl="0">
              <a:spcBef>
                <a:spcPts val="0"/>
              </a:spcBef>
              <a:spcAft>
                <a:spcPts val="600"/>
              </a:spcAft>
              <a:buClr>
                <a:srgbClr val="2DA2BF"/>
              </a:buClr>
            </a:pPr>
            <a:r>
              <a:rPr lang="en-US" dirty="0" smtClean="0">
                <a:solidFill>
                  <a:srgbClr val="325770"/>
                </a:solidFill>
                <a:latin typeface="Arial" panose="020B0604020202020204" pitchFamily="34" charset="0"/>
                <a:cs typeface="Arial" panose="020B0604020202020204" pitchFamily="34" charset="0"/>
              </a:rPr>
              <a:t>Prevent </a:t>
            </a:r>
            <a:r>
              <a:rPr lang="en-US" dirty="0">
                <a:solidFill>
                  <a:srgbClr val="325770"/>
                </a:solidFill>
                <a:latin typeface="Arial" panose="020B0604020202020204" pitchFamily="34" charset="0"/>
                <a:cs typeface="Arial" panose="020B0604020202020204" pitchFamily="34" charset="0"/>
              </a:rPr>
              <a:t>Loan </a:t>
            </a:r>
            <a:r>
              <a:rPr lang="en-US" dirty="0" smtClean="0">
                <a:solidFill>
                  <a:srgbClr val="325770"/>
                </a:solidFill>
                <a:latin typeface="Arial" panose="020B0604020202020204" pitchFamily="34" charset="0"/>
                <a:cs typeface="Arial" panose="020B0604020202020204" pitchFamily="34" charset="0"/>
              </a:rPr>
              <a:t>Scams</a:t>
            </a:r>
            <a:r>
              <a:rPr lang="en-US" dirty="0" smtClean="0">
                <a:solidFill>
                  <a:prstClr val="black"/>
                </a:solidFill>
                <a:latin typeface="Arial" panose="020B0604020202020204" pitchFamily="34" charset="0"/>
                <a:cs typeface="Arial" panose="020B0604020202020204" pitchFamily="34" charset="0"/>
              </a:rPr>
              <a:t> </a:t>
            </a:r>
          </a:p>
          <a:p>
            <a:pPr lvl="1">
              <a:spcBef>
                <a:spcPts val="0"/>
              </a:spcBef>
              <a:spcAft>
                <a:spcPts val="600"/>
              </a:spcAft>
              <a:buClr>
                <a:srgbClr val="2DA2BF"/>
              </a:buClr>
            </a:pPr>
            <a:r>
              <a:rPr lang="en-US" dirty="0" smtClean="0">
                <a:solidFill>
                  <a:prstClr val="black"/>
                </a:solidFill>
                <a:latin typeface="Arial" panose="020B0604020202020204" pitchFamily="34" charset="0"/>
                <a:cs typeface="Arial" panose="020B0604020202020204" pitchFamily="34" charset="0"/>
              </a:rPr>
              <a:t>A </a:t>
            </a:r>
            <a:r>
              <a:rPr lang="en-US" dirty="0">
                <a:solidFill>
                  <a:prstClr val="black"/>
                </a:solidFill>
                <a:latin typeface="Arial" panose="020B0604020202020204" pitchFamily="34" charset="0"/>
                <a:cs typeface="Arial" panose="020B0604020202020204" pitchFamily="34" charset="0"/>
              </a:rPr>
              <a:t>national clearinghouse for loan modification </a:t>
            </a:r>
            <a:r>
              <a:rPr lang="en-US" dirty="0" smtClean="0">
                <a:solidFill>
                  <a:prstClr val="black"/>
                </a:solidFill>
                <a:latin typeface="Arial" panose="020B0604020202020204" pitchFamily="34" charset="0"/>
                <a:cs typeface="Arial" panose="020B0604020202020204" pitchFamily="34" charset="0"/>
              </a:rPr>
              <a:t>fraud.</a:t>
            </a:r>
            <a:endParaRPr lang="en-US" dirty="0">
              <a:solidFill>
                <a:prstClr val="black"/>
              </a:solidFill>
              <a:latin typeface="Arial" panose="020B0604020202020204" pitchFamily="34" charset="0"/>
              <a:cs typeface="Arial" panose="020B0604020202020204" pitchFamily="34" charset="0"/>
            </a:endParaRPr>
          </a:p>
          <a:p>
            <a:pPr>
              <a:spcBef>
                <a:spcPts val="0"/>
              </a:spcBef>
              <a:spcAft>
                <a:spcPts val="600"/>
              </a:spcAft>
              <a:buClr>
                <a:srgbClr val="2DA2BF"/>
              </a:buClr>
            </a:pPr>
            <a:r>
              <a:rPr lang="en-US" dirty="0" smtClean="0">
                <a:solidFill>
                  <a:srgbClr val="325770"/>
                </a:solidFill>
                <a:latin typeface="Arial" panose="020B0604020202020204" pitchFamily="34" charset="0"/>
                <a:cs typeface="Arial" panose="020B0604020202020204" pitchFamily="34" charset="0"/>
              </a:rPr>
              <a:t>Federal </a:t>
            </a:r>
            <a:r>
              <a:rPr lang="en-US" dirty="0">
                <a:solidFill>
                  <a:srgbClr val="325770"/>
                </a:solidFill>
                <a:latin typeface="Arial" panose="020B0604020202020204" pitchFamily="34" charset="0"/>
                <a:cs typeface="Arial" panose="020B0604020202020204" pitchFamily="34" charset="0"/>
              </a:rPr>
              <a:t>Trade </a:t>
            </a:r>
            <a:r>
              <a:rPr lang="en-US" dirty="0" smtClean="0">
                <a:solidFill>
                  <a:srgbClr val="325770"/>
                </a:solidFill>
                <a:latin typeface="Arial" panose="020B0604020202020204" pitchFamily="34" charset="0"/>
                <a:cs typeface="Arial" panose="020B0604020202020204" pitchFamily="34" charset="0"/>
              </a:rPr>
              <a:t>Commission</a:t>
            </a:r>
            <a:endParaRPr lang="en-US" dirty="0" smtClean="0">
              <a:latin typeface="Arial" panose="020B0604020202020204" pitchFamily="34" charset="0"/>
              <a:cs typeface="Arial" panose="020B0604020202020204" pitchFamily="34" charset="0"/>
            </a:endParaRPr>
          </a:p>
          <a:p>
            <a:pPr lvl="1">
              <a:spcBef>
                <a:spcPts val="0"/>
              </a:spcBef>
              <a:spcAft>
                <a:spcPts val="600"/>
              </a:spcAft>
              <a:buClr>
                <a:srgbClr val="2DA2BF"/>
              </a:buCl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FTC’s </a:t>
            </a:r>
            <a:r>
              <a:rPr lang="en-US" b="1" dirty="0">
                <a:solidFill>
                  <a:srgbClr val="325770"/>
                </a:solidFill>
                <a:latin typeface="Arial" panose="020B0604020202020204" pitchFamily="34" charset="0"/>
                <a:cs typeface="Arial" panose="020B0604020202020204" pitchFamily="34" charset="0"/>
              </a:rPr>
              <a:t>Complaint </a:t>
            </a:r>
            <a:r>
              <a:rPr lang="en-US" b="1" dirty="0" smtClean="0">
                <a:solidFill>
                  <a:srgbClr val="325770"/>
                </a:solidFill>
                <a:latin typeface="Arial" panose="020B0604020202020204" pitchFamily="34" charset="0"/>
                <a:cs typeface="Arial" panose="020B0604020202020204" pitchFamily="34" charset="0"/>
              </a:rPr>
              <a:t>Assistant</a:t>
            </a:r>
            <a:r>
              <a:rPr lang="en-US" dirty="0" smtClean="0">
                <a:solidFill>
                  <a:srgbClr val="325770"/>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will add the victim’s report to the Consumer </a:t>
            </a:r>
            <a:r>
              <a:rPr lang="en-US" dirty="0">
                <a:latin typeface="Arial" panose="020B0604020202020204" pitchFamily="34" charset="0"/>
                <a:cs typeface="Arial" panose="020B0604020202020204" pitchFamily="34" charset="0"/>
              </a:rPr>
              <a:t>Sentinel </a:t>
            </a:r>
            <a:r>
              <a:rPr lang="en-US" dirty="0" smtClean="0">
                <a:latin typeface="Arial" panose="020B0604020202020204" pitchFamily="34" charset="0"/>
                <a:cs typeface="Arial" panose="020B0604020202020204" pitchFamily="34" charset="0"/>
              </a:rPr>
              <a:t>Network database used to track crime and criminals.</a:t>
            </a:r>
          </a:p>
          <a:p>
            <a:pPr>
              <a:spcBef>
                <a:spcPts val="0"/>
              </a:spcBef>
              <a:spcAft>
                <a:spcPts val="600"/>
              </a:spcAft>
              <a:buClr>
                <a:srgbClr val="2DA2BF"/>
              </a:buClr>
            </a:pPr>
            <a:r>
              <a:rPr lang="en-US" dirty="0" smtClean="0">
                <a:solidFill>
                  <a:srgbClr val="325770"/>
                </a:solidFill>
                <a:latin typeface="Arial" panose="020B0604020202020204" pitchFamily="34" charset="0"/>
                <a:cs typeface="Arial" panose="020B0604020202020204" pitchFamily="34" charset="0"/>
              </a:rPr>
              <a:t>Internal Revenue Service </a:t>
            </a:r>
            <a:r>
              <a:rPr lang="en-US" dirty="0" smtClean="0">
                <a:solidFill>
                  <a:prstClr val="black"/>
                </a:solidFill>
                <a:latin typeface="Arial" panose="020B0604020202020204" pitchFamily="34" charset="0"/>
                <a:cs typeface="Arial" panose="020B0604020202020204" pitchFamily="34" charset="0"/>
              </a:rPr>
              <a:t>and </a:t>
            </a:r>
            <a:r>
              <a:rPr lang="en-US" dirty="0" smtClean="0">
                <a:solidFill>
                  <a:srgbClr val="325770"/>
                </a:solidFill>
                <a:latin typeface="Arial" panose="020B0604020202020204" pitchFamily="34" charset="0"/>
                <a:cs typeface="Arial" panose="020B0604020202020204" pitchFamily="34" charset="0"/>
              </a:rPr>
              <a:t>Social Security Administration </a:t>
            </a:r>
          </a:p>
          <a:p>
            <a:pPr lvl="1">
              <a:spcBef>
                <a:spcPts val="0"/>
              </a:spcBef>
              <a:spcAft>
                <a:spcPts val="600"/>
              </a:spcAft>
              <a:buClr>
                <a:srgbClr val="2DA2BF"/>
              </a:buClr>
            </a:pPr>
            <a:r>
              <a:rPr lang="en-US" dirty="0" smtClean="0">
                <a:solidFill>
                  <a:prstClr val="black"/>
                </a:solidFill>
                <a:latin typeface="Arial" panose="020B0604020202020204" pitchFamily="34" charset="0"/>
                <a:cs typeface="Arial" panose="020B0604020202020204" pitchFamily="34" charset="0"/>
              </a:rPr>
              <a:t>If the victim suspects identity theft.</a:t>
            </a:r>
          </a:p>
          <a:p>
            <a:pPr>
              <a:spcBef>
                <a:spcPts val="0"/>
              </a:spcBef>
              <a:spcAft>
                <a:spcPts val="600"/>
              </a:spcAft>
              <a:buClr>
                <a:srgbClr val="2DA2BF"/>
              </a:buClr>
            </a:pPr>
            <a:r>
              <a:rPr lang="en-US" dirty="0" smtClean="0">
                <a:solidFill>
                  <a:srgbClr val="325770"/>
                </a:solidFill>
                <a:latin typeface="Arial" panose="020B0604020202020204" pitchFamily="34" charset="0"/>
                <a:cs typeface="Arial" panose="020B0604020202020204" pitchFamily="34" charset="0"/>
              </a:rPr>
              <a:t>Consumer </a:t>
            </a:r>
            <a:r>
              <a:rPr lang="en-US" dirty="0">
                <a:solidFill>
                  <a:srgbClr val="325770"/>
                </a:solidFill>
                <a:latin typeface="Arial" panose="020B0604020202020204" pitchFamily="34" charset="0"/>
                <a:cs typeface="Arial" panose="020B0604020202020204" pitchFamily="34" charset="0"/>
              </a:rPr>
              <a:t>Financial Protection </a:t>
            </a:r>
            <a:r>
              <a:rPr lang="en-US" dirty="0" smtClean="0">
                <a:solidFill>
                  <a:srgbClr val="325770"/>
                </a:solidFill>
                <a:latin typeface="Arial" panose="020B0604020202020204" pitchFamily="34" charset="0"/>
                <a:cs typeface="Arial" panose="020B0604020202020204" pitchFamily="34" charset="0"/>
              </a:rPr>
              <a:t>Bureau</a:t>
            </a:r>
            <a:endParaRPr lang="en-US" dirty="0" smtClean="0">
              <a:latin typeface="Arial" panose="020B0604020202020204" pitchFamily="34" charset="0"/>
              <a:cs typeface="Arial" panose="020B0604020202020204" pitchFamily="34" charset="0"/>
            </a:endParaRPr>
          </a:p>
          <a:p>
            <a:pPr lvl="1">
              <a:spcBef>
                <a:spcPts val="0"/>
              </a:spcBef>
              <a:spcAft>
                <a:spcPts val="600"/>
              </a:spcAft>
              <a:buClr>
                <a:srgbClr val="2DA2BF"/>
              </a:buClr>
            </a:pPr>
            <a:r>
              <a:rPr lang="en-US" dirty="0" smtClean="0">
                <a:latin typeface="Arial" panose="020B0604020202020204" pitchFamily="34" charset="0"/>
                <a:cs typeface="Arial" panose="020B0604020202020204" pitchFamily="34" charset="0"/>
              </a:rPr>
              <a:t>Provides listing of legal aid services by state as well as a consumer forum for lodging complaints.</a:t>
            </a:r>
            <a:endParaRPr lang="en-US" dirty="0" smtClean="0">
              <a:solidFill>
                <a:prstClr val="black"/>
              </a:solidFill>
              <a:latin typeface="Arial" panose="020B0604020202020204" pitchFamily="34" charset="0"/>
              <a:cs typeface="Arial" panose="020B0604020202020204" pitchFamily="34" charset="0"/>
            </a:endParaRPr>
          </a:p>
          <a:p>
            <a:pPr marL="365125" lvl="1" indent="-255588">
              <a:spcBef>
                <a:spcPts val="0"/>
              </a:spcBef>
              <a:spcAft>
                <a:spcPts val="600"/>
              </a:spcAft>
              <a:buClr>
                <a:srgbClr val="2DA2BF"/>
              </a:buClr>
              <a:buSzPct val="68000"/>
              <a:buFont typeface="Wingdings 3" pitchFamily="18" charset="2"/>
              <a:buChar char=""/>
            </a:pPr>
            <a:r>
              <a:rPr lang="en-US" sz="1400" i="1" dirty="0"/>
              <a:t>Contact information for these organizations can be found at the end of the course.</a:t>
            </a:r>
          </a:p>
          <a:p>
            <a:pPr>
              <a:spcBef>
                <a:spcPts val="0"/>
              </a:spcBef>
              <a:spcAft>
                <a:spcPts val="600"/>
              </a:spcAft>
              <a:buClr>
                <a:srgbClr val="2DA2BF"/>
              </a:buClr>
            </a:pPr>
            <a:endParaRPr lang="en-US" dirty="0" smtClean="0">
              <a:solidFill>
                <a:prstClr val="black"/>
              </a:solidFill>
              <a:latin typeface="Arial" panose="020B0604020202020204" pitchFamily="34" charset="0"/>
              <a:cs typeface="Arial" panose="020B0604020202020204" pitchFamily="34" charset="0"/>
            </a:endParaRPr>
          </a:p>
          <a:p>
            <a:pPr lvl="0">
              <a:spcBef>
                <a:spcPts val="0"/>
              </a:spcBef>
              <a:spcAft>
                <a:spcPts val="600"/>
              </a:spcAft>
              <a:buClr>
                <a:srgbClr val="2DA2BF"/>
              </a:buClr>
            </a:pPr>
            <a:endParaRPr lang="en-US" dirty="0" smtClean="0">
              <a:solidFill>
                <a:prstClr val="black"/>
              </a:solidFill>
              <a:latin typeface="Arial" panose="020B0604020202020204" pitchFamily="34" charset="0"/>
              <a:cs typeface="Arial" panose="020B0604020202020204" pitchFamily="34" charset="0"/>
            </a:endParaRPr>
          </a:p>
          <a:p>
            <a:pPr marL="109537" lvl="0" indent="0">
              <a:spcBef>
                <a:spcPts val="0"/>
              </a:spcBef>
              <a:spcAft>
                <a:spcPts val="600"/>
              </a:spcAft>
              <a:buClr>
                <a:srgbClr val="2DA2BF"/>
              </a:buClr>
              <a:buNone/>
            </a:pPr>
            <a:r>
              <a:rPr lang="en-US" dirty="0" smtClean="0">
                <a:solidFill>
                  <a:prstClr val="black"/>
                </a:solidFill>
                <a:latin typeface="Arial" panose="020B0604020202020204" pitchFamily="34" charset="0"/>
                <a:cs typeface="Arial" panose="020B0604020202020204" pitchFamily="34" charset="0"/>
              </a:rPr>
              <a:t>.</a:t>
            </a:r>
          </a:p>
          <a:p>
            <a:pPr lvl="0">
              <a:buClr>
                <a:srgbClr val="2DA2BF"/>
              </a:buClr>
            </a:pPr>
            <a:endParaRPr lang="en-US" dirty="0">
              <a:solidFill>
                <a:prstClr val="black"/>
              </a:solidFill>
              <a:latin typeface="Arial" panose="020B0604020202020204" pitchFamily="34" charset="0"/>
              <a:cs typeface="Arial" panose="020B0604020202020204" pitchFamily="34" charset="0"/>
            </a:endParaRPr>
          </a:p>
          <a:p>
            <a:pPr lvl="1">
              <a:buSzPct val="68000"/>
            </a:pPr>
            <a:endParaRPr lang="en-US" dirty="0" smtClean="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32</a:t>
            </a:fld>
            <a:endParaRPr lang="en-US" dirty="0">
              <a:solidFill>
                <a:prstClr val="black"/>
              </a:solidFill>
            </a:endParaRPr>
          </a:p>
        </p:txBody>
      </p:sp>
      <p:sp>
        <p:nvSpPr>
          <p:cNvPr id="6" name="Title 2"/>
          <p:cNvSpPr txBox="1">
            <a:spLocks/>
          </p:cNvSpPr>
          <p:nvPr/>
        </p:nvSpPr>
        <p:spPr>
          <a:xfrm>
            <a:off x="457200" y="3048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2400" b="1" kern="1200">
                <a:solidFill>
                  <a:srgbClr val="002060"/>
                </a:solidFill>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r>
              <a:rPr lang="en-US" dirty="0" smtClean="0">
                <a:solidFill>
                  <a:srgbClr val="325770"/>
                </a:solidFill>
                <a:latin typeface="Arial" panose="020B0604020202020204" pitchFamily="34" charset="0"/>
                <a:cs typeface="Arial" panose="020B0604020202020204" pitchFamily="34" charset="0"/>
              </a:rPr>
              <a:t>Report fraud to authorities</a:t>
            </a:r>
            <a:endParaRPr lang="en-US" dirty="0">
              <a:solidFill>
                <a:srgbClr val="3257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745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382000" cy="4572000"/>
          </a:xfrm>
        </p:spPr>
        <p:txBody>
          <a:bodyPr/>
          <a:lstStyle/>
          <a:p>
            <a:pPr marL="109537" indent="0">
              <a:spcBef>
                <a:spcPts val="0"/>
              </a:spcBef>
              <a:spcAft>
                <a:spcPts val="1200"/>
              </a:spcAft>
              <a:buClr>
                <a:srgbClr val="2DA2BF"/>
              </a:buClr>
              <a:buNone/>
            </a:pPr>
            <a:r>
              <a:rPr lang="en-US" b="1" dirty="0" smtClean="0">
                <a:latin typeface="Arial" panose="020B0604020202020204" pitchFamily="34" charset="0"/>
                <a:cs typeface="Arial" panose="020B0604020202020204" pitchFamily="34" charset="0"/>
              </a:rPr>
              <a:t>File </a:t>
            </a:r>
            <a:r>
              <a:rPr lang="en-US" b="1" dirty="0">
                <a:latin typeface="Arial" panose="020B0604020202020204" pitchFamily="34" charset="0"/>
                <a:cs typeface="Arial" panose="020B0604020202020204" pitchFamily="34" charset="0"/>
              </a:rPr>
              <a:t>a complaint </a:t>
            </a:r>
            <a:r>
              <a:rPr lang="en-US" b="1" dirty="0" smtClean="0">
                <a:latin typeface="Arial" panose="020B0604020202020204" pitchFamily="34" charset="0"/>
                <a:cs typeface="Arial" panose="020B0604020202020204" pitchFamily="34" charset="0"/>
              </a:rPr>
              <a:t>with the authorities</a:t>
            </a:r>
            <a:endParaRPr lang="en-US" dirty="0">
              <a:latin typeface="Arial" panose="020B0604020202020204" pitchFamily="34" charset="0"/>
              <a:cs typeface="Arial" panose="020B0604020202020204" pitchFamily="34" charset="0"/>
            </a:endParaRPr>
          </a:p>
          <a:p>
            <a:pPr>
              <a:spcBef>
                <a:spcPts val="0"/>
              </a:spcBef>
              <a:spcAft>
                <a:spcPts val="600"/>
              </a:spcAft>
            </a:pPr>
            <a:r>
              <a:rPr lang="en-US" dirty="0">
                <a:solidFill>
                  <a:srgbClr val="325770"/>
                </a:solidFill>
                <a:latin typeface="Arial" panose="020B0604020202020204" pitchFamily="34" charset="0"/>
                <a:cs typeface="Arial" panose="020B0604020202020204" pitchFamily="34" charset="0"/>
              </a:rPr>
              <a:t>L</a:t>
            </a:r>
            <a:r>
              <a:rPr lang="en-US" dirty="0" smtClean="0">
                <a:solidFill>
                  <a:srgbClr val="325770"/>
                </a:solidFill>
                <a:latin typeface="Arial" panose="020B0604020202020204" pitchFamily="34" charset="0"/>
                <a:cs typeface="Arial" panose="020B0604020202020204" pitchFamily="34" charset="0"/>
              </a:rPr>
              <a:t>ocal police department as well as </a:t>
            </a:r>
            <a:r>
              <a:rPr lang="en-US" dirty="0" smtClean="0">
                <a:solidFill>
                  <a:srgbClr val="325770"/>
                </a:solidFill>
                <a:latin typeface="TheSansB W6 SemiBold"/>
              </a:rPr>
              <a:t>Federal </a:t>
            </a:r>
            <a:r>
              <a:rPr lang="en-US" dirty="0">
                <a:solidFill>
                  <a:srgbClr val="325770"/>
                </a:solidFill>
                <a:latin typeface="TheSansB W6 SemiBold"/>
              </a:rPr>
              <a:t>Law Enforcement</a:t>
            </a:r>
          </a:p>
          <a:p>
            <a:pPr lvl="1">
              <a:spcBef>
                <a:spcPts val="0"/>
              </a:spcBef>
              <a:spcAft>
                <a:spcPts val="1000"/>
              </a:spcAft>
            </a:pPr>
            <a:r>
              <a:rPr lang="en-US" dirty="0">
                <a:solidFill>
                  <a:srgbClr val="000000"/>
                </a:solidFill>
                <a:latin typeface="TheSansB W4 SemiLight"/>
              </a:rPr>
              <a:t>Contact the local FBI </a:t>
            </a:r>
            <a:r>
              <a:rPr lang="en-US" dirty="0" smtClean="0">
                <a:solidFill>
                  <a:srgbClr val="000000"/>
                </a:solidFill>
                <a:latin typeface="TheSansB W4 SemiLight"/>
              </a:rPr>
              <a:t>field </a:t>
            </a:r>
            <a:r>
              <a:rPr lang="en-US" dirty="0">
                <a:solidFill>
                  <a:srgbClr val="000000"/>
                </a:solidFill>
                <a:latin typeface="TheSansB W4 SemiLight"/>
              </a:rPr>
              <a:t>o</a:t>
            </a:r>
            <a:r>
              <a:rPr lang="en-US" dirty="0" smtClean="0">
                <a:solidFill>
                  <a:srgbClr val="000000"/>
                </a:solidFill>
                <a:latin typeface="TheSansB W4 SemiLight"/>
              </a:rPr>
              <a:t>ffice </a:t>
            </a:r>
            <a:r>
              <a:rPr lang="en-US" dirty="0">
                <a:solidFill>
                  <a:srgbClr val="000000"/>
                </a:solidFill>
                <a:latin typeface="TheSansB W4 SemiLight"/>
              </a:rPr>
              <a:t>or submit an online tip at </a:t>
            </a:r>
            <a:r>
              <a:rPr lang="en-US" u="sng" dirty="0" smtClean="0">
                <a:solidFill>
                  <a:srgbClr val="000000"/>
                </a:solidFill>
                <a:latin typeface="TheSansB W6 SemiBold"/>
              </a:rPr>
              <a:t>www.tips.fbi.gov</a:t>
            </a:r>
            <a:endParaRPr lang="en-US" dirty="0">
              <a:solidFill>
                <a:srgbClr val="325770"/>
              </a:solidFill>
              <a:latin typeface="Arial" panose="020B0604020202020204" pitchFamily="34" charset="0"/>
              <a:cs typeface="Arial" panose="020B0604020202020204" pitchFamily="34" charset="0"/>
            </a:endParaRPr>
          </a:p>
          <a:p>
            <a:pPr>
              <a:spcBef>
                <a:spcPts val="0"/>
              </a:spcBef>
              <a:spcAft>
                <a:spcPts val="600"/>
              </a:spcAft>
              <a:buClr>
                <a:srgbClr val="2DA2BF"/>
              </a:buClr>
            </a:pPr>
            <a:r>
              <a:rPr lang="en-US" dirty="0" smtClean="0">
                <a:solidFill>
                  <a:srgbClr val="325770"/>
                </a:solidFill>
                <a:latin typeface="Arial" panose="020B0604020202020204" pitchFamily="34" charset="0"/>
                <a:cs typeface="Arial" panose="020B0604020202020204" pitchFamily="34" charset="0"/>
              </a:rPr>
              <a:t>District Attorney</a:t>
            </a:r>
            <a:endParaRPr lang="en-US" dirty="0">
              <a:solidFill>
                <a:srgbClr val="325770"/>
              </a:solidFill>
              <a:latin typeface="Arial" panose="020B0604020202020204" pitchFamily="34" charset="0"/>
              <a:cs typeface="Arial" panose="020B0604020202020204" pitchFamily="34" charset="0"/>
            </a:endParaRPr>
          </a:p>
          <a:p>
            <a:pPr lvl="1">
              <a:spcBef>
                <a:spcPts val="0"/>
              </a:spcBef>
              <a:spcAft>
                <a:spcPts val="1000"/>
              </a:spcAft>
              <a:buClr>
                <a:srgbClr val="2DA2BF"/>
              </a:buClr>
            </a:pPr>
            <a:r>
              <a:rPr lang="en-US" dirty="0" smtClean="0">
                <a:latin typeface="Arial" panose="020B0604020202020204" pitchFamily="34" charset="0"/>
                <a:cs typeface="Arial" panose="020B0604020202020204" pitchFamily="34" charset="0"/>
              </a:rPr>
              <a:t>Contact the local District Attorney’s office</a:t>
            </a:r>
            <a:endParaRPr lang="en-US" dirty="0">
              <a:latin typeface="Arial" panose="020B0604020202020204" pitchFamily="34" charset="0"/>
              <a:cs typeface="Arial" panose="020B0604020202020204" pitchFamily="34" charset="0"/>
            </a:endParaRPr>
          </a:p>
          <a:p>
            <a:pPr>
              <a:spcBef>
                <a:spcPts val="0"/>
              </a:spcBef>
              <a:spcAft>
                <a:spcPts val="600"/>
              </a:spcAft>
            </a:pPr>
            <a:r>
              <a:rPr lang="en-US" dirty="0" smtClean="0">
                <a:solidFill>
                  <a:srgbClr val="325770"/>
                </a:solidFill>
                <a:latin typeface="TheSansB W6 SemiBold"/>
              </a:rPr>
              <a:t>State Attorney General</a:t>
            </a:r>
          </a:p>
          <a:p>
            <a:pPr lvl="1">
              <a:spcBef>
                <a:spcPts val="0"/>
              </a:spcBef>
              <a:spcAft>
                <a:spcPts val="1000"/>
              </a:spcAft>
            </a:pPr>
            <a:r>
              <a:rPr lang="en-US" dirty="0" smtClean="0">
                <a:solidFill>
                  <a:srgbClr val="000000"/>
                </a:solidFill>
                <a:latin typeface="TheSansB W4 SemiLight"/>
              </a:rPr>
              <a:t>Contact the state </a:t>
            </a:r>
            <a:r>
              <a:rPr lang="en-US" dirty="0">
                <a:solidFill>
                  <a:srgbClr val="000000"/>
                </a:solidFill>
                <a:latin typeface="TheSansB W4 SemiLight"/>
              </a:rPr>
              <a:t>Attorney General’s </a:t>
            </a:r>
            <a:r>
              <a:rPr lang="en-US" dirty="0" smtClean="0">
                <a:solidFill>
                  <a:srgbClr val="000000"/>
                </a:solidFill>
                <a:latin typeface="TheSansB W4 SemiLight"/>
              </a:rPr>
              <a:t>consumer </a:t>
            </a:r>
            <a:r>
              <a:rPr lang="en-US" dirty="0">
                <a:solidFill>
                  <a:srgbClr val="000000"/>
                </a:solidFill>
                <a:latin typeface="TheSansB W4 SemiLight"/>
              </a:rPr>
              <a:t>p</a:t>
            </a:r>
            <a:r>
              <a:rPr lang="en-US" dirty="0" smtClean="0">
                <a:solidFill>
                  <a:srgbClr val="000000"/>
                </a:solidFill>
                <a:latin typeface="TheSansB W4 SemiLight"/>
              </a:rPr>
              <a:t>rotection </a:t>
            </a:r>
            <a:r>
              <a:rPr lang="en-US" dirty="0">
                <a:solidFill>
                  <a:srgbClr val="000000"/>
                </a:solidFill>
                <a:latin typeface="TheSansB W4 SemiLight"/>
              </a:rPr>
              <a:t>unit and the prosecution unit to report the fraud. </a:t>
            </a:r>
          </a:p>
          <a:p>
            <a:pPr marL="109537" lvl="0" indent="0">
              <a:spcAft>
                <a:spcPts val="1200"/>
              </a:spcAft>
              <a:buClr>
                <a:srgbClr val="2DA2BF"/>
              </a:buClr>
              <a:buNone/>
            </a:pPr>
            <a:r>
              <a:rPr lang="en-US" b="1" dirty="0" smtClean="0">
                <a:solidFill>
                  <a:prstClr val="black"/>
                </a:solidFill>
                <a:latin typeface="Arial" panose="020B0604020202020204" pitchFamily="34" charset="0"/>
                <a:cs typeface="Arial" panose="020B0604020202020204" pitchFamily="34" charset="0"/>
              </a:rPr>
              <a:t>Also report the fraud to business and nonprofit organizations</a:t>
            </a:r>
            <a:endParaRPr lang="en-US" b="1" dirty="0">
              <a:solidFill>
                <a:prstClr val="black"/>
              </a:solidFill>
              <a:latin typeface="Arial" panose="020B0604020202020204" pitchFamily="34" charset="0"/>
              <a:cs typeface="Arial" panose="020B0604020202020204" pitchFamily="34" charset="0"/>
            </a:endParaRPr>
          </a:p>
          <a:p>
            <a:pPr lvl="0">
              <a:buClr>
                <a:srgbClr val="2DA2BF"/>
              </a:buClr>
            </a:pPr>
            <a:r>
              <a:rPr lang="en-US" dirty="0">
                <a:solidFill>
                  <a:srgbClr val="325770"/>
                </a:solidFill>
                <a:latin typeface="Arial" panose="020B0604020202020204" pitchFamily="34" charset="0"/>
                <a:cs typeface="Arial" panose="020B0604020202020204" pitchFamily="34" charset="0"/>
              </a:rPr>
              <a:t>Better Business Bureau (BBB)   </a:t>
            </a:r>
          </a:p>
          <a:p>
            <a:pPr lvl="0">
              <a:buClr>
                <a:srgbClr val="2DA2BF"/>
              </a:buClr>
            </a:pPr>
            <a:r>
              <a:rPr lang="en-US" dirty="0" smtClean="0">
                <a:solidFill>
                  <a:srgbClr val="325770"/>
                </a:solidFill>
                <a:latin typeface="Arial" panose="020B0604020202020204" pitchFamily="34" charset="0"/>
                <a:cs typeface="Arial" panose="020B0604020202020204" pitchFamily="34" charset="0"/>
              </a:rPr>
              <a:t>Mortgage </a:t>
            </a:r>
            <a:r>
              <a:rPr lang="en-US" dirty="0">
                <a:solidFill>
                  <a:srgbClr val="325770"/>
                </a:solidFill>
                <a:latin typeface="Arial" panose="020B0604020202020204" pitchFamily="34" charset="0"/>
                <a:cs typeface="Arial" panose="020B0604020202020204" pitchFamily="34" charset="0"/>
              </a:rPr>
              <a:t>Bankers Association </a:t>
            </a:r>
          </a:p>
          <a:p>
            <a:pPr>
              <a:spcBef>
                <a:spcPts val="0"/>
              </a:spcBef>
              <a:spcAft>
                <a:spcPts val="600"/>
              </a:spcAft>
              <a:buClr>
                <a:srgbClr val="2DA2BF"/>
              </a:buClr>
            </a:pPr>
            <a:endParaRPr lang="en-US" dirty="0" smtClean="0">
              <a:solidFill>
                <a:prstClr val="black"/>
              </a:solidFill>
              <a:latin typeface="Arial" panose="020B0604020202020204" pitchFamily="34" charset="0"/>
              <a:cs typeface="Arial" panose="020B0604020202020204" pitchFamily="34" charset="0"/>
            </a:endParaRPr>
          </a:p>
          <a:p>
            <a:pPr lvl="0">
              <a:spcBef>
                <a:spcPts val="0"/>
              </a:spcBef>
              <a:spcAft>
                <a:spcPts val="600"/>
              </a:spcAft>
              <a:buClr>
                <a:srgbClr val="2DA2BF"/>
              </a:buClr>
            </a:pPr>
            <a:endParaRPr lang="en-US" dirty="0" smtClean="0">
              <a:solidFill>
                <a:prstClr val="black"/>
              </a:solidFill>
              <a:latin typeface="Arial" panose="020B0604020202020204" pitchFamily="34" charset="0"/>
              <a:cs typeface="Arial" panose="020B0604020202020204" pitchFamily="34" charset="0"/>
            </a:endParaRPr>
          </a:p>
          <a:p>
            <a:pPr marL="109537" lvl="0" indent="0">
              <a:spcBef>
                <a:spcPts val="0"/>
              </a:spcBef>
              <a:spcAft>
                <a:spcPts val="600"/>
              </a:spcAft>
              <a:buClr>
                <a:srgbClr val="2DA2BF"/>
              </a:buClr>
              <a:buNone/>
            </a:pPr>
            <a:r>
              <a:rPr lang="en-US" dirty="0" smtClean="0">
                <a:solidFill>
                  <a:prstClr val="black"/>
                </a:solidFill>
                <a:latin typeface="Arial" panose="020B0604020202020204" pitchFamily="34" charset="0"/>
                <a:cs typeface="Arial" panose="020B0604020202020204" pitchFamily="34" charset="0"/>
              </a:rPr>
              <a:t>.</a:t>
            </a:r>
          </a:p>
          <a:p>
            <a:pPr lvl="0">
              <a:buClr>
                <a:srgbClr val="2DA2BF"/>
              </a:buClr>
            </a:pPr>
            <a:endParaRPr lang="en-US" dirty="0">
              <a:solidFill>
                <a:prstClr val="black"/>
              </a:solidFill>
              <a:latin typeface="Arial" panose="020B0604020202020204" pitchFamily="34" charset="0"/>
              <a:cs typeface="Arial" panose="020B0604020202020204" pitchFamily="34" charset="0"/>
            </a:endParaRPr>
          </a:p>
          <a:p>
            <a:pPr lvl="1">
              <a:buSzPct val="68000"/>
            </a:pP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33</a:t>
            </a:fld>
            <a:endParaRPr lang="en-US" dirty="0">
              <a:solidFill>
                <a:prstClr val="black"/>
              </a:solidFill>
            </a:endParaRPr>
          </a:p>
        </p:txBody>
      </p:sp>
      <p:sp>
        <p:nvSpPr>
          <p:cNvPr id="6" name="Title 2"/>
          <p:cNvSpPr txBox="1">
            <a:spLocks/>
          </p:cNvSpPr>
          <p:nvPr/>
        </p:nvSpPr>
        <p:spPr>
          <a:xfrm>
            <a:off x="457200" y="3048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2400" b="1" kern="1200">
                <a:solidFill>
                  <a:srgbClr val="002060"/>
                </a:solidFill>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r>
              <a:rPr lang="en-US" dirty="0" smtClean="0">
                <a:solidFill>
                  <a:srgbClr val="325770"/>
                </a:solidFill>
                <a:latin typeface="Arial" panose="020B0604020202020204" pitchFamily="34" charset="0"/>
                <a:cs typeface="Arial" panose="020B0604020202020204" pitchFamily="34" charset="0"/>
              </a:rPr>
              <a:t>Report fraud to authorities, cont’d</a:t>
            </a:r>
            <a:endParaRPr lang="en-US" dirty="0">
              <a:solidFill>
                <a:srgbClr val="3257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063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001000" cy="4724400"/>
          </a:xfrm>
        </p:spPr>
        <p:txBody>
          <a:bodyPr/>
          <a:lstStyle/>
          <a:p>
            <a:pPr marL="109537" indent="0">
              <a:spcAft>
                <a:spcPts val="600"/>
              </a:spcAft>
              <a:buNone/>
            </a:pPr>
            <a:r>
              <a:rPr lang="en-US" dirty="0"/>
              <a:t>The U.S. Department of Housing and Urban Development </a:t>
            </a:r>
            <a:r>
              <a:rPr lang="en-US" sz="1600" dirty="0" smtClean="0"/>
              <a:t>provides housing counselors for individuals buying a home, refinancing a home, or attempting to avoid foreclosure.  </a:t>
            </a:r>
          </a:p>
          <a:p>
            <a:pPr lvl="0">
              <a:spcAft>
                <a:spcPts val="600"/>
              </a:spcAft>
              <a:buClr>
                <a:srgbClr val="2DA2BF"/>
              </a:buClr>
            </a:pPr>
            <a:r>
              <a:rPr lang="en-US" dirty="0">
                <a:solidFill>
                  <a:prstClr val="black"/>
                </a:solidFill>
              </a:rPr>
              <a:t>All victims of mortgage lending fraud should contact a local housing counselor</a:t>
            </a:r>
            <a:r>
              <a:rPr lang="en-US" dirty="0" smtClean="0">
                <a:solidFill>
                  <a:prstClr val="black"/>
                </a:solidFill>
              </a:rPr>
              <a:t>. </a:t>
            </a:r>
            <a:endParaRPr lang="en-US" dirty="0">
              <a:solidFill>
                <a:prstClr val="black"/>
              </a:solidFill>
            </a:endParaRPr>
          </a:p>
          <a:p>
            <a:pPr>
              <a:spcAft>
                <a:spcPts val="600"/>
              </a:spcAft>
            </a:pPr>
            <a:r>
              <a:rPr lang="en-US" dirty="0" smtClean="0"/>
              <a:t>For clients </a:t>
            </a:r>
            <a:r>
              <a:rPr lang="en-US" dirty="0"/>
              <a:t>affected by predatory </a:t>
            </a:r>
            <a:r>
              <a:rPr lang="en-US" dirty="0" smtClean="0"/>
              <a:t>lending and foreclosure </a:t>
            </a:r>
            <a:r>
              <a:rPr lang="en-US" dirty="0"/>
              <a:t>prevention </a:t>
            </a:r>
            <a:r>
              <a:rPr lang="en-US" dirty="0" smtClean="0"/>
              <a:t>strategies, counselors explain </a:t>
            </a:r>
            <a:r>
              <a:rPr lang="en-US" dirty="0"/>
              <a:t>the foreclosure </a:t>
            </a:r>
            <a:r>
              <a:rPr lang="en-US" dirty="0" smtClean="0"/>
              <a:t>process, provide </a:t>
            </a:r>
            <a:r>
              <a:rPr lang="en-US" dirty="0"/>
              <a:t>referrals to other </a:t>
            </a:r>
            <a:r>
              <a:rPr lang="en-US" dirty="0" smtClean="0"/>
              <a:t>sources, </a:t>
            </a:r>
            <a:r>
              <a:rPr lang="en-US" dirty="0"/>
              <a:t>and </a:t>
            </a:r>
            <a:r>
              <a:rPr lang="en-US" dirty="0" smtClean="0"/>
              <a:t>assist </a:t>
            </a:r>
            <a:r>
              <a:rPr lang="en-US" dirty="0"/>
              <a:t>clients </a:t>
            </a:r>
            <a:r>
              <a:rPr lang="en-US" dirty="0" smtClean="0"/>
              <a:t>in </a:t>
            </a:r>
            <a:r>
              <a:rPr lang="en-US" dirty="0"/>
              <a:t>locating alternative housing.</a:t>
            </a:r>
          </a:p>
          <a:p>
            <a:pPr lvl="1">
              <a:spcAft>
                <a:spcPts val="600"/>
              </a:spcAft>
              <a:buClr>
                <a:srgbClr val="2DA2BF"/>
              </a:buClr>
            </a:pPr>
            <a:r>
              <a:rPr lang="en-US" dirty="0">
                <a:solidFill>
                  <a:prstClr val="black"/>
                </a:solidFill>
              </a:rPr>
              <a:t>Find a local housing counselor at </a:t>
            </a:r>
            <a:r>
              <a:rPr lang="en-US" dirty="0" smtClean="0">
                <a:solidFill>
                  <a:prstClr val="black"/>
                </a:solidFill>
              </a:rPr>
              <a:t>www.hud.gov/offices/hsg/sfh/hcc/hcs.cfm or </a:t>
            </a:r>
            <a:r>
              <a:rPr lang="en-US" dirty="0">
                <a:solidFill>
                  <a:prstClr val="black"/>
                </a:solidFill>
              </a:rPr>
              <a:t>call the Housing Counselor Referral line at (800) 569-4287</a:t>
            </a:r>
            <a:r>
              <a:rPr lang="en-US" dirty="0" smtClean="0">
                <a:solidFill>
                  <a:prstClr val="black"/>
                </a:solidFill>
              </a:rPr>
              <a:t>.</a:t>
            </a:r>
          </a:p>
          <a:p>
            <a:pPr lvl="1">
              <a:spcAft>
                <a:spcPts val="600"/>
              </a:spcAft>
              <a:buClr>
                <a:srgbClr val="2DA2BF"/>
              </a:buClr>
            </a:pPr>
            <a:r>
              <a:rPr lang="en-US" dirty="0"/>
              <a:t>Victims can search specifically for a reverse mortgage counselor or a foreclosure avoidance counselor.</a:t>
            </a:r>
          </a:p>
          <a:p>
            <a:pPr>
              <a:spcAft>
                <a:spcPts val="600"/>
              </a:spcAft>
            </a:pPr>
            <a:r>
              <a:rPr lang="en-US" dirty="0" smtClean="0"/>
              <a:t>Suspected mortgage fraud can be reported using this portal:</a:t>
            </a:r>
            <a:br>
              <a:rPr lang="en-US" dirty="0" smtClean="0"/>
            </a:br>
            <a:r>
              <a:rPr lang="en-US" sz="1400" dirty="0" smtClean="0"/>
              <a:t>www.portal.hud.gov/hudportal/HUD?src=/program_offices/housing/prevent_loan_scams </a:t>
            </a:r>
          </a:p>
          <a:p>
            <a:pPr>
              <a:spcAft>
                <a:spcPts val="600"/>
              </a:spcAft>
            </a:pPr>
            <a:endParaRPr lang="en-US" sz="1200" dirty="0" smtClean="0"/>
          </a:p>
          <a:p>
            <a:pPr>
              <a:spcAft>
                <a:spcPts val="600"/>
              </a:spcAft>
            </a:pPr>
            <a:endParaRPr lang="en-US" sz="1200" dirty="0" smtClean="0"/>
          </a:p>
          <a:p>
            <a:pPr>
              <a:buNone/>
            </a:pPr>
            <a:endParaRPr lang="en-US" sz="1600" dirty="0" smtClean="0"/>
          </a:p>
          <a:p>
            <a:pPr>
              <a:buNone/>
            </a:pP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dirty="0"/>
          </a:p>
        </p:txBody>
      </p:sp>
      <p:sp>
        <p:nvSpPr>
          <p:cNvPr id="3" name="Title 2"/>
          <p:cNvSpPr>
            <a:spLocks noGrp="1"/>
          </p:cNvSpPr>
          <p:nvPr>
            <p:ph type="title"/>
          </p:nvPr>
        </p:nvSpPr>
        <p:spPr/>
        <p:txBody>
          <a:bodyPr/>
          <a:lstStyle/>
          <a:p>
            <a:r>
              <a:rPr lang="en-US" dirty="0" smtClean="0">
                <a:solidFill>
                  <a:srgbClr val="325770"/>
                </a:solidFill>
              </a:rPr>
              <a:t>Contact a housing counselor</a:t>
            </a:r>
            <a:endParaRPr lang="en-US" dirty="0">
              <a:solidFill>
                <a:srgbClr val="325770"/>
              </a:solidFill>
            </a:endParaRP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34</a:t>
            </a:fld>
            <a:endParaRPr lang="en-US" dirty="0"/>
          </a:p>
        </p:txBody>
      </p:sp>
    </p:spTree>
    <p:extLst>
      <p:ext uri="{BB962C8B-B14F-4D97-AF65-F5344CB8AC3E}">
        <p14:creationId xmlns:p14="http://schemas.microsoft.com/office/powerpoint/2010/main" val="1502418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Aft>
                <a:spcPts val="600"/>
              </a:spcAft>
              <a:buNone/>
            </a:pPr>
            <a:r>
              <a:rPr lang="en-US" dirty="0"/>
              <a:t>L</a:t>
            </a:r>
            <a:r>
              <a:rPr lang="en-US" sz="1600" dirty="0" smtClean="0"/>
              <a:t>oan fraudsters may have the victim’s identity information, including Social Security number.</a:t>
            </a:r>
          </a:p>
          <a:p>
            <a:pPr>
              <a:spcAft>
                <a:spcPts val="600"/>
              </a:spcAft>
            </a:pPr>
            <a:r>
              <a:rPr lang="en-US" sz="1600" dirty="0" smtClean="0"/>
              <a:t>The victim will need to </a:t>
            </a:r>
            <a:r>
              <a:rPr lang="en-US" sz="1600" b="1" dirty="0" smtClean="0"/>
              <a:t>treat this fraud as an identity theft </a:t>
            </a:r>
            <a:r>
              <a:rPr lang="en-US" sz="1600" dirty="0" smtClean="0"/>
              <a:t>and establish fraud alerts at the three lead credit reporting companies—Experian, TransUnion and Equifax—and obtain copies of recent credit reports.</a:t>
            </a:r>
          </a:p>
          <a:p>
            <a:pPr lvl="1">
              <a:spcAft>
                <a:spcPts val="600"/>
              </a:spcAft>
            </a:pPr>
            <a:r>
              <a:rPr lang="en-US" dirty="0"/>
              <a:t>Use the identity theft report (the combination of the police report and identity theft affidavit</a:t>
            </a:r>
            <a:r>
              <a:rPr lang="en-US" dirty="0" smtClean="0"/>
              <a:t>) to </a:t>
            </a:r>
            <a:r>
              <a:rPr lang="en-US" dirty="0"/>
              <a:t>create an extended fraud </a:t>
            </a:r>
            <a:r>
              <a:rPr lang="en-US" dirty="0" smtClean="0"/>
              <a:t>alert.</a:t>
            </a:r>
            <a:endParaRPr lang="en-US" dirty="0"/>
          </a:p>
          <a:p>
            <a:pPr lvl="1">
              <a:spcAft>
                <a:spcPts val="600"/>
              </a:spcAft>
            </a:pPr>
            <a:r>
              <a:rPr lang="en-US" dirty="0" smtClean="0"/>
              <a:t>If </a:t>
            </a:r>
            <a:r>
              <a:rPr lang="en-US" dirty="0"/>
              <a:t>permitted in the victim’s state, the victim should consider placing a credit freeze on </a:t>
            </a:r>
            <a:r>
              <a:rPr lang="en-US" dirty="0" smtClean="0"/>
              <a:t>their credit </a:t>
            </a:r>
            <a:r>
              <a:rPr lang="en-US" dirty="0"/>
              <a:t>report. </a:t>
            </a:r>
            <a:endParaRPr lang="en-US" dirty="0" smtClean="0"/>
          </a:p>
          <a:p>
            <a:pPr>
              <a:spcAft>
                <a:spcPts val="600"/>
              </a:spcAft>
            </a:pPr>
            <a:r>
              <a:rPr lang="en-US" dirty="0" smtClean="0"/>
              <a:t>The credit reporting agencies provide online checklists for victims to report fraud and begin to regain their credit standing.</a:t>
            </a:r>
            <a:endParaRPr lang="en-US" sz="1600" dirty="0" smtClean="0"/>
          </a:p>
          <a:p>
            <a:pPr>
              <a:spcAft>
                <a:spcPts val="600"/>
              </a:spcAft>
            </a:pPr>
            <a:r>
              <a:rPr lang="en-US" sz="1600" dirty="0" smtClean="0"/>
              <a:t>The Prevent Loan Scams website offers victims a form for reporting fraud with a commitment that it will be forwarded to law enforcement agencies. </a:t>
            </a:r>
            <a:endParaRPr lang="en-US" dirty="0"/>
          </a:p>
          <a:p>
            <a:pPr>
              <a:buNone/>
            </a:pP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dirty="0"/>
          </a:p>
        </p:txBody>
      </p:sp>
      <p:sp>
        <p:nvSpPr>
          <p:cNvPr id="3" name="Title 2"/>
          <p:cNvSpPr>
            <a:spLocks noGrp="1"/>
          </p:cNvSpPr>
          <p:nvPr>
            <p:ph type="title"/>
          </p:nvPr>
        </p:nvSpPr>
        <p:spPr/>
        <p:txBody>
          <a:bodyPr/>
          <a:lstStyle/>
          <a:p>
            <a:r>
              <a:rPr lang="en-US" dirty="0">
                <a:solidFill>
                  <a:srgbClr val="325770"/>
                </a:solidFill>
              </a:rPr>
              <a:t>Follow up with </a:t>
            </a:r>
            <a:r>
              <a:rPr lang="en-US" dirty="0" smtClean="0">
                <a:solidFill>
                  <a:srgbClr val="325770"/>
                </a:solidFill>
              </a:rPr>
              <a:t>identity </a:t>
            </a:r>
            <a:r>
              <a:rPr lang="en-US" dirty="0">
                <a:solidFill>
                  <a:srgbClr val="325770"/>
                </a:solidFill>
              </a:rPr>
              <a:t>theft issues</a:t>
            </a: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1699032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Bef>
                <a:spcPts val="0"/>
              </a:spcBef>
              <a:spcAft>
                <a:spcPts val="600"/>
              </a:spcAft>
              <a:buNone/>
            </a:pPr>
            <a:r>
              <a:rPr lang="en-US" b="1" dirty="0" smtClean="0"/>
              <a:t>Legal remedies</a:t>
            </a:r>
          </a:p>
          <a:p>
            <a:pPr>
              <a:spcBef>
                <a:spcPts val="0"/>
              </a:spcBef>
              <a:spcAft>
                <a:spcPts val="600"/>
              </a:spcAft>
            </a:pPr>
            <a:r>
              <a:rPr lang="en-US" dirty="0" smtClean="0"/>
              <a:t>The </a:t>
            </a:r>
            <a:r>
              <a:rPr lang="en-US" dirty="0"/>
              <a:t>legal system is an essential tool for </a:t>
            </a:r>
            <a:r>
              <a:rPr lang="en-US" dirty="0" smtClean="0"/>
              <a:t>seeking restitution for </a:t>
            </a:r>
            <a:r>
              <a:rPr lang="en-US" dirty="0"/>
              <a:t>foreclosure rescue </a:t>
            </a:r>
            <a:r>
              <a:rPr lang="en-US" dirty="0" smtClean="0"/>
              <a:t>and </a:t>
            </a:r>
            <a:r>
              <a:rPr lang="en-US" dirty="0"/>
              <a:t>loan modification scams. </a:t>
            </a:r>
            <a:endParaRPr lang="en-US" dirty="0" smtClean="0"/>
          </a:p>
          <a:p>
            <a:pPr marL="109537" lvl="0" indent="0">
              <a:spcBef>
                <a:spcPts val="0"/>
              </a:spcBef>
              <a:spcAft>
                <a:spcPts val="600"/>
              </a:spcAft>
              <a:buClr>
                <a:srgbClr val="2DA2BF"/>
              </a:buClr>
              <a:buNone/>
            </a:pPr>
            <a:r>
              <a:rPr lang="en-US" b="1" dirty="0" smtClean="0">
                <a:solidFill>
                  <a:prstClr val="black"/>
                </a:solidFill>
              </a:rPr>
              <a:t>Full </a:t>
            </a:r>
            <a:r>
              <a:rPr lang="en-US" b="1" dirty="0">
                <a:solidFill>
                  <a:prstClr val="black"/>
                </a:solidFill>
              </a:rPr>
              <a:t>financial recovery is difficult to achieve</a:t>
            </a:r>
            <a:r>
              <a:rPr lang="en-US" dirty="0">
                <a:solidFill>
                  <a:prstClr val="black"/>
                </a:solidFill>
              </a:rPr>
              <a:t>. </a:t>
            </a:r>
          </a:p>
          <a:p>
            <a:pPr lvl="0">
              <a:spcBef>
                <a:spcPts val="0"/>
              </a:spcBef>
              <a:spcAft>
                <a:spcPts val="600"/>
              </a:spcAft>
              <a:buClr>
                <a:srgbClr val="2DA2BF"/>
              </a:buClr>
            </a:pPr>
            <a:r>
              <a:rPr lang="en-US" dirty="0">
                <a:solidFill>
                  <a:prstClr val="black"/>
                </a:solidFill>
              </a:rPr>
              <a:t>Even when </a:t>
            </a:r>
            <a:r>
              <a:rPr lang="en-US" dirty="0" smtClean="0">
                <a:solidFill>
                  <a:prstClr val="black"/>
                </a:solidFill>
              </a:rPr>
              <a:t>there is a </a:t>
            </a:r>
            <a:r>
              <a:rPr lang="en-US" dirty="0">
                <a:solidFill>
                  <a:prstClr val="black"/>
                </a:solidFill>
              </a:rPr>
              <a:t>restitution order, </a:t>
            </a:r>
            <a:r>
              <a:rPr lang="en-US" dirty="0" smtClean="0">
                <a:solidFill>
                  <a:prstClr val="black"/>
                </a:solidFill>
              </a:rPr>
              <a:t>victims </a:t>
            </a:r>
            <a:r>
              <a:rPr lang="en-US" dirty="0">
                <a:solidFill>
                  <a:prstClr val="black"/>
                </a:solidFill>
              </a:rPr>
              <a:t>rarely obtain full recovery of their losses. </a:t>
            </a:r>
          </a:p>
          <a:p>
            <a:pPr marL="109537" lvl="0" indent="0">
              <a:spcBef>
                <a:spcPts val="0"/>
              </a:spcBef>
              <a:spcAft>
                <a:spcPts val="600"/>
              </a:spcAft>
              <a:buClr>
                <a:srgbClr val="2DA2BF"/>
              </a:buClr>
              <a:buNone/>
            </a:pPr>
            <a:r>
              <a:rPr lang="en-US" b="1" dirty="0">
                <a:solidFill>
                  <a:prstClr val="black"/>
                </a:solidFill>
              </a:rPr>
              <a:t>Private litigation and government enforcement actions </a:t>
            </a:r>
            <a:r>
              <a:rPr lang="en-US" dirty="0" smtClean="0">
                <a:solidFill>
                  <a:prstClr val="black"/>
                </a:solidFill>
              </a:rPr>
              <a:t>have been successful in </a:t>
            </a:r>
            <a:r>
              <a:rPr lang="en-US" dirty="0">
                <a:solidFill>
                  <a:prstClr val="black"/>
                </a:solidFill>
              </a:rPr>
              <a:t>efforts </a:t>
            </a:r>
            <a:r>
              <a:rPr lang="en-US" dirty="0" smtClean="0">
                <a:solidFill>
                  <a:prstClr val="black"/>
                </a:solidFill>
              </a:rPr>
              <a:t>to recoup some or all of </a:t>
            </a:r>
            <a:r>
              <a:rPr lang="en-US" dirty="0">
                <a:solidFill>
                  <a:prstClr val="black"/>
                </a:solidFill>
              </a:rPr>
              <a:t>the money paid by </a:t>
            </a:r>
            <a:r>
              <a:rPr lang="en-US" dirty="0" smtClean="0">
                <a:solidFill>
                  <a:prstClr val="black"/>
                </a:solidFill>
              </a:rPr>
              <a:t>homeowners </a:t>
            </a:r>
            <a:r>
              <a:rPr lang="en-US" dirty="0">
                <a:solidFill>
                  <a:prstClr val="black"/>
                </a:solidFill>
              </a:rPr>
              <a:t>to </a:t>
            </a:r>
            <a:r>
              <a:rPr lang="en-US" dirty="0" smtClean="0">
                <a:solidFill>
                  <a:prstClr val="black"/>
                </a:solidFill>
              </a:rPr>
              <a:t>scammers.</a:t>
            </a:r>
            <a:endParaRPr lang="en-US" dirty="0">
              <a:solidFill>
                <a:prstClr val="black"/>
              </a:solidFill>
            </a:endParaRPr>
          </a:p>
          <a:p>
            <a:pPr lvl="1">
              <a:spcBef>
                <a:spcPts val="0"/>
              </a:spcBef>
              <a:spcAft>
                <a:spcPts val="600"/>
              </a:spcAft>
              <a:buClr>
                <a:srgbClr val="2DA2BF"/>
              </a:buClr>
            </a:pPr>
            <a:endParaRPr lang="en-US" dirty="0" smtClean="0">
              <a:solidFill>
                <a:prstClr val="black"/>
              </a:solidFill>
            </a:endParaRPr>
          </a:p>
          <a:p>
            <a:pPr lvl="1">
              <a:spcBef>
                <a:spcPts val="0"/>
              </a:spcBef>
              <a:spcAft>
                <a:spcPts val="600"/>
              </a:spcAft>
              <a:buClr>
                <a:srgbClr val="2DA2BF"/>
              </a:buClr>
            </a:pPr>
            <a:endParaRPr lang="en-US" dirty="0" smtClean="0">
              <a:solidFill>
                <a:prstClr val="black"/>
              </a:solidFill>
            </a:endParaRPr>
          </a:p>
          <a:p>
            <a:pPr lvl="1">
              <a:spcBef>
                <a:spcPts val="0"/>
              </a:spcBef>
              <a:spcAft>
                <a:spcPts val="600"/>
              </a:spcAft>
              <a:buClr>
                <a:srgbClr val="2DA2BF"/>
              </a:buClr>
            </a:pPr>
            <a:endParaRPr lang="en-US" dirty="0">
              <a:solidFill>
                <a:prstClr val="black"/>
              </a:solidFill>
            </a:endParaRPr>
          </a:p>
          <a:p>
            <a:pPr lvl="1">
              <a:spcBef>
                <a:spcPts val="0"/>
              </a:spcBef>
              <a:spcAft>
                <a:spcPts val="600"/>
              </a:spcAft>
              <a:buClr>
                <a:srgbClr val="2DA2BF"/>
              </a:buClr>
            </a:pPr>
            <a:endParaRPr lang="en-US" dirty="0" smtClean="0">
              <a:solidFill>
                <a:prstClr val="black"/>
              </a:solidFill>
            </a:endParaRPr>
          </a:p>
          <a:p>
            <a:pPr lvl="1">
              <a:spcBef>
                <a:spcPts val="0"/>
              </a:spcBef>
              <a:spcAft>
                <a:spcPts val="600"/>
              </a:spcAft>
              <a:buClr>
                <a:srgbClr val="2DA2BF"/>
              </a:buClr>
            </a:pPr>
            <a:endParaRPr lang="en-US" dirty="0">
              <a:solidFill>
                <a:prstClr val="black"/>
              </a:solidFill>
            </a:endParaRPr>
          </a:p>
          <a:p>
            <a:pPr marL="136525" indent="0">
              <a:buNone/>
            </a:pP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36</a:t>
            </a:fld>
            <a:endParaRPr lang="en-US" dirty="0"/>
          </a:p>
        </p:txBody>
      </p:sp>
      <p:sp>
        <p:nvSpPr>
          <p:cNvPr id="6" name="Title 2"/>
          <p:cNvSpPr>
            <a:spLocks noGrp="1"/>
          </p:cNvSpPr>
          <p:nvPr>
            <p:ph type="title"/>
          </p:nvPr>
        </p:nvSpPr>
        <p:spPr>
          <a:xfrm>
            <a:off x="457200" y="274638"/>
            <a:ext cx="8229600" cy="1143000"/>
          </a:xfrm>
        </p:spPr>
        <p:txBody>
          <a:bodyPr/>
          <a:lstStyle/>
          <a:p>
            <a:r>
              <a:rPr lang="en-US" dirty="0" smtClean="0">
                <a:solidFill>
                  <a:srgbClr val="325770"/>
                </a:solidFill>
              </a:rPr>
              <a:t>Help victim explore restitution possibilities</a:t>
            </a:r>
            <a:endParaRPr lang="en-US" dirty="0">
              <a:solidFill>
                <a:srgbClr val="325770"/>
              </a:solidFill>
            </a:endParaRPr>
          </a:p>
        </p:txBody>
      </p:sp>
    </p:spTree>
    <p:extLst>
      <p:ext uri="{BB962C8B-B14F-4D97-AF65-F5344CB8AC3E}">
        <p14:creationId xmlns:p14="http://schemas.microsoft.com/office/powerpoint/2010/main" val="976928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lstStyle/>
          <a:p>
            <a:pPr marL="109537" indent="0">
              <a:spcAft>
                <a:spcPts val="600"/>
              </a:spcAft>
              <a:buNone/>
            </a:pPr>
            <a:r>
              <a:rPr lang="en-US" b="1" dirty="0" smtClean="0"/>
              <a:t>State Attorneys General</a:t>
            </a:r>
          </a:p>
          <a:p>
            <a:pPr>
              <a:spcAft>
                <a:spcPts val="600"/>
              </a:spcAft>
              <a:buClr>
                <a:srgbClr val="2DA2BF"/>
              </a:buClr>
            </a:pPr>
            <a:r>
              <a:rPr lang="en-US" dirty="0" smtClean="0">
                <a:solidFill>
                  <a:prstClr val="black"/>
                </a:solidFill>
              </a:rPr>
              <a:t>In </a:t>
            </a:r>
            <a:r>
              <a:rPr lang="en-US" dirty="0">
                <a:solidFill>
                  <a:prstClr val="black"/>
                </a:solidFill>
              </a:rPr>
              <a:t>February 2012, 49 </a:t>
            </a:r>
            <a:r>
              <a:rPr lang="en-US" dirty="0" smtClean="0">
                <a:solidFill>
                  <a:prstClr val="black"/>
                </a:solidFill>
              </a:rPr>
              <a:t>State </a:t>
            </a:r>
            <a:r>
              <a:rPr lang="en-US" dirty="0">
                <a:solidFill>
                  <a:prstClr val="black"/>
                </a:solidFill>
              </a:rPr>
              <a:t>A</a:t>
            </a:r>
            <a:r>
              <a:rPr lang="en-US" dirty="0" smtClean="0">
                <a:solidFill>
                  <a:prstClr val="black"/>
                </a:solidFill>
              </a:rPr>
              <a:t>ttorneys </a:t>
            </a:r>
            <a:r>
              <a:rPr lang="en-US" dirty="0">
                <a:solidFill>
                  <a:prstClr val="black"/>
                </a:solidFill>
              </a:rPr>
              <a:t>G</a:t>
            </a:r>
            <a:r>
              <a:rPr lang="en-US" dirty="0" smtClean="0">
                <a:solidFill>
                  <a:prstClr val="black"/>
                </a:solidFill>
              </a:rPr>
              <a:t>eneral </a:t>
            </a:r>
            <a:r>
              <a:rPr lang="en-US" dirty="0">
                <a:solidFill>
                  <a:prstClr val="black"/>
                </a:solidFill>
              </a:rPr>
              <a:t>and the federal government announced a </a:t>
            </a:r>
            <a:r>
              <a:rPr lang="en-US" dirty="0" smtClean="0">
                <a:solidFill>
                  <a:prstClr val="black"/>
                </a:solidFill>
              </a:rPr>
              <a:t>settlement </a:t>
            </a:r>
            <a:r>
              <a:rPr lang="en-US" dirty="0">
                <a:solidFill>
                  <a:prstClr val="black"/>
                </a:solidFill>
              </a:rPr>
              <a:t>with the country’s five largest mortgage </a:t>
            </a:r>
            <a:r>
              <a:rPr lang="en-US" dirty="0" smtClean="0">
                <a:solidFill>
                  <a:prstClr val="black"/>
                </a:solidFill>
              </a:rPr>
              <a:t>servicers.   </a:t>
            </a:r>
          </a:p>
          <a:p>
            <a:pPr>
              <a:spcAft>
                <a:spcPts val="600"/>
              </a:spcAft>
              <a:buClr>
                <a:srgbClr val="2DA2BF"/>
              </a:buClr>
            </a:pPr>
            <a:r>
              <a:rPr lang="en-US" dirty="0" smtClean="0">
                <a:solidFill>
                  <a:prstClr val="black"/>
                </a:solidFill>
              </a:rPr>
              <a:t>State </a:t>
            </a:r>
            <a:r>
              <a:rPr lang="en-US" dirty="0">
                <a:solidFill>
                  <a:prstClr val="black"/>
                </a:solidFill>
              </a:rPr>
              <a:t>Attorneys General </a:t>
            </a:r>
            <a:r>
              <a:rPr lang="en-US" dirty="0" smtClean="0">
                <a:solidFill>
                  <a:prstClr val="black"/>
                </a:solidFill>
              </a:rPr>
              <a:t>received funding to help distressed homeowners. Programs differ by state. </a:t>
            </a:r>
          </a:p>
          <a:p>
            <a:pPr>
              <a:spcAft>
                <a:spcPts val="600"/>
              </a:spcAft>
              <a:buClr>
                <a:srgbClr val="2DA2BF"/>
              </a:buClr>
            </a:pPr>
            <a:r>
              <a:rPr lang="en-US" dirty="0" smtClean="0">
                <a:solidFill>
                  <a:prstClr val="black"/>
                </a:solidFill>
              </a:rPr>
              <a:t>Contact the state AG’s office to determine if its programs cover the victim’s case.</a:t>
            </a:r>
          </a:p>
          <a:p>
            <a:pPr marL="109537" indent="0">
              <a:spcAft>
                <a:spcPts val="600"/>
              </a:spcAft>
              <a:buNone/>
            </a:pPr>
            <a:r>
              <a:rPr lang="en-US" b="1" dirty="0" smtClean="0"/>
              <a:t>Civil </a:t>
            </a:r>
            <a:r>
              <a:rPr lang="en-US" b="1" dirty="0"/>
              <a:t>legal action </a:t>
            </a:r>
            <a:endParaRPr lang="en-US" b="1" dirty="0" smtClean="0"/>
          </a:p>
          <a:p>
            <a:pPr lvl="0">
              <a:spcAft>
                <a:spcPts val="600"/>
              </a:spcAft>
              <a:buClr>
                <a:srgbClr val="2DA2BF"/>
              </a:buClr>
            </a:pPr>
            <a:r>
              <a:rPr lang="en-US" dirty="0">
                <a:solidFill>
                  <a:prstClr val="black"/>
                </a:solidFill>
              </a:rPr>
              <a:t>Civil attorneys can </a:t>
            </a:r>
            <a:r>
              <a:rPr lang="en-US" dirty="0" smtClean="0">
                <a:solidFill>
                  <a:prstClr val="black"/>
                </a:solidFill>
              </a:rPr>
              <a:t>analyze </a:t>
            </a:r>
            <a:r>
              <a:rPr lang="en-US" dirty="0">
                <a:solidFill>
                  <a:prstClr val="black"/>
                </a:solidFill>
              </a:rPr>
              <a:t>the particular facts and </a:t>
            </a:r>
            <a:r>
              <a:rPr lang="en-US" dirty="0" smtClean="0">
                <a:solidFill>
                  <a:prstClr val="black"/>
                </a:solidFill>
              </a:rPr>
              <a:t>circumstances, advise </a:t>
            </a:r>
            <a:r>
              <a:rPr lang="en-US" dirty="0">
                <a:solidFill>
                  <a:prstClr val="black"/>
                </a:solidFill>
              </a:rPr>
              <a:t>on the available civil remedies. </a:t>
            </a:r>
            <a:endParaRPr lang="en-US" dirty="0" smtClean="0"/>
          </a:p>
          <a:p>
            <a:pPr>
              <a:spcAft>
                <a:spcPts val="600"/>
              </a:spcAft>
            </a:pPr>
            <a:r>
              <a:rPr lang="en-US" dirty="0" smtClean="0"/>
              <a:t>Victims </a:t>
            </a:r>
            <a:r>
              <a:rPr lang="en-US" dirty="0"/>
              <a:t>of financial fraud often cannot get their money back unless they file their own civil </a:t>
            </a:r>
            <a:r>
              <a:rPr lang="en-US" dirty="0" smtClean="0"/>
              <a:t>lawsuit. Civil </a:t>
            </a:r>
            <a:r>
              <a:rPr lang="en-US" dirty="0"/>
              <a:t>lawsuits take time and can be costly. </a:t>
            </a:r>
            <a:endParaRPr lang="en-US" dirty="0" smtClean="0"/>
          </a:p>
          <a:p>
            <a:pPr>
              <a:spcAft>
                <a:spcPts val="600"/>
              </a:spcAft>
            </a:pPr>
            <a:r>
              <a:rPr lang="en-US" dirty="0" smtClean="0"/>
              <a:t>The </a:t>
            </a:r>
            <a:r>
              <a:rPr lang="en-US" dirty="0"/>
              <a:t>court might order the perpetrator to return some or all of the assets lost to fraud </a:t>
            </a:r>
            <a:r>
              <a:rPr lang="en-US" dirty="0" smtClean="0"/>
              <a:t>but the </a:t>
            </a:r>
            <a:r>
              <a:rPr lang="en-US" dirty="0"/>
              <a:t>money or assets </a:t>
            </a:r>
            <a:r>
              <a:rPr lang="en-US" dirty="0" smtClean="0"/>
              <a:t>may have </a:t>
            </a:r>
            <a:r>
              <a:rPr lang="en-US" dirty="0"/>
              <a:t>disappeared.</a:t>
            </a:r>
            <a:endParaRPr lang="en-US" dirty="0" smtClean="0"/>
          </a:p>
          <a:p>
            <a:pPr lvl="0">
              <a:spcAft>
                <a:spcPts val="600"/>
              </a:spcAft>
              <a:buClr>
                <a:srgbClr val="2DA2BF"/>
              </a:buClr>
            </a:pPr>
            <a:r>
              <a:rPr lang="en-US" dirty="0">
                <a:solidFill>
                  <a:prstClr val="black"/>
                </a:solidFill>
              </a:rPr>
              <a:t>Civil lawsuits </a:t>
            </a:r>
            <a:r>
              <a:rPr lang="en-US" dirty="0" smtClean="0">
                <a:solidFill>
                  <a:prstClr val="black"/>
                </a:solidFill>
              </a:rPr>
              <a:t>can be used </a:t>
            </a:r>
            <a:r>
              <a:rPr lang="en-US" dirty="0">
                <a:solidFill>
                  <a:prstClr val="black"/>
                </a:solidFill>
              </a:rPr>
              <a:t>to remove liens from victim’s homes and secure titles to their homes. </a:t>
            </a:r>
            <a:endParaRPr lang="en-US" dirty="0" smtClean="0"/>
          </a:p>
          <a:p>
            <a:pPr marL="109537" indent="0">
              <a:spcAft>
                <a:spcPts val="600"/>
              </a:spcAft>
              <a:buNone/>
            </a:pPr>
            <a:endParaRPr lang="en-US" dirty="0" smtClean="0"/>
          </a:p>
          <a:p>
            <a:endParaRPr lang="en-US" sz="1600" dirty="0" smtClean="0"/>
          </a:p>
          <a:p>
            <a:pPr>
              <a:buNone/>
            </a:pPr>
            <a:endParaRPr lang="en-US" sz="1600" dirty="0" smtClean="0"/>
          </a:p>
          <a:p>
            <a:endParaRPr lang="en-US" sz="1600" dirty="0" smtClean="0"/>
          </a:p>
          <a:p>
            <a:pPr>
              <a:buNone/>
            </a:pPr>
            <a:endParaRPr lang="en-US" sz="1600" dirty="0" smtClean="0"/>
          </a:p>
          <a:p>
            <a:endParaRPr lang="en-US" sz="1600" dirty="0" smtClean="0"/>
          </a:p>
          <a:p>
            <a:endParaRPr lang="en-US" sz="1600" dirty="0" smtClean="0"/>
          </a:p>
          <a:p>
            <a:endParaRPr lang="en-US" sz="1600" dirty="0"/>
          </a:p>
        </p:txBody>
      </p:sp>
      <p:sp>
        <p:nvSpPr>
          <p:cNvPr id="3" name="Title 2"/>
          <p:cNvSpPr>
            <a:spLocks noGrp="1"/>
          </p:cNvSpPr>
          <p:nvPr>
            <p:ph type="title"/>
          </p:nvPr>
        </p:nvSpPr>
        <p:spPr/>
        <p:txBody>
          <a:bodyPr/>
          <a:lstStyle/>
          <a:p>
            <a:r>
              <a:rPr lang="en-US" dirty="0" smtClean="0">
                <a:solidFill>
                  <a:srgbClr val="325770"/>
                </a:solidFill>
              </a:rPr>
              <a:t>Help victim explore restitution possibilities, cont’d</a:t>
            </a:r>
            <a:endParaRPr lang="en-US" dirty="0">
              <a:solidFill>
                <a:srgbClr val="325770"/>
              </a:solidFill>
            </a:endParaRP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37</a:t>
            </a:fld>
            <a:endParaRPr lang="en-US" dirty="0"/>
          </a:p>
        </p:txBody>
      </p:sp>
    </p:spTree>
    <p:extLst>
      <p:ext uri="{BB962C8B-B14F-4D97-AF65-F5344CB8AC3E}">
        <p14:creationId xmlns:p14="http://schemas.microsoft.com/office/powerpoint/2010/main" val="3444026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4300" lvl="0" indent="-4763">
              <a:spcAft>
                <a:spcPts val="600"/>
              </a:spcAft>
              <a:buClr>
                <a:srgbClr val="2DA2BF"/>
              </a:buClr>
              <a:buNone/>
            </a:pPr>
            <a:r>
              <a:rPr lang="en-US" b="1" dirty="0" smtClean="0">
                <a:solidFill>
                  <a:prstClr val="black"/>
                </a:solidFill>
              </a:rPr>
              <a:t>Individual lawsuits</a:t>
            </a:r>
          </a:p>
          <a:p>
            <a:pPr>
              <a:spcAft>
                <a:spcPts val="600"/>
              </a:spcAft>
              <a:buClr>
                <a:srgbClr val="2DA2BF"/>
              </a:buClr>
            </a:pPr>
            <a:r>
              <a:rPr lang="en-US" b="1" dirty="0" smtClean="0">
                <a:solidFill>
                  <a:srgbClr val="325770"/>
                </a:solidFill>
              </a:rPr>
              <a:t>The </a:t>
            </a:r>
            <a:r>
              <a:rPr lang="en-US" b="1" dirty="0">
                <a:solidFill>
                  <a:srgbClr val="325770"/>
                </a:solidFill>
              </a:rPr>
              <a:t>National Crime Victim Bar </a:t>
            </a:r>
            <a:r>
              <a:rPr lang="en-US" b="1" dirty="0" smtClean="0">
                <a:solidFill>
                  <a:srgbClr val="325770"/>
                </a:solidFill>
              </a:rPr>
              <a:t>Association</a:t>
            </a:r>
            <a:r>
              <a:rPr lang="en-US" dirty="0" smtClean="0">
                <a:solidFill>
                  <a:prstClr val="black"/>
                </a:solidFill>
              </a:rPr>
              <a:t> can </a:t>
            </a:r>
            <a:r>
              <a:rPr lang="en-US" dirty="0">
                <a:solidFill>
                  <a:prstClr val="black"/>
                </a:solidFill>
              </a:rPr>
              <a:t>provide referrals to attorneys who litigate on behalf of victims of crime and who offer initial consultations at no cost or </a:t>
            </a:r>
            <a:r>
              <a:rPr lang="en-US" dirty="0" smtClean="0">
                <a:solidFill>
                  <a:prstClr val="black"/>
                </a:solidFill>
              </a:rPr>
              <a:t>obligation. </a:t>
            </a:r>
            <a:r>
              <a:rPr lang="en-US" dirty="0" smtClean="0">
                <a:solidFill>
                  <a:srgbClr val="000000"/>
                </a:solidFill>
                <a:latin typeface="TheSansB W4 SemiLight"/>
              </a:rPr>
              <a:t>Find </a:t>
            </a:r>
            <a:r>
              <a:rPr lang="en-US" dirty="0">
                <a:solidFill>
                  <a:srgbClr val="000000"/>
                </a:solidFill>
                <a:latin typeface="TheSansB W4 SemiLight"/>
              </a:rPr>
              <a:t>attorneys </a:t>
            </a:r>
            <a:r>
              <a:rPr lang="en-US" dirty="0" smtClean="0">
                <a:solidFill>
                  <a:srgbClr val="000000"/>
                </a:solidFill>
                <a:latin typeface="TheSansB W4 SemiLight"/>
              </a:rPr>
              <a:t>through the association</a:t>
            </a:r>
            <a:r>
              <a:rPr lang="en-US" b="1" dirty="0" smtClean="0">
                <a:solidFill>
                  <a:srgbClr val="000000"/>
                </a:solidFill>
                <a:latin typeface="TheSansB W4 SemiLight"/>
              </a:rPr>
              <a:t> </a:t>
            </a:r>
            <a:r>
              <a:rPr lang="en-US" dirty="0">
                <a:solidFill>
                  <a:srgbClr val="000000"/>
                </a:solidFill>
                <a:latin typeface="TheSansB W4 SemiLight"/>
              </a:rPr>
              <a:t>at </a:t>
            </a:r>
            <a:r>
              <a:rPr lang="en-US" u="sng" dirty="0" smtClean="0">
                <a:solidFill>
                  <a:srgbClr val="000000"/>
                </a:solidFill>
                <a:latin typeface="TheSansB W6 SemiBold"/>
              </a:rPr>
              <a:t>www.victimbar.org</a:t>
            </a:r>
            <a:r>
              <a:rPr lang="en-US" dirty="0">
                <a:solidFill>
                  <a:srgbClr val="000000"/>
                </a:solidFill>
                <a:latin typeface="TheSansB W4 SemiLight"/>
              </a:rPr>
              <a:t>. </a:t>
            </a:r>
            <a:endParaRPr lang="en-US" dirty="0" smtClean="0">
              <a:solidFill>
                <a:srgbClr val="000000"/>
              </a:solidFill>
              <a:latin typeface="TheSansB W4 SemiLight"/>
            </a:endParaRPr>
          </a:p>
          <a:p>
            <a:pPr>
              <a:spcAft>
                <a:spcPts val="600"/>
              </a:spcAft>
            </a:pPr>
            <a:r>
              <a:rPr lang="en-US" b="1" dirty="0" smtClean="0">
                <a:solidFill>
                  <a:srgbClr val="325770"/>
                </a:solidFill>
                <a:latin typeface="TheSansB W4 SemiLight"/>
              </a:rPr>
              <a:t>Local legal aid offices </a:t>
            </a:r>
            <a:r>
              <a:rPr lang="en-US" dirty="0" smtClean="0">
                <a:solidFill>
                  <a:srgbClr val="000000"/>
                </a:solidFill>
                <a:latin typeface="TheSansB W4 SemiLight"/>
              </a:rPr>
              <a:t>may </a:t>
            </a:r>
            <a:r>
              <a:rPr lang="en-US" dirty="0">
                <a:solidFill>
                  <a:srgbClr val="000000"/>
                </a:solidFill>
                <a:latin typeface="TheSansB W4 SemiLight"/>
              </a:rPr>
              <a:t>be able to provide assistance to </a:t>
            </a:r>
            <a:r>
              <a:rPr lang="en-US" dirty="0" smtClean="0">
                <a:solidFill>
                  <a:srgbClr val="000000"/>
                </a:solidFill>
                <a:latin typeface="TheSansB W4 SemiLight"/>
              </a:rPr>
              <a:t>victims who are financially distressed. Find </a:t>
            </a:r>
            <a:r>
              <a:rPr lang="en-US" dirty="0">
                <a:solidFill>
                  <a:srgbClr val="000000"/>
                </a:solidFill>
                <a:latin typeface="TheSansB W4 SemiLight"/>
              </a:rPr>
              <a:t>legal aid offices at </a:t>
            </a:r>
            <a:r>
              <a:rPr lang="en-US" u="sng" dirty="0">
                <a:solidFill>
                  <a:srgbClr val="000000"/>
                </a:solidFill>
                <a:latin typeface="TheSansB W6 SemiBold"/>
              </a:rPr>
              <a:t>www.lsc.gov</a:t>
            </a:r>
            <a:r>
              <a:rPr lang="en-US" dirty="0">
                <a:solidFill>
                  <a:srgbClr val="000000"/>
                </a:solidFill>
                <a:latin typeface="TheSansB W4 SemiLight"/>
              </a:rPr>
              <a:t>. </a:t>
            </a:r>
            <a:endParaRPr lang="en-US" dirty="0" smtClean="0">
              <a:solidFill>
                <a:srgbClr val="000000"/>
              </a:solidFill>
              <a:latin typeface="TheSansB W4 SemiLight"/>
            </a:endParaRPr>
          </a:p>
          <a:p>
            <a:pPr marL="109537" indent="0">
              <a:spcAft>
                <a:spcPts val="600"/>
              </a:spcAft>
              <a:buClr>
                <a:srgbClr val="2DA2BF"/>
              </a:buClr>
              <a:buNone/>
            </a:pPr>
            <a:r>
              <a:rPr lang="en-US" b="1" dirty="0" smtClean="0"/>
              <a:t>Class action lawsuits</a:t>
            </a:r>
          </a:p>
          <a:p>
            <a:pPr>
              <a:spcAft>
                <a:spcPts val="600"/>
              </a:spcAft>
              <a:buClr>
                <a:srgbClr val="2DA2BF"/>
              </a:buClr>
            </a:pPr>
            <a:r>
              <a:rPr lang="en-US" b="1" dirty="0" smtClean="0">
                <a:solidFill>
                  <a:srgbClr val="325770"/>
                </a:solidFill>
              </a:rPr>
              <a:t>The </a:t>
            </a:r>
            <a:r>
              <a:rPr lang="en-US" b="1" dirty="0">
                <a:solidFill>
                  <a:srgbClr val="325770"/>
                </a:solidFill>
              </a:rPr>
              <a:t>Lawyers’ Committee </a:t>
            </a:r>
            <a:r>
              <a:rPr lang="en-US" b="1" dirty="0" smtClean="0">
                <a:solidFill>
                  <a:srgbClr val="325770"/>
                </a:solidFill>
              </a:rPr>
              <a:t>for Civil Rights under the Law </a:t>
            </a:r>
            <a:r>
              <a:rPr lang="en-US" dirty="0" smtClean="0"/>
              <a:t>– since March 2011 has </a:t>
            </a:r>
            <a:r>
              <a:rPr lang="en-US" dirty="0"/>
              <a:t>filed </a:t>
            </a:r>
            <a:r>
              <a:rPr lang="en-US" dirty="0" smtClean="0"/>
              <a:t>14 </a:t>
            </a:r>
            <a:r>
              <a:rPr lang="en-US" dirty="0"/>
              <a:t>lawsuits against loan modification scam operations on behalf of </a:t>
            </a:r>
            <a:r>
              <a:rPr lang="en-US" dirty="0" smtClean="0"/>
              <a:t>more than 400 </a:t>
            </a:r>
            <a:r>
              <a:rPr lang="en-US" dirty="0"/>
              <a:t>distressed homeowners, seeking both monetary and injunctive relief. </a:t>
            </a:r>
            <a:endParaRPr lang="en-US" dirty="0" smtClean="0"/>
          </a:p>
          <a:p>
            <a:pPr lvl="1">
              <a:spcAft>
                <a:spcPts val="600"/>
              </a:spcAft>
              <a:buClr>
                <a:srgbClr val="2DA2BF"/>
              </a:buClr>
            </a:pPr>
            <a:r>
              <a:rPr lang="en-US" dirty="0" smtClean="0"/>
              <a:t>The </a:t>
            </a:r>
            <a:r>
              <a:rPr lang="en-US" dirty="0"/>
              <a:t>Lawyers’ Committee and its co-counsel have </a:t>
            </a:r>
            <a:r>
              <a:rPr lang="en-US" dirty="0" smtClean="0"/>
              <a:t>obtained </a:t>
            </a:r>
            <a:r>
              <a:rPr lang="en-US" dirty="0"/>
              <a:t>court orders against 30 entities and 50 </a:t>
            </a:r>
            <a:r>
              <a:rPr lang="en-US" dirty="0" smtClean="0"/>
              <a:t>individuals, thereby shutting </a:t>
            </a:r>
            <a:r>
              <a:rPr lang="en-US" dirty="0"/>
              <a:t>down these scam </a:t>
            </a:r>
            <a:r>
              <a:rPr lang="en-US" dirty="0" smtClean="0"/>
              <a:t>operations.</a:t>
            </a:r>
          </a:p>
          <a:p>
            <a:pPr lvl="1">
              <a:spcAft>
                <a:spcPts val="600"/>
              </a:spcAft>
              <a:buClr>
                <a:srgbClr val="2DA2BF"/>
              </a:buClr>
            </a:pPr>
            <a:r>
              <a:rPr lang="en-US" dirty="0" smtClean="0"/>
              <a:t>These </a:t>
            </a:r>
            <a:r>
              <a:rPr lang="en-US" dirty="0"/>
              <a:t>efforts have resulted in the recovery of over $500,000 in monetary awards on behalf of the distressed homeowners, averaging over $1,250 per </a:t>
            </a:r>
            <a:r>
              <a:rPr lang="en-US" dirty="0" smtClean="0"/>
              <a:t>homeowner.</a:t>
            </a:r>
          </a:p>
          <a:p>
            <a:endParaRPr lang="en-US" sz="1600" dirty="0" smtClean="0"/>
          </a:p>
          <a:p>
            <a:endParaRPr lang="en-US" sz="1600" dirty="0" smtClean="0"/>
          </a:p>
          <a:p>
            <a:endParaRPr lang="en-US" sz="1600" dirty="0"/>
          </a:p>
        </p:txBody>
      </p:sp>
      <p:sp>
        <p:nvSpPr>
          <p:cNvPr id="3" name="Title 2"/>
          <p:cNvSpPr>
            <a:spLocks noGrp="1"/>
          </p:cNvSpPr>
          <p:nvPr>
            <p:ph type="title"/>
          </p:nvPr>
        </p:nvSpPr>
        <p:spPr/>
        <p:txBody>
          <a:bodyPr/>
          <a:lstStyle/>
          <a:p>
            <a:r>
              <a:rPr lang="en-US" dirty="0" smtClean="0">
                <a:solidFill>
                  <a:srgbClr val="325770"/>
                </a:solidFill>
              </a:rPr>
              <a:t>Help victim </a:t>
            </a:r>
            <a:r>
              <a:rPr lang="en-US" dirty="0">
                <a:solidFill>
                  <a:srgbClr val="325770"/>
                </a:solidFill>
              </a:rPr>
              <a:t>explore restitution </a:t>
            </a:r>
            <a:r>
              <a:rPr lang="en-US" dirty="0" smtClean="0">
                <a:solidFill>
                  <a:srgbClr val="325770"/>
                </a:solidFill>
              </a:rPr>
              <a:t>possibilities, cont’d</a:t>
            </a:r>
            <a:endParaRPr lang="en-US" dirty="0">
              <a:solidFill>
                <a:srgbClr val="325770"/>
              </a:solidFill>
            </a:endParaRP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34401667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495800"/>
          </a:xfrm>
          <a:solidFill>
            <a:srgbClr val="EFF5FF"/>
          </a:solidFill>
        </p:spPr>
        <p:txBody>
          <a:bodyPr/>
          <a:lstStyle/>
          <a:p>
            <a:pPr>
              <a:spcAft>
                <a:spcPts val="600"/>
              </a:spcAft>
              <a:buNone/>
            </a:pPr>
            <a:r>
              <a:rPr lang="en-US" sz="1800" b="1" dirty="0" smtClean="0"/>
              <a:t>Victim’s rights</a:t>
            </a:r>
          </a:p>
          <a:p>
            <a:r>
              <a:rPr lang="en-US" b="1" dirty="0" smtClean="0">
                <a:solidFill>
                  <a:srgbClr val="325770"/>
                </a:solidFill>
              </a:rPr>
              <a:t>U.S</a:t>
            </a:r>
            <a:r>
              <a:rPr lang="en-US" b="1" dirty="0">
                <a:solidFill>
                  <a:srgbClr val="325770"/>
                </a:solidFill>
              </a:rPr>
              <a:t>. Department of </a:t>
            </a:r>
            <a:r>
              <a:rPr lang="en-US" b="1" dirty="0" smtClean="0">
                <a:solidFill>
                  <a:srgbClr val="325770"/>
                </a:solidFill>
              </a:rPr>
              <a:t>Justice</a:t>
            </a:r>
            <a:r>
              <a:rPr lang="en-US" dirty="0" smtClean="0"/>
              <a:t>—for information </a:t>
            </a:r>
            <a:r>
              <a:rPr lang="en-US" dirty="0"/>
              <a:t>on victim rights and financial </a:t>
            </a:r>
            <a:r>
              <a:rPr lang="en-US" dirty="0" smtClean="0"/>
              <a:t>fraud</a:t>
            </a:r>
          </a:p>
          <a:p>
            <a:pPr lvl="1"/>
            <a:r>
              <a:rPr lang="en-US" sz="1400" dirty="0" smtClean="0"/>
              <a:t>www.justice.gov/usao/eousa/vr/crime_victims.html</a:t>
            </a:r>
          </a:p>
          <a:p>
            <a:r>
              <a:rPr lang="en-US" b="1" dirty="0" smtClean="0">
                <a:solidFill>
                  <a:srgbClr val="325770"/>
                </a:solidFill>
              </a:rPr>
              <a:t>State </a:t>
            </a:r>
            <a:r>
              <a:rPr lang="en-US" b="1" dirty="0">
                <a:solidFill>
                  <a:srgbClr val="325770"/>
                </a:solidFill>
              </a:rPr>
              <a:t>victim </a:t>
            </a:r>
            <a:r>
              <a:rPr lang="en-US" b="1" dirty="0" smtClean="0">
                <a:solidFill>
                  <a:srgbClr val="325770"/>
                </a:solidFill>
              </a:rPr>
              <a:t>rights—</a:t>
            </a:r>
            <a:r>
              <a:rPr lang="en-US" b="1" dirty="0">
                <a:solidFill>
                  <a:srgbClr val="325770"/>
                </a:solidFill>
              </a:rPr>
              <a:t>S</a:t>
            </a:r>
            <a:r>
              <a:rPr lang="en-US" dirty="0" smtClean="0"/>
              <a:t>tate Attorneys General</a:t>
            </a:r>
          </a:p>
          <a:p>
            <a:pPr lvl="1">
              <a:spcAft>
                <a:spcPts val="600"/>
              </a:spcAft>
            </a:pPr>
            <a:r>
              <a:rPr lang="en-US" sz="1400" dirty="0" smtClean="0"/>
              <a:t>www.naag.org</a:t>
            </a:r>
          </a:p>
          <a:p>
            <a:pPr>
              <a:spcAft>
                <a:spcPts val="600"/>
              </a:spcAft>
              <a:buNone/>
            </a:pPr>
            <a:r>
              <a:rPr lang="en-US" sz="1800" b="1" dirty="0" smtClean="0"/>
              <a:t>Law enforcement</a:t>
            </a:r>
          </a:p>
          <a:p>
            <a:pPr lvl="0">
              <a:spcAft>
                <a:spcPts val="0"/>
              </a:spcAft>
              <a:buClr>
                <a:srgbClr val="2DA2BF"/>
              </a:buClr>
            </a:pPr>
            <a:r>
              <a:rPr lang="en-US" b="1" dirty="0">
                <a:solidFill>
                  <a:srgbClr val="325770"/>
                </a:solidFill>
              </a:rPr>
              <a:t>State Attorney General</a:t>
            </a:r>
            <a:endParaRPr lang="en-US" dirty="0">
              <a:solidFill>
                <a:srgbClr val="325770"/>
              </a:solidFill>
            </a:endParaRPr>
          </a:p>
          <a:p>
            <a:pPr lvl="1">
              <a:spcAft>
                <a:spcPts val="600"/>
              </a:spcAft>
              <a:buClr>
                <a:srgbClr val="2DA2BF"/>
              </a:buClr>
            </a:pPr>
            <a:r>
              <a:rPr lang="en-US" sz="1400" dirty="0">
                <a:solidFill>
                  <a:prstClr val="black"/>
                </a:solidFill>
              </a:rPr>
              <a:t>National Association of Attorneys General at www.naag.org</a:t>
            </a:r>
            <a:r>
              <a:rPr lang="en-US" dirty="0">
                <a:solidFill>
                  <a:prstClr val="black"/>
                </a:solidFill>
              </a:rPr>
              <a:t>.</a:t>
            </a:r>
            <a:r>
              <a:rPr lang="en-US" dirty="0">
                <a:solidFill>
                  <a:srgbClr val="325770"/>
                </a:solidFill>
              </a:rPr>
              <a:t> </a:t>
            </a:r>
          </a:p>
          <a:p>
            <a:pPr>
              <a:spcAft>
                <a:spcPts val="0"/>
              </a:spcAft>
              <a:buClr>
                <a:srgbClr val="2DA2BF"/>
              </a:buClr>
            </a:pPr>
            <a:r>
              <a:rPr lang="en-US" b="1" dirty="0">
                <a:solidFill>
                  <a:srgbClr val="325770"/>
                </a:solidFill>
              </a:rPr>
              <a:t>FBI </a:t>
            </a:r>
            <a:r>
              <a:rPr lang="en-US" b="1" dirty="0" smtClean="0">
                <a:solidFill>
                  <a:srgbClr val="325770"/>
                </a:solidFill>
              </a:rPr>
              <a:t>(www.tips.fbi.gov</a:t>
            </a:r>
            <a:r>
              <a:rPr lang="en-US" b="1" dirty="0">
                <a:solidFill>
                  <a:srgbClr val="325770"/>
                </a:solidFill>
              </a:rPr>
              <a:t>) </a:t>
            </a:r>
          </a:p>
          <a:p>
            <a:pPr lvl="1">
              <a:spcAft>
                <a:spcPts val="600"/>
              </a:spcAft>
              <a:buClr>
                <a:srgbClr val="2DA2BF"/>
              </a:buClr>
            </a:pPr>
            <a:r>
              <a:rPr lang="en-US" sz="1400" dirty="0" smtClean="0">
                <a:solidFill>
                  <a:prstClr val="black"/>
                </a:solidFill>
              </a:rPr>
              <a:t>www.fbi.gov/about-us/investigate/white_collar/mortgagefraud/mortgagefraud</a:t>
            </a:r>
          </a:p>
          <a:p>
            <a:pPr lvl="1">
              <a:spcBef>
                <a:spcPts val="0"/>
              </a:spcBef>
              <a:spcAft>
                <a:spcPts val="600"/>
              </a:spcAft>
              <a:buClr>
                <a:srgbClr val="2DA2BF"/>
              </a:buClr>
            </a:pPr>
            <a:r>
              <a:rPr lang="en-US" sz="1400" dirty="0">
                <a:solidFill>
                  <a:prstClr val="black"/>
                </a:solidFill>
              </a:rPr>
              <a:t>Local field office – </a:t>
            </a:r>
            <a:r>
              <a:rPr lang="en-US" sz="1400" dirty="0" smtClean="0">
                <a:solidFill>
                  <a:prstClr val="black"/>
                </a:solidFill>
              </a:rPr>
              <a:t>www.fbi.gov/contact-us/field</a:t>
            </a:r>
            <a:endParaRPr lang="en-US" sz="1400" dirty="0">
              <a:solidFill>
                <a:prstClr val="black"/>
              </a:solidFill>
            </a:endParaRPr>
          </a:p>
        </p:txBody>
      </p:sp>
      <p:sp>
        <p:nvSpPr>
          <p:cNvPr id="3" name="Title 2"/>
          <p:cNvSpPr>
            <a:spLocks noGrp="1"/>
          </p:cNvSpPr>
          <p:nvPr>
            <p:ph type="title"/>
          </p:nvPr>
        </p:nvSpPr>
        <p:spPr/>
        <p:txBody>
          <a:bodyPr/>
          <a:lstStyle/>
          <a:p>
            <a:r>
              <a:rPr lang="en-US" dirty="0" smtClean="0">
                <a:solidFill>
                  <a:srgbClr val="325770"/>
                </a:solidFill>
              </a:rPr>
              <a:t>Contact information</a:t>
            </a:r>
            <a:endParaRPr lang="en-US" dirty="0">
              <a:solidFill>
                <a:srgbClr val="325770"/>
              </a:solidFill>
            </a:endParaRP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39</a:t>
            </a:fld>
            <a:endParaRPr lang="en-US" dirty="0"/>
          </a:p>
        </p:txBody>
      </p:sp>
    </p:spTree>
    <p:extLst>
      <p:ext uri="{BB962C8B-B14F-4D97-AF65-F5344CB8AC3E}">
        <p14:creationId xmlns:p14="http://schemas.microsoft.com/office/powerpoint/2010/main" val="1862037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296362"/>
          </a:xfrm>
        </p:spPr>
        <p:txBody>
          <a:bodyPr>
            <a:normAutofit/>
          </a:bodyPr>
          <a:lstStyle/>
          <a:p>
            <a:r>
              <a:rPr lang="en-US" sz="3200" dirty="0" smtClean="0">
                <a:effectLst/>
              </a:rPr>
              <a:t>In the beginning…</a:t>
            </a:r>
            <a:endParaRPr lang="en-US" sz="3200" dirty="0">
              <a:effectLst/>
            </a:endParaRPr>
          </a:p>
        </p:txBody>
      </p:sp>
    </p:spTree>
    <p:extLst>
      <p:ext uri="{BB962C8B-B14F-4D97-AF65-F5344CB8AC3E}">
        <p14:creationId xmlns:p14="http://schemas.microsoft.com/office/powerpoint/2010/main" val="17681725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a:solidFill>
            <a:srgbClr val="EFF5FF"/>
          </a:solidFill>
        </p:spPr>
        <p:txBody>
          <a:bodyPr/>
          <a:lstStyle/>
          <a:p>
            <a:pPr>
              <a:spcAft>
                <a:spcPts val="600"/>
              </a:spcAft>
              <a:buNone/>
            </a:pPr>
            <a:r>
              <a:rPr lang="en-US" sz="1800" b="1" dirty="0" smtClean="0"/>
              <a:t>Mortgage and Lending Fraud </a:t>
            </a:r>
          </a:p>
          <a:p>
            <a:pPr>
              <a:buClr>
                <a:srgbClr val="2DA2BF"/>
              </a:buClr>
            </a:pPr>
            <a:r>
              <a:rPr lang="en-US" b="1" dirty="0">
                <a:solidFill>
                  <a:srgbClr val="325770"/>
                </a:solidFill>
              </a:rPr>
              <a:t>Mortgage Bankers Association</a:t>
            </a:r>
          </a:p>
          <a:p>
            <a:pPr lvl="1">
              <a:spcAft>
                <a:spcPts val="600"/>
              </a:spcAft>
              <a:buClr>
                <a:srgbClr val="2DA2BF"/>
              </a:buClr>
            </a:pPr>
            <a:r>
              <a:rPr lang="en-US" sz="1400" dirty="0" smtClean="0">
                <a:solidFill>
                  <a:prstClr val="black"/>
                </a:solidFill>
              </a:rPr>
              <a:t>www.homeloanlearningcenter.com/ConsumerHelpDesk</a:t>
            </a:r>
          </a:p>
          <a:p>
            <a:pPr>
              <a:buClr>
                <a:srgbClr val="2DA2BF"/>
              </a:buClr>
            </a:pPr>
            <a:r>
              <a:rPr lang="en-US" b="1" dirty="0" smtClean="0">
                <a:solidFill>
                  <a:srgbClr val="325770"/>
                </a:solidFill>
              </a:rPr>
              <a:t>Prevent </a:t>
            </a:r>
            <a:r>
              <a:rPr lang="en-US" b="1" dirty="0">
                <a:solidFill>
                  <a:srgbClr val="325770"/>
                </a:solidFill>
              </a:rPr>
              <a:t>Loan </a:t>
            </a:r>
            <a:r>
              <a:rPr lang="en-US" b="1" dirty="0" smtClean="0">
                <a:solidFill>
                  <a:srgbClr val="325770"/>
                </a:solidFill>
              </a:rPr>
              <a:t>Scams—</a:t>
            </a:r>
            <a:r>
              <a:rPr lang="en-US" dirty="0" smtClean="0">
                <a:solidFill>
                  <a:prstClr val="black"/>
                </a:solidFill>
              </a:rPr>
              <a:t>Lawyers</a:t>
            </a:r>
            <a:r>
              <a:rPr lang="en-US" dirty="0">
                <a:solidFill>
                  <a:prstClr val="black"/>
                </a:solidFill>
              </a:rPr>
              <a:t>’ Committee for Civil Rights under Law</a:t>
            </a:r>
            <a:r>
              <a:rPr lang="en-US" dirty="0" smtClean="0">
                <a:solidFill>
                  <a:prstClr val="black"/>
                </a:solidFill>
              </a:rPr>
              <a:t>,</a:t>
            </a:r>
          </a:p>
          <a:p>
            <a:pPr lvl="1">
              <a:buClr>
                <a:srgbClr val="2DA2BF"/>
              </a:buClr>
            </a:pPr>
            <a:r>
              <a:rPr lang="en-US" sz="1400" dirty="0" smtClean="0">
                <a:solidFill>
                  <a:prstClr val="black"/>
                </a:solidFill>
              </a:rPr>
              <a:t>www.preventloanscams.org        </a:t>
            </a:r>
          </a:p>
          <a:p>
            <a:pPr lvl="1">
              <a:spcAft>
                <a:spcPts val="600"/>
              </a:spcAft>
              <a:buClr>
                <a:srgbClr val="2DA2BF"/>
              </a:buClr>
            </a:pPr>
            <a:r>
              <a:rPr lang="en-US" sz="1400" dirty="0" smtClean="0">
                <a:solidFill>
                  <a:prstClr val="black"/>
                </a:solidFill>
              </a:rPr>
              <a:t>www.complaint.preventloanscams.org</a:t>
            </a:r>
            <a:endParaRPr lang="en-US" sz="1400" dirty="0">
              <a:solidFill>
                <a:prstClr val="black"/>
              </a:solidFill>
            </a:endParaRPr>
          </a:p>
          <a:p>
            <a:pPr lvl="0">
              <a:spcBef>
                <a:spcPts val="0"/>
              </a:spcBef>
              <a:spcAft>
                <a:spcPts val="600"/>
              </a:spcAft>
              <a:buClr>
                <a:srgbClr val="2DA2BF"/>
              </a:buClr>
            </a:pPr>
            <a:r>
              <a:rPr lang="en-US" b="1" dirty="0">
                <a:solidFill>
                  <a:srgbClr val="325770"/>
                </a:solidFill>
              </a:rPr>
              <a:t>Housing and Urban Development (HUD</a:t>
            </a:r>
            <a:r>
              <a:rPr lang="en-US" dirty="0">
                <a:solidFill>
                  <a:srgbClr val="325770"/>
                </a:solidFill>
              </a:rPr>
              <a:t>) </a:t>
            </a:r>
            <a:r>
              <a:rPr lang="en-US" dirty="0">
                <a:solidFill>
                  <a:prstClr val="black"/>
                </a:solidFill>
              </a:rPr>
              <a:t>Office of the Inspector General</a:t>
            </a:r>
          </a:p>
          <a:p>
            <a:pPr lvl="1">
              <a:spcBef>
                <a:spcPts val="0"/>
              </a:spcBef>
              <a:spcAft>
                <a:spcPts val="0"/>
              </a:spcAft>
              <a:buClr>
                <a:srgbClr val="2DA2BF"/>
              </a:buClr>
            </a:pPr>
            <a:r>
              <a:rPr lang="en-US" sz="1400" dirty="0" smtClean="0">
                <a:solidFill>
                  <a:prstClr val="black"/>
                </a:solidFill>
              </a:rPr>
              <a:t>www.hudoig.gov/report-fraud</a:t>
            </a:r>
            <a:endParaRPr lang="en-US" sz="1400" dirty="0">
              <a:solidFill>
                <a:prstClr val="black"/>
              </a:solidFill>
            </a:endParaRPr>
          </a:p>
          <a:p>
            <a:pPr lvl="1">
              <a:spcAft>
                <a:spcPts val="600"/>
              </a:spcAft>
              <a:buClr>
                <a:srgbClr val="2DA2BF"/>
              </a:buClr>
            </a:pPr>
            <a:r>
              <a:rPr lang="en-US" sz="1400" dirty="0" smtClean="0">
                <a:solidFill>
                  <a:prstClr val="black"/>
                </a:solidFill>
              </a:rPr>
              <a:t>To find a housing counselor: www.portal.hud.gov/hudportal/HUD?src</a:t>
            </a:r>
            <a:r>
              <a:rPr lang="en-US" sz="1400" dirty="0">
                <a:solidFill>
                  <a:prstClr val="black"/>
                </a:solidFill>
              </a:rPr>
              <a:t>=/</a:t>
            </a:r>
            <a:r>
              <a:rPr lang="en-US" sz="1400" dirty="0" smtClean="0">
                <a:solidFill>
                  <a:prstClr val="black"/>
                </a:solidFill>
              </a:rPr>
              <a:t>program_offices/housing/sfh/hcc/hcc_home </a:t>
            </a:r>
          </a:p>
          <a:p>
            <a:pPr lvl="0">
              <a:buClr>
                <a:srgbClr val="2DA2BF"/>
              </a:buClr>
            </a:pPr>
            <a:r>
              <a:rPr lang="en-US" b="1" dirty="0">
                <a:solidFill>
                  <a:srgbClr val="325770"/>
                </a:solidFill>
              </a:rPr>
              <a:t>Financial Fraud Enforcement Task Force</a:t>
            </a:r>
          </a:p>
          <a:p>
            <a:pPr lvl="1">
              <a:spcAft>
                <a:spcPts val="600"/>
              </a:spcAft>
              <a:buClr>
                <a:srgbClr val="2DA2BF"/>
              </a:buClr>
            </a:pPr>
            <a:r>
              <a:rPr lang="en-US" sz="1400" dirty="0" smtClean="0">
                <a:solidFill>
                  <a:prstClr val="black"/>
                </a:solidFill>
              </a:rPr>
              <a:t>www.stopfraud.gov</a:t>
            </a:r>
          </a:p>
          <a:p>
            <a:r>
              <a:rPr lang="en-US" b="1" dirty="0">
                <a:solidFill>
                  <a:srgbClr val="325770"/>
                </a:solidFill>
              </a:rPr>
              <a:t>Internal Revenue Service </a:t>
            </a:r>
            <a:r>
              <a:rPr lang="en-US" dirty="0"/>
              <a:t>Identity Protection Specialized Unit</a:t>
            </a:r>
          </a:p>
          <a:p>
            <a:pPr lvl="1"/>
            <a:r>
              <a:rPr lang="en-US" sz="1400" dirty="0"/>
              <a:t>www.irs.gov/uac/Identity-Protection</a:t>
            </a:r>
            <a:endParaRPr lang="en-US" sz="1400" dirty="0" smtClean="0"/>
          </a:p>
          <a:p>
            <a:r>
              <a:rPr lang="en-US" b="1" dirty="0">
                <a:solidFill>
                  <a:srgbClr val="325770"/>
                </a:solidFill>
              </a:rPr>
              <a:t>Social Security </a:t>
            </a:r>
            <a:r>
              <a:rPr lang="en-US" b="1" dirty="0" smtClean="0">
                <a:solidFill>
                  <a:srgbClr val="325770"/>
                </a:solidFill>
              </a:rPr>
              <a:t>Administration </a:t>
            </a:r>
            <a:r>
              <a:rPr lang="en-US" dirty="0" smtClean="0"/>
              <a:t>Fraud </a:t>
            </a:r>
            <a:r>
              <a:rPr lang="en-US" dirty="0"/>
              <a:t>Hotline</a:t>
            </a:r>
          </a:p>
          <a:p>
            <a:pPr lvl="1"/>
            <a:r>
              <a:rPr lang="en-US" sz="1400" dirty="0"/>
              <a:t>(800) </a:t>
            </a:r>
            <a:r>
              <a:rPr lang="en-US" sz="1400" dirty="0" smtClean="0"/>
              <a:t>269-0271; (</a:t>
            </a:r>
            <a:r>
              <a:rPr lang="en-US" sz="1400" dirty="0"/>
              <a:t>866) 501-2101 (TTY)</a:t>
            </a:r>
            <a:endParaRPr lang="en-US" sz="1400" dirty="0" smtClean="0"/>
          </a:p>
        </p:txBody>
      </p:sp>
      <p:sp>
        <p:nvSpPr>
          <p:cNvPr id="3" name="Title 2"/>
          <p:cNvSpPr>
            <a:spLocks noGrp="1"/>
          </p:cNvSpPr>
          <p:nvPr>
            <p:ph type="title"/>
          </p:nvPr>
        </p:nvSpPr>
        <p:spPr/>
        <p:txBody>
          <a:bodyPr/>
          <a:lstStyle/>
          <a:p>
            <a:r>
              <a:rPr lang="en-US" dirty="0" smtClean="0">
                <a:solidFill>
                  <a:srgbClr val="325770"/>
                </a:solidFill>
              </a:rPr>
              <a:t>Contact information, cont’d</a:t>
            </a:r>
            <a:endParaRPr lang="en-US" dirty="0">
              <a:solidFill>
                <a:srgbClr val="325770"/>
              </a:solidFill>
            </a:endParaRP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342430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rgbClr val="EFF5FF"/>
          </a:solidFill>
        </p:spPr>
        <p:txBody>
          <a:bodyPr/>
          <a:lstStyle/>
          <a:p>
            <a:pPr>
              <a:buNone/>
            </a:pPr>
            <a:r>
              <a:rPr lang="en-US" sz="1800" b="1" dirty="0" smtClean="0"/>
              <a:t>Consumer fraud</a:t>
            </a:r>
          </a:p>
          <a:p>
            <a:pPr lvl="0">
              <a:buClr>
                <a:srgbClr val="2DA2BF"/>
              </a:buClr>
            </a:pPr>
            <a:r>
              <a:rPr lang="en-US" b="1" dirty="0">
                <a:solidFill>
                  <a:srgbClr val="325770"/>
                </a:solidFill>
              </a:rPr>
              <a:t>Consumer Financial Protection Bureau</a:t>
            </a:r>
          </a:p>
          <a:p>
            <a:pPr lvl="1">
              <a:spcAft>
                <a:spcPts val="600"/>
              </a:spcAft>
              <a:buClr>
                <a:srgbClr val="2DA2BF"/>
              </a:buClr>
            </a:pPr>
            <a:r>
              <a:rPr lang="en-US" sz="1400" dirty="0">
                <a:solidFill>
                  <a:prstClr val="black"/>
                </a:solidFill>
              </a:rPr>
              <a:t>www.consumerfinance.gov</a:t>
            </a:r>
          </a:p>
          <a:p>
            <a:pPr lvl="0">
              <a:buClr>
                <a:srgbClr val="2DA2BF"/>
              </a:buClr>
            </a:pPr>
            <a:r>
              <a:rPr lang="en-US" b="1" dirty="0">
                <a:solidFill>
                  <a:srgbClr val="325770"/>
                </a:solidFill>
              </a:rPr>
              <a:t>Federal Trade Commission</a:t>
            </a:r>
          </a:p>
          <a:p>
            <a:pPr lvl="1">
              <a:buClr>
                <a:srgbClr val="2DA2BF"/>
              </a:buClr>
            </a:pPr>
            <a:r>
              <a:rPr lang="en-US" sz="1400" dirty="0">
                <a:solidFill>
                  <a:prstClr val="black"/>
                </a:solidFill>
              </a:rPr>
              <a:t>www.consumer.ftc.gov/topics/homes-mortgages</a:t>
            </a:r>
          </a:p>
          <a:p>
            <a:pPr lvl="1">
              <a:spcBef>
                <a:spcPts val="0"/>
              </a:spcBef>
              <a:spcAft>
                <a:spcPts val="600"/>
              </a:spcAft>
              <a:buClr>
                <a:srgbClr val="2DA2BF"/>
              </a:buClr>
            </a:pPr>
            <a:r>
              <a:rPr lang="en-US" sz="1400" dirty="0">
                <a:solidFill>
                  <a:prstClr val="black"/>
                </a:solidFill>
              </a:rPr>
              <a:t>www.ftccomplaintassistant.gov</a:t>
            </a:r>
          </a:p>
          <a:p>
            <a:r>
              <a:rPr lang="en-US" sz="1600" b="1" dirty="0" smtClean="0">
                <a:solidFill>
                  <a:srgbClr val="325770"/>
                </a:solidFill>
              </a:rPr>
              <a:t>Internet Crime Complaint Center</a:t>
            </a:r>
          </a:p>
          <a:p>
            <a:pPr lvl="1">
              <a:spcAft>
                <a:spcPts val="600"/>
              </a:spcAft>
            </a:pPr>
            <a:r>
              <a:rPr lang="en-US" sz="1400" dirty="0" smtClean="0"/>
              <a:t>www.ic3.gov</a:t>
            </a:r>
          </a:p>
          <a:p>
            <a:pPr lvl="0">
              <a:buClr>
                <a:srgbClr val="2DA2BF"/>
              </a:buClr>
            </a:pPr>
            <a:r>
              <a:rPr lang="en-US" b="1" dirty="0">
                <a:solidFill>
                  <a:srgbClr val="325770"/>
                </a:solidFill>
              </a:rPr>
              <a:t>Better Business Bureau </a:t>
            </a:r>
            <a:r>
              <a:rPr lang="en-US" dirty="0">
                <a:solidFill>
                  <a:prstClr val="black"/>
                </a:solidFill>
              </a:rPr>
              <a:t>(</a:t>
            </a:r>
            <a:r>
              <a:rPr lang="en-US" dirty="0" smtClean="0">
                <a:solidFill>
                  <a:prstClr val="black"/>
                </a:solidFill>
              </a:rPr>
              <a:t>BBB)—www.bbb.org </a:t>
            </a:r>
            <a:endParaRPr lang="en-US" dirty="0">
              <a:solidFill>
                <a:prstClr val="black"/>
              </a:solidFill>
            </a:endParaRPr>
          </a:p>
          <a:p>
            <a:pPr lvl="1">
              <a:buClr>
                <a:srgbClr val="2DA2BF"/>
              </a:buClr>
            </a:pPr>
            <a:r>
              <a:rPr lang="en-US" sz="1400" dirty="0">
                <a:solidFill>
                  <a:prstClr val="black"/>
                </a:solidFill>
              </a:rPr>
              <a:t>Scam </a:t>
            </a:r>
            <a:r>
              <a:rPr lang="en-US" sz="1400" dirty="0" smtClean="0">
                <a:solidFill>
                  <a:prstClr val="black"/>
                </a:solidFill>
              </a:rPr>
              <a:t>tips—www.easternnc.app.bbb.org/scamtip   </a:t>
            </a:r>
            <a:endParaRPr lang="en-US" sz="1400" dirty="0">
              <a:solidFill>
                <a:prstClr val="black"/>
              </a:solidFill>
            </a:endParaRPr>
          </a:p>
          <a:p>
            <a:pPr lvl="1">
              <a:spcBef>
                <a:spcPts val="200"/>
              </a:spcBef>
              <a:spcAft>
                <a:spcPts val="600"/>
              </a:spcAft>
              <a:buClr>
                <a:srgbClr val="2DA2BF"/>
              </a:buClr>
            </a:pPr>
            <a:r>
              <a:rPr lang="en-US" sz="1400" dirty="0">
                <a:solidFill>
                  <a:prstClr val="black"/>
                </a:solidFill>
              </a:rPr>
              <a:t>Report a </a:t>
            </a:r>
            <a:r>
              <a:rPr lang="en-US" sz="1400" dirty="0" smtClean="0">
                <a:solidFill>
                  <a:prstClr val="black"/>
                </a:solidFill>
              </a:rPr>
              <a:t>scam—www.bbb.org/council/consumer-education/scam-source/scam-or-complaint</a:t>
            </a:r>
            <a:r>
              <a:rPr lang="en-US" sz="1400" dirty="0">
                <a:solidFill>
                  <a:prstClr val="black"/>
                </a:solidFill>
              </a:rPr>
              <a:t>/</a:t>
            </a:r>
          </a:p>
          <a:p>
            <a:pPr lvl="0">
              <a:buClr>
                <a:srgbClr val="2DA2BF"/>
              </a:buClr>
            </a:pPr>
            <a:r>
              <a:rPr lang="en-US" b="1" dirty="0">
                <a:solidFill>
                  <a:srgbClr val="325770"/>
                </a:solidFill>
                <a:latin typeface="TheSansB W6 SemiBold"/>
              </a:rPr>
              <a:t>National Crime Prevention Council </a:t>
            </a:r>
            <a:r>
              <a:rPr lang="en-US" i="1" dirty="0" smtClean="0">
                <a:solidFill>
                  <a:srgbClr val="000000"/>
                </a:solidFill>
                <a:latin typeface="TheSansB W4 SemiLight"/>
              </a:rPr>
              <a:t> </a:t>
            </a:r>
            <a:endParaRPr lang="en-US" i="1" dirty="0">
              <a:solidFill>
                <a:srgbClr val="000000"/>
              </a:solidFill>
              <a:latin typeface="TheSansB W4 SemiLight"/>
            </a:endParaRPr>
          </a:p>
          <a:p>
            <a:pPr lvl="1">
              <a:spcAft>
                <a:spcPts val="600"/>
              </a:spcAft>
              <a:buClr>
                <a:srgbClr val="2DA2BF"/>
              </a:buClr>
            </a:pPr>
            <a:r>
              <a:rPr lang="en-US" sz="1400" u="sng" dirty="0">
                <a:solidFill>
                  <a:srgbClr val="000000"/>
                </a:solidFill>
                <a:latin typeface="TheSansB W6 SemiBold"/>
              </a:rPr>
              <a:t>www.ncpc.org/topics/fraud-and-identity-theft</a:t>
            </a:r>
            <a:endParaRPr lang="en-US" sz="1400" dirty="0">
              <a:solidFill>
                <a:srgbClr val="000000"/>
              </a:solidFill>
              <a:latin typeface="TheSansB W6 SemiBold"/>
            </a:endParaRPr>
          </a:p>
          <a:p>
            <a:pPr lvl="0">
              <a:buClr>
                <a:srgbClr val="2DA2BF"/>
              </a:buClr>
            </a:pPr>
            <a:r>
              <a:rPr lang="en-US" b="1" dirty="0">
                <a:solidFill>
                  <a:srgbClr val="325770"/>
                </a:solidFill>
                <a:latin typeface="TheSansB W6 SemiBold"/>
              </a:rPr>
              <a:t>National Identity Theft Victims Assistance Network</a:t>
            </a:r>
            <a:r>
              <a:rPr lang="en-US" dirty="0">
                <a:solidFill>
                  <a:srgbClr val="000000"/>
                </a:solidFill>
                <a:latin typeface="TheSansB W6 SemiBold"/>
              </a:rPr>
              <a:t> </a:t>
            </a:r>
          </a:p>
          <a:p>
            <a:pPr lvl="1">
              <a:buClr>
                <a:srgbClr val="2DA2BF"/>
              </a:buClr>
            </a:pPr>
            <a:r>
              <a:rPr lang="en-US" sz="1400" u="sng" dirty="0">
                <a:solidFill>
                  <a:srgbClr val="000000"/>
                </a:solidFill>
                <a:latin typeface="TheSansB W6 SemiBold"/>
              </a:rPr>
              <a:t>www.identitytheftnetwork.org</a:t>
            </a:r>
            <a:endParaRPr lang="en-US" sz="1400" dirty="0">
              <a:solidFill>
                <a:srgbClr val="000000"/>
              </a:solidFill>
              <a:latin typeface="TheSansB W6 SemiBold"/>
            </a:endParaRPr>
          </a:p>
          <a:p>
            <a:endParaRPr lang="en-US" dirty="0" smtClean="0"/>
          </a:p>
          <a:p>
            <a:pPr>
              <a:buNone/>
            </a:pPr>
            <a:endParaRPr lang="en-US" sz="1600" dirty="0" smtClean="0"/>
          </a:p>
          <a:p>
            <a:endParaRPr lang="en-US" sz="1600" dirty="0" smtClean="0"/>
          </a:p>
          <a:p>
            <a:endParaRPr lang="en-US" sz="1600" dirty="0"/>
          </a:p>
        </p:txBody>
      </p:sp>
      <p:sp>
        <p:nvSpPr>
          <p:cNvPr id="3" name="Title 2"/>
          <p:cNvSpPr>
            <a:spLocks noGrp="1"/>
          </p:cNvSpPr>
          <p:nvPr>
            <p:ph type="title"/>
          </p:nvPr>
        </p:nvSpPr>
        <p:spPr/>
        <p:txBody>
          <a:bodyPr/>
          <a:lstStyle/>
          <a:p>
            <a:r>
              <a:rPr lang="en-US" dirty="0" smtClean="0">
                <a:solidFill>
                  <a:srgbClr val="325770"/>
                </a:solidFill>
              </a:rPr>
              <a:t>Contact information, cont’d</a:t>
            </a:r>
            <a:endParaRPr lang="en-US" dirty="0">
              <a:solidFill>
                <a:srgbClr val="325770"/>
              </a:solidFill>
            </a:endParaRP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41</a:t>
            </a:fld>
            <a:endParaRPr lang="en-US" dirty="0"/>
          </a:p>
        </p:txBody>
      </p:sp>
    </p:spTree>
    <p:extLst>
      <p:ext uri="{BB962C8B-B14F-4D97-AF65-F5344CB8AC3E}">
        <p14:creationId xmlns:p14="http://schemas.microsoft.com/office/powerpoint/2010/main" val="20064664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72000"/>
          </a:xfrm>
          <a:solidFill>
            <a:srgbClr val="EFF5FF"/>
          </a:solidFill>
        </p:spPr>
        <p:txBody>
          <a:bodyPr/>
          <a:lstStyle/>
          <a:p>
            <a:pPr marL="109537" lvl="0" indent="0">
              <a:spcAft>
                <a:spcPts val="600"/>
              </a:spcAft>
              <a:buClr>
                <a:srgbClr val="2DA2BF"/>
              </a:buClr>
              <a:buNone/>
            </a:pPr>
            <a:r>
              <a:rPr lang="en-US" sz="1800" b="1" dirty="0" smtClean="0"/>
              <a:t>Legal assistance</a:t>
            </a:r>
          </a:p>
          <a:p>
            <a:pPr lvl="0">
              <a:buClr>
                <a:srgbClr val="2DA2BF"/>
              </a:buClr>
            </a:pPr>
            <a:r>
              <a:rPr lang="en-US" b="1" dirty="0" smtClean="0">
                <a:solidFill>
                  <a:srgbClr val="325770"/>
                </a:solidFill>
              </a:rPr>
              <a:t>The </a:t>
            </a:r>
            <a:r>
              <a:rPr lang="en-US" b="1" dirty="0">
                <a:solidFill>
                  <a:srgbClr val="325770"/>
                </a:solidFill>
              </a:rPr>
              <a:t>National Crime Victim Bar Association</a:t>
            </a:r>
          </a:p>
          <a:p>
            <a:pPr lvl="1">
              <a:spcAft>
                <a:spcPts val="600"/>
              </a:spcAft>
              <a:buClr>
                <a:srgbClr val="2DA2BF"/>
              </a:buClr>
            </a:pPr>
            <a:r>
              <a:rPr lang="en-US" sz="1400" dirty="0">
                <a:solidFill>
                  <a:prstClr val="black"/>
                </a:solidFill>
              </a:rPr>
              <a:t>(202) 467-8716 or  www.victimbar.org</a:t>
            </a:r>
            <a:r>
              <a:rPr lang="en-US" dirty="0">
                <a:solidFill>
                  <a:prstClr val="black"/>
                </a:solidFill>
              </a:rPr>
              <a:t>. </a:t>
            </a:r>
          </a:p>
          <a:p>
            <a:pPr lvl="0">
              <a:buClr>
                <a:srgbClr val="2DA2BF"/>
              </a:buClr>
            </a:pPr>
            <a:r>
              <a:rPr lang="en-US" b="1" dirty="0">
                <a:solidFill>
                  <a:srgbClr val="325770"/>
                </a:solidFill>
              </a:rPr>
              <a:t>Legal aid offices</a:t>
            </a:r>
            <a:r>
              <a:rPr lang="en-US" dirty="0">
                <a:solidFill>
                  <a:prstClr val="black"/>
                </a:solidFill>
              </a:rPr>
              <a:t> </a:t>
            </a:r>
          </a:p>
          <a:p>
            <a:pPr lvl="1">
              <a:spcAft>
                <a:spcPts val="600"/>
              </a:spcAft>
              <a:buClr>
                <a:srgbClr val="2DA2BF"/>
              </a:buClr>
            </a:pPr>
            <a:r>
              <a:rPr lang="en-US" sz="1400" dirty="0" smtClean="0">
                <a:solidFill>
                  <a:prstClr val="black"/>
                </a:solidFill>
              </a:rPr>
              <a:t>www.lsc.gov</a:t>
            </a:r>
          </a:p>
          <a:p>
            <a:pPr>
              <a:spcAft>
                <a:spcPts val="600"/>
              </a:spcAft>
              <a:buClr>
                <a:srgbClr val="2DA2BF"/>
              </a:buClr>
            </a:pPr>
            <a:r>
              <a:rPr lang="en-US" b="1" dirty="0" smtClean="0">
                <a:solidFill>
                  <a:srgbClr val="325770"/>
                </a:solidFill>
              </a:rPr>
              <a:t>Lawyers Committee for Human Rights under the Law</a:t>
            </a:r>
          </a:p>
          <a:p>
            <a:pPr lvl="1">
              <a:spcAft>
                <a:spcPts val="0"/>
              </a:spcAft>
              <a:buClr>
                <a:srgbClr val="2DA2BF"/>
              </a:buClr>
            </a:pPr>
            <a:r>
              <a:rPr lang="en-US" sz="1400" dirty="0" smtClean="0">
                <a:solidFill>
                  <a:prstClr val="black"/>
                </a:solidFill>
              </a:rPr>
              <a:t>www.lawyerscommittee.org</a:t>
            </a:r>
            <a:r>
              <a:rPr lang="en-US" sz="1400" dirty="0">
                <a:solidFill>
                  <a:prstClr val="black"/>
                </a:solidFill>
              </a:rPr>
              <a:t>/</a:t>
            </a:r>
          </a:p>
          <a:p>
            <a:pPr lvl="1">
              <a:spcAft>
                <a:spcPts val="600"/>
              </a:spcAft>
              <a:buClr>
                <a:srgbClr val="2DA2BF"/>
              </a:buClr>
            </a:pPr>
            <a:r>
              <a:rPr lang="en-US" sz="1400" dirty="0" smtClean="0">
                <a:solidFill>
                  <a:prstClr val="black"/>
                </a:solidFill>
              </a:rPr>
              <a:t>www.lawyerscommittee.org/contact/intake </a:t>
            </a:r>
            <a:endParaRPr lang="en-US" sz="1400" dirty="0">
              <a:solidFill>
                <a:prstClr val="black"/>
              </a:solidFill>
            </a:endParaRPr>
          </a:p>
          <a:p>
            <a:pPr marL="392113" lvl="1" indent="0">
              <a:buClr>
                <a:srgbClr val="2DA2BF"/>
              </a:buClr>
              <a:buNone/>
            </a:pPr>
            <a:endParaRPr lang="en-US" sz="2400" dirty="0">
              <a:solidFill>
                <a:srgbClr val="000000"/>
              </a:solidFill>
            </a:endParaRPr>
          </a:p>
          <a:p>
            <a:endParaRPr lang="en-US" dirty="0"/>
          </a:p>
        </p:txBody>
      </p:sp>
      <p:sp>
        <p:nvSpPr>
          <p:cNvPr id="3" name="Title 2"/>
          <p:cNvSpPr>
            <a:spLocks noGrp="1"/>
          </p:cNvSpPr>
          <p:nvPr>
            <p:ph type="title"/>
          </p:nvPr>
        </p:nvSpPr>
        <p:spPr/>
        <p:txBody>
          <a:bodyPr/>
          <a:lstStyle/>
          <a:p>
            <a:r>
              <a:rPr lang="en-US" dirty="0" smtClean="0">
                <a:solidFill>
                  <a:srgbClr val="325770"/>
                </a:solidFill>
              </a:rPr>
              <a:t>Contact information, cont’d</a:t>
            </a:r>
            <a:endParaRPr lang="en-US" dirty="0">
              <a:solidFill>
                <a:srgbClr val="325770"/>
              </a:solidFill>
            </a:endParaRP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42</a:t>
            </a:fld>
            <a:endParaRPr lang="en-US" dirty="0"/>
          </a:p>
        </p:txBody>
      </p:sp>
    </p:spTree>
    <p:extLst>
      <p:ext uri="{BB962C8B-B14F-4D97-AF65-F5344CB8AC3E}">
        <p14:creationId xmlns:p14="http://schemas.microsoft.com/office/powerpoint/2010/main" val="1981431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northtexaskids.com/ntkblog/wp-content/uploads/2011/10/halloween-safety-tips-from-mcgruff-the-crime-do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381000"/>
            <a:ext cx="25908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1"/>
          <p:cNvSpPr>
            <a:spLocks noGrp="1"/>
          </p:cNvSpPr>
          <p:nvPr>
            <p:ph type="title"/>
          </p:nvPr>
        </p:nvSpPr>
        <p:spPr/>
        <p:txBody>
          <a:bodyPr/>
          <a:lstStyle/>
          <a:p>
            <a:pPr algn="r" eaLnBrk="1" hangingPunct="1">
              <a:defRPr/>
            </a:pPr>
            <a:r>
              <a:rPr lang="en-US" sz="4400" dirty="0" smtClean="0"/>
              <a:t>For More Information</a:t>
            </a:r>
          </a:p>
        </p:txBody>
      </p:sp>
      <p:sp>
        <p:nvSpPr>
          <p:cNvPr id="53252" name="Content Placeholder 2"/>
          <p:cNvSpPr>
            <a:spLocks noGrp="1"/>
          </p:cNvSpPr>
          <p:nvPr>
            <p:ph idx="1"/>
          </p:nvPr>
        </p:nvSpPr>
        <p:spPr>
          <a:xfrm>
            <a:off x="685800" y="2133600"/>
            <a:ext cx="8229600" cy="3873500"/>
          </a:xfrm>
        </p:spPr>
        <p:txBody>
          <a:bodyPr>
            <a:normAutofit/>
          </a:bodyPr>
          <a:lstStyle/>
          <a:p>
            <a:pPr marL="274320" indent="-274320" algn="r" eaLnBrk="1" fontAlgn="auto" hangingPunct="1">
              <a:lnSpc>
                <a:spcPct val="90000"/>
              </a:lnSpc>
              <a:spcAft>
                <a:spcPts val="0"/>
              </a:spcAft>
              <a:buClr>
                <a:schemeClr val="accent3"/>
              </a:buClr>
              <a:buFont typeface="Wingdings 3" pitchFamily="18" charset="2"/>
              <a:buNone/>
              <a:defRPr/>
            </a:pPr>
            <a:r>
              <a:rPr lang="en-US" b="1" dirty="0" smtClean="0"/>
              <a:t>National Crime Prevention Council</a:t>
            </a:r>
          </a:p>
          <a:p>
            <a:pPr marL="274320" indent="-274320" algn="r" eaLnBrk="1" fontAlgn="auto" hangingPunct="1">
              <a:lnSpc>
                <a:spcPct val="90000"/>
              </a:lnSpc>
              <a:spcAft>
                <a:spcPts val="0"/>
              </a:spcAft>
              <a:buClr>
                <a:schemeClr val="accent3"/>
              </a:buClr>
              <a:buFont typeface="Wingdings 3" pitchFamily="18" charset="2"/>
              <a:buNone/>
              <a:defRPr/>
            </a:pPr>
            <a:r>
              <a:rPr lang="en-US" dirty="0" smtClean="0"/>
              <a:t>1201 Connecticut Avenue, NW</a:t>
            </a:r>
          </a:p>
          <a:p>
            <a:pPr marL="274320" indent="-274320" algn="r" eaLnBrk="1" fontAlgn="auto" hangingPunct="1">
              <a:lnSpc>
                <a:spcPct val="90000"/>
              </a:lnSpc>
              <a:spcAft>
                <a:spcPts val="0"/>
              </a:spcAft>
              <a:buClr>
                <a:schemeClr val="accent3"/>
              </a:buClr>
              <a:buFont typeface="Wingdings 3" pitchFamily="18" charset="2"/>
              <a:buNone/>
              <a:defRPr/>
            </a:pPr>
            <a:r>
              <a:rPr lang="en-US" dirty="0" smtClean="0"/>
              <a:t>Suite 200 </a:t>
            </a:r>
          </a:p>
          <a:p>
            <a:pPr marL="274320" indent="-274320" algn="r" eaLnBrk="1" fontAlgn="auto" hangingPunct="1">
              <a:lnSpc>
                <a:spcPct val="90000"/>
              </a:lnSpc>
              <a:spcAft>
                <a:spcPts val="0"/>
              </a:spcAft>
              <a:buClr>
                <a:schemeClr val="accent3"/>
              </a:buClr>
              <a:buFont typeface="Wingdings 3" pitchFamily="18" charset="2"/>
              <a:buNone/>
              <a:defRPr/>
            </a:pPr>
            <a:r>
              <a:rPr lang="en-US" dirty="0" smtClean="0"/>
              <a:t>Washington, DC 20036-2636</a:t>
            </a:r>
          </a:p>
          <a:p>
            <a:pPr marL="274320" indent="-274320" algn="r" eaLnBrk="1" fontAlgn="auto" hangingPunct="1">
              <a:lnSpc>
                <a:spcPct val="90000"/>
              </a:lnSpc>
              <a:spcAft>
                <a:spcPts val="0"/>
              </a:spcAft>
              <a:buClr>
                <a:schemeClr val="accent3"/>
              </a:buClr>
              <a:buFont typeface="Wingdings 3" pitchFamily="18" charset="2"/>
              <a:buNone/>
              <a:defRPr/>
            </a:pPr>
            <a:r>
              <a:rPr lang="en-US" dirty="0" smtClean="0"/>
              <a:t>202-466-6272</a:t>
            </a:r>
          </a:p>
          <a:p>
            <a:pPr marL="274320" indent="-274320" algn="r" eaLnBrk="1" fontAlgn="auto" hangingPunct="1">
              <a:lnSpc>
                <a:spcPct val="90000"/>
              </a:lnSpc>
              <a:spcAft>
                <a:spcPts val="0"/>
              </a:spcAft>
              <a:buClr>
                <a:schemeClr val="accent3"/>
              </a:buClr>
              <a:buFont typeface="Wingdings 3" pitchFamily="18" charset="2"/>
              <a:buNone/>
              <a:defRPr/>
            </a:pPr>
            <a:r>
              <a:rPr lang="en-US" dirty="0" smtClean="0">
                <a:hlinkClick r:id="rId4"/>
              </a:rPr>
              <a:t>www.ncpc.org</a:t>
            </a:r>
            <a:r>
              <a:rPr lang="en-US" dirty="0" smtClean="0"/>
              <a:t>  </a:t>
            </a:r>
          </a:p>
          <a:p>
            <a:pPr marL="274320" indent="-274320" algn="r" eaLnBrk="1" fontAlgn="auto" hangingPunct="1">
              <a:lnSpc>
                <a:spcPct val="90000"/>
              </a:lnSpc>
              <a:spcAft>
                <a:spcPts val="0"/>
              </a:spcAft>
              <a:buClr>
                <a:schemeClr val="accent3"/>
              </a:buClr>
              <a:buFont typeface="Wingdings 3" pitchFamily="18" charset="2"/>
              <a:buNone/>
              <a:defRPr/>
            </a:pPr>
            <a:endParaRPr lang="en-US" sz="2400" dirty="0"/>
          </a:p>
        </p:txBody>
      </p:sp>
      <p:sp>
        <p:nvSpPr>
          <p:cNvPr id="80901" name="Slide Number Placeholder 4"/>
          <p:cNvSpPr>
            <a:spLocks noGrp="1"/>
          </p:cNvSpPr>
          <p:nvPr>
            <p:ph type="sldNum" sz="quarter" idx="12"/>
          </p:nvPr>
        </p:nvSpPr>
        <p:spPr bwMode="auto">
          <a:xfrm>
            <a:off x="8594725" y="6407150"/>
            <a:ext cx="549275" cy="396875"/>
          </a:xfrm>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fld id="{B527CE1B-67B0-43B5-AFFE-EFA13AA0CD93}" type="slidenum">
              <a:rPr lang="zh-CN" altLang="en-US" sz="1000">
                <a:latin typeface="Arial" panose="020B0604020202020204" pitchFamily="34" charset="0"/>
                <a:cs typeface="Arial" panose="020B0604020202020204" pitchFamily="34" charset="0"/>
              </a:rPr>
              <a:pPr eaLnBrk="1" hangingPunct="1">
                <a:spcBef>
                  <a:spcPct val="0"/>
                </a:spcBef>
                <a:buClrTx/>
                <a:buSzTx/>
                <a:buFontTx/>
                <a:buNone/>
              </a:pPr>
              <a:t>43</a:t>
            </a:fld>
            <a:endParaRPr lang="zh-CN" altLang="en-US" sz="1000">
              <a:latin typeface="Arial" panose="020B0604020202020204" pitchFamily="34" charset="0"/>
              <a:cs typeface="Arial" panose="020B0604020202020204" pitchFamily="34" charset="0"/>
            </a:endParaRPr>
          </a:p>
        </p:txBody>
      </p:sp>
      <p:sp>
        <p:nvSpPr>
          <p:cNvPr id="80902" name="Footer Placeholder 1"/>
          <p:cNvSpPr txBox="1">
            <a:spLocks/>
          </p:cNvSpPr>
          <p:nvPr/>
        </p:nvSpPr>
        <p:spPr bwMode="auto">
          <a:xfrm>
            <a:off x="3429000" y="6324600"/>
            <a:ext cx="30527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000" dirty="0">
                <a:latin typeface="Arial" panose="020B0604020202020204" pitchFamily="34" charset="0"/>
                <a:cs typeface="Arial" panose="020B0604020202020204" pitchFamily="34" charset="0"/>
              </a:rPr>
              <a:t>© </a:t>
            </a:r>
            <a:r>
              <a:rPr lang="en-US" altLang="en-US" sz="1000" dirty="0" smtClean="0">
                <a:latin typeface="Arial" panose="020B0604020202020204" pitchFamily="34" charset="0"/>
                <a:cs typeface="Arial" panose="020B0604020202020204" pitchFamily="34" charset="0"/>
              </a:rPr>
              <a:t>2015 </a:t>
            </a:r>
            <a:r>
              <a:rPr lang="en-US" altLang="en-US" sz="1000" dirty="0">
                <a:latin typeface="Arial" panose="020B0604020202020204" pitchFamily="34" charset="0"/>
                <a:cs typeface="Arial" panose="020B0604020202020204" pitchFamily="34" charset="0"/>
              </a:rPr>
              <a:t>National Crime Prevention Council, Inc. www.ncpc.org  </a:t>
            </a:r>
          </a:p>
        </p:txBody>
      </p:sp>
    </p:spTree>
    <p:extLst>
      <p:ext uri="{BB962C8B-B14F-4D97-AF65-F5344CB8AC3E}">
        <p14:creationId xmlns:p14="http://schemas.microsoft.com/office/powerpoint/2010/main" val="422913945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5800" y="4191000"/>
            <a:ext cx="7924800" cy="1676400"/>
          </a:xfrm>
          <a:prstGeom prst="rect">
            <a:avLst/>
          </a:prstGeom>
          <a:solidFill>
            <a:srgbClr val="EFF8F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457200" y="1371600"/>
            <a:ext cx="8229600" cy="4724400"/>
          </a:xfrm>
        </p:spPr>
        <p:txBody>
          <a:bodyPr/>
          <a:lstStyle/>
          <a:p>
            <a:pPr marL="109537" indent="0">
              <a:spcBef>
                <a:spcPts val="0"/>
              </a:spcBef>
              <a:spcAft>
                <a:spcPts val="1000"/>
              </a:spcAft>
              <a:buNone/>
            </a:pPr>
            <a:r>
              <a:rPr lang="en-US" dirty="0" smtClean="0"/>
              <a:t>Most Americans understand that the housing boom that peaked in 2005-2006 laid the groundwork for the financial crisis of 2008. </a:t>
            </a:r>
          </a:p>
          <a:p>
            <a:pPr>
              <a:spcBef>
                <a:spcPts val="0"/>
              </a:spcBef>
              <a:spcAft>
                <a:spcPts val="600"/>
              </a:spcAft>
            </a:pPr>
            <a:r>
              <a:rPr lang="en-US" dirty="0" smtClean="0"/>
              <a:t>Interest rates were low, so the cost of debt and financing a home became more affordable. </a:t>
            </a:r>
          </a:p>
          <a:p>
            <a:pPr lvl="1">
              <a:spcBef>
                <a:spcPts val="0"/>
              </a:spcBef>
              <a:spcAft>
                <a:spcPts val="600"/>
              </a:spcAft>
            </a:pPr>
            <a:r>
              <a:rPr lang="en-US" dirty="0" smtClean="0"/>
              <a:t>Many individuals entered the housing market. </a:t>
            </a:r>
          </a:p>
          <a:p>
            <a:pPr lvl="1">
              <a:spcBef>
                <a:spcPts val="0"/>
              </a:spcBef>
              <a:spcAft>
                <a:spcPts val="600"/>
              </a:spcAft>
            </a:pPr>
            <a:r>
              <a:rPr lang="en-US" dirty="0" smtClean="0"/>
              <a:t>Housing prices rose.</a:t>
            </a:r>
          </a:p>
          <a:p>
            <a:pPr lvl="1">
              <a:spcBef>
                <a:spcPts val="0"/>
              </a:spcBef>
              <a:spcAft>
                <a:spcPts val="600"/>
              </a:spcAft>
            </a:pPr>
            <a:r>
              <a:rPr lang="en-US" dirty="0" smtClean="0"/>
              <a:t>Existing homeowners applied for second mortgages to take equity out of their homes and support their spending. </a:t>
            </a:r>
          </a:p>
          <a:p>
            <a:pPr lvl="1">
              <a:spcBef>
                <a:spcPts val="0"/>
              </a:spcBef>
              <a:spcAft>
                <a:spcPts val="1000"/>
              </a:spcAft>
            </a:pPr>
            <a:r>
              <a:rPr lang="en-US" dirty="0" smtClean="0"/>
              <a:t>Housing prices continued to rise; more buyers entered the market. </a:t>
            </a:r>
          </a:p>
          <a:p>
            <a:pPr marL="365125" lvl="1" indent="0">
              <a:spcBef>
                <a:spcPts val="1000"/>
              </a:spcBef>
              <a:spcAft>
                <a:spcPts val="1000"/>
              </a:spcAft>
              <a:buClr>
                <a:srgbClr val="2DA2BF"/>
              </a:buClr>
              <a:buNone/>
            </a:pPr>
            <a:r>
              <a:rPr lang="en-US" dirty="0" smtClean="0">
                <a:solidFill>
                  <a:prstClr val="black"/>
                </a:solidFill>
              </a:rPr>
              <a:t>With </a:t>
            </a:r>
            <a:r>
              <a:rPr lang="en-US" dirty="0">
                <a:solidFill>
                  <a:prstClr val="black"/>
                </a:solidFill>
              </a:rPr>
              <a:t>buyers feeling the pressure to qualify for a mortgage and profit from rapidly increasing home prices, </a:t>
            </a:r>
            <a:r>
              <a:rPr lang="en-US" b="1" dirty="0"/>
              <a:t>the first wave of mortgage fraud occurred in </a:t>
            </a:r>
            <a:r>
              <a:rPr lang="en-US" b="1" dirty="0">
                <a:solidFill>
                  <a:prstClr val="black"/>
                </a:solidFill>
              </a:rPr>
              <a:t>loan originations. </a:t>
            </a:r>
          </a:p>
          <a:p>
            <a:pPr marL="392113" lvl="1" indent="0">
              <a:spcBef>
                <a:spcPts val="0"/>
              </a:spcBef>
              <a:spcAft>
                <a:spcPts val="1000"/>
              </a:spcAft>
              <a:buClr>
                <a:srgbClr val="2DA2BF"/>
              </a:buClr>
              <a:buNone/>
            </a:pPr>
            <a:r>
              <a:rPr lang="en-CA" i="1" dirty="0">
                <a:solidFill>
                  <a:prstClr val="black"/>
                </a:solidFill>
              </a:rPr>
              <a:t>Loan origination</a:t>
            </a:r>
            <a:r>
              <a:rPr lang="en-CA" dirty="0">
                <a:solidFill>
                  <a:prstClr val="black"/>
                </a:solidFill>
              </a:rPr>
              <a:t> includes all the steps from taking a loan application </a:t>
            </a:r>
            <a:r>
              <a:rPr lang="en-CA" dirty="0" smtClean="0">
                <a:solidFill>
                  <a:prstClr val="black"/>
                </a:solidFill>
              </a:rPr>
              <a:t>through actual </a:t>
            </a:r>
            <a:r>
              <a:rPr lang="en-CA" dirty="0">
                <a:solidFill>
                  <a:prstClr val="black"/>
                </a:solidFill>
              </a:rPr>
              <a:t>disbursal of funds.</a:t>
            </a:r>
            <a:r>
              <a:rPr lang="en-US" dirty="0">
                <a:solidFill>
                  <a:prstClr val="black"/>
                </a:solidFill>
              </a:rPr>
              <a:t> </a:t>
            </a:r>
          </a:p>
          <a:p>
            <a:endParaRPr lang="en-US" dirty="0" smtClean="0"/>
          </a:p>
        </p:txBody>
      </p:sp>
      <p:sp>
        <p:nvSpPr>
          <p:cNvPr id="3" name="Title 2"/>
          <p:cNvSpPr>
            <a:spLocks noGrp="1"/>
          </p:cNvSpPr>
          <p:nvPr>
            <p:ph type="title"/>
          </p:nvPr>
        </p:nvSpPr>
        <p:spPr/>
        <p:txBody>
          <a:bodyPr>
            <a:normAutofit/>
          </a:bodyPr>
          <a:lstStyle/>
          <a:p>
            <a:r>
              <a:rPr lang="en-US" dirty="0" smtClean="0"/>
              <a:t>First </a:t>
            </a:r>
            <a:r>
              <a:rPr lang="en-US" dirty="0"/>
              <a:t>w</a:t>
            </a:r>
            <a:r>
              <a:rPr lang="en-US" dirty="0" smtClean="0"/>
              <a:t>ave of mortgage fraud: loan originations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5</a:t>
            </a:fld>
            <a:endParaRPr lang="en-US" dirty="0"/>
          </a:p>
        </p:txBody>
      </p:sp>
    </p:spTree>
    <p:extLst>
      <p:ext uri="{BB962C8B-B14F-4D97-AF65-F5344CB8AC3E}">
        <p14:creationId xmlns:p14="http://schemas.microsoft.com/office/powerpoint/2010/main" val="3016901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lstStyle/>
          <a:p>
            <a:pPr>
              <a:spcBef>
                <a:spcPts val="0"/>
              </a:spcBef>
              <a:spcAft>
                <a:spcPts val="800"/>
              </a:spcAft>
              <a:buClr>
                <a:srgbClr val="2DA2BF"/>
              </a:buClr>
            </a:pPr>
            <a:r>
              <a:rPr lang="en-US" dirty="0">
                <a:solidFill>
                  <a:prstClr val="black"/>
                </a:solidFill>
              </a:rPr>
              <a:t>Financial institutions sought to increase </a:t>
            </a:r>
            <a:r>
              <a:rPr lang="en-US" dirty="0" smtClean="0">
                <a:solidFill>
                  <a:prstClr val="black"/>
                </a:solidFill>
              </a:rPr>
              <a:t>profits by </a:t>
            </a:r>
            <a:r>
              <a:rPr lang="en-US" dirty="0">
                <a:solidFill>
                  <a:prstClr val="black"/>
                </a:solidFill>
              </a:rPr>
              <a:t>adding features to their </a:t>
            </a:r>
            <a:r>
              <a:rPr lang="en-US" dirty="0" smtClean="0">
                <a:solidFill>
                  <a:prstClr val="black"/>
                </a:solidFill>
              </a:rPr>
              <a:t>loans, </a:t>
            </a:r>
            <a:r>
              <a:rPr lang="en-US" dirty="0">
                <a:solidFill>
                  <a:prstClr val="black"/>
                </a:solidFill>
              </a:rPr>
              <a:t>including adjustable interest rates and prepayment penalties, which </a:t>
            </a:r>
            <a:r>
              <a:rPr lang="en-US" b="1" dirty="0">
                <a:solidFill>
                  <a:prstClr val="black"/>
                </a:solidFill>
              </a:rPr>
              <a:t>increased costs for borrowers</a:t>
            </a:r>
            <a:r>
              <a:rPr lang="en-US" dirty="0">
                <a:solidFill>
                  <a:prstClr val="black"/>
                </a:solidFill>
              </a:rPr>
              <a:t>. </a:t>
            </a:r>
            <a:endParaRPr lang="en-US" dirty="0" smtClean="0">
              <a:solidFill>
                <a:prstClr val="black"/>
              </a:solidFill>
            </a:endParaRPr>
          </a:p>
          <a:p>
            <a:pPr lvl="0">
              <a:spcBef>
                <a:spcPts val="0"/>
              </a:spcBef>
              <a:spcAft>
                <a:spcPts val="800"/>
              </a:spcAft>
              <a:buClr>
                <a:srgbClr val="2DA2BF"/>
              </a:buClr>
            </a:pPr>
            <a:r>
              <a:rPr lang="en-US" dirty="0">
                <a:solidFill>
                  <a:prstClr val="black"/>
                </a:solidFill>
              </a:rPr>
              <a:t>To generate more income from fees, lenders directed many borrowers </a:t>
            </a:r>
            <a:r>
              <a:rPr lang="en-US" dirty="0" smtClean="0">
                <a:solidFill>
                  <a:prstClr val="black"/>
                </a:solidFill>
              </a:rPr>
              <a:t>into </a:t>
            </a:r>
            <a:r>
              <a:rPr lang="en-US" b="1" dirty="0">
                <a:solidFill>
                  <a:prstClr val="black"/>
                </a:solidFill>
              </a:rPr>
              <a:t>higher cost loans </a:t>
            </a:r>
            <a:r>
              <a:rPr lang="en-US" dirty="0">
                <a:solidFill>
                  <a:prstClr val="black"/>
                </a:solidFill>
              </a:rPr>
              <a:t>even when they qualified for loans with more conventional terms.</a:t>
            </a:r>
            <a:r>
              <a:rPr lang="en-US" b="1" dirty="0">
                <a:solidFill>
                  <a:prstClr val="black"/>
                </a:solidFill>
              </a:rPr>
              <a:t> </a:t>
            </a:r>
            <a:endParaRPr lang="en-US" dirty="0">
              <a:solidFill>
                <a:prstClr val="black"/>
              </a:solidFill>
            </a:endParaRPr>
          </a:p>
          <a:p>
            <a:pPr>
              <a:spcBef>
                <a:spcPts val="0"/>
              </a:spcBef>
              <a:spcAft>
                <a:spcPts val="800"/>
              </a:spcAft>
              <a:buClr>
                <a:srgbClr val="2DA2BF"/>
              </a:buClr>
            </a:pPr>
            <a:r>
              <a:rPr lang="en-US" dirty="0" smtClean="0">
                <a:solidFill>
                  <a:prstClr val="black"/>
                </a:solidFill>
              </a:rPr>
              <a:t>As a result of these actions, many </a:t>
            </a:r>
            <a:r>
              <a:rPr lang="en-US" dirty="0">
                <a:solidFill>
                  <a:prstClr val="black"/>
                </a:solidFill>
              </a:rPr>
              <a:t>borrowers</a:t>
            </a:r>
            <a:r>
              <a:rPr lang="en-US" b="1" dirty="0">
                <a:solidFill>
                  <a:prstClr val="black"/>
                </a:solidFill>
              </a:rPr>
              <a:t> took out loans much larger than they could afford</a:t>
            </a:r>
            <a:r>
              <a:rPr lang="en-US" dirty="0">
                <a:solidFill>
                  <a:prstClr val="black"/>
                </a:solidFill>
              </a:rPr>
              <a:t>, assuming </a:t>
            </a:r>
            <a:r>
              <a:rPr lang="en-US" dirty="0" smtClean="0">
                <a:solidFill>
                  <a:prstClr val="black"/>
                </a:solidFill>
              </a:rPr>
              <a:t>they would be able to </a:t>
            </a:r>
            <a:r>
              <a:rPr lang="en-US" dirty="0">
                <a:solidFill>
                  <a:prstClr val="black"/>
                </a:solidFill>
              </a:rPr>
              <a:t>sell or refinance their homes at a higher price later. </a:t>
            </a:r>
          </a:p>
          <a:p>
            <a:pPr>
              <a:spcBef>
                <a:spcPts val="0"/>
              </a:spcBef>
              <a:spcAft>
                <a:spcPts val="800"/>
              </a:spcAft>
              <a:buClr>
                <a:srgbClr val="2DA2BF"/>
              </a:buClr>
            </a:pPr>
            <a:r>
              <a:rPr lang="en-US" dirty="0" smtClean="0">
                <a:solidFill>
                  <a:prstClr val="black"/>
                </a:solidFill>
              </a:rPr>
              <a:t>Countless </a:t>
            </a:r>
            <a:r>
              <a:rPr lang="en-US" dirty="0">
                <a:solidFill>
                  <a:prstClr val="black"/>
                </a:solidFill>
              </a:rPr>
              <a:t>borrowers also </a:t>
            </a:r>
            <a:r>
              <a:rPr lang="en-US" b="1" dirty="0">
                <a:solidFill>
                  <a:prstClr val="black"/>
                </a:solidFill>
              </a:rPr>
              <a:t>took out adjustable rate mortgages </a:t>
            </a:r>
            <a:r>
              <a:rPr lang="en-US" dirty="0">
                <a:solidFill>
                  <a:prstClr val="black"/>
                </a:solidFill>
              </a:rPr>
              <a:t>(ARMs), where </a:t>
            </a:r>
            <a:r>
              <a:rPr lang="en-US" dirty="0" smtClean="0">
                <a:solidFill>
                  <a:prstClr val="black"/>
                </a:solidFill>
              </a:rPr>
              <a:t>initial interest </a:t>
            </a:r>
            <a:r>
              <a:rPr lang="en-US" dirty="0">
                <a:solidFill>
                  <a:prstClr val="black"/>
                </a:solidFill>
              </a:rPr>
              <a:t>rates were lower than those on fixed-rate loans. </a:t>
            </a:r>
            <a:endParaRPr lang="en-US" dirty="0" smtClean="0">
              <a:solidFill>
                <a:prstClr val="black"/>
              </a:solidFill>
            </a:endParaRPr>
          </a:p>
          <a:p>
            <a:pPr lvl="0">
              <a:spcBef>
                <a:spcPts val="0"/>
              </a:spcBef>
              <a:spcAft>
                <a:spcPts val="800"/>
              </a:spcAft>
              <a:buClr>
                <a:srgbClr val="2DA2BF"/>
              </a:buClr>
            </a:pPr>
            <a:r>
              <a:rPr lang="en-US" dirty="0">
                <a:solidFill>
                  <a:prstClr val="black"/>
                </a:solidFill>
              </a:rPr>
              <a:t>With the flood of buyers seeking financing, and the pressure to generate fee income, many mortgage lenders </a:t>
            </a:r>
            <a:r>
              <a:rPr lang="en-US" dirty="0" smtClean="0">
                <a:solidFill>
                  <a:prstClr val="black"/>
                </a:solidFill>
              </a:rPr>
              <a:t>approved </a:t>
            </a:r>
            <a:r>
              <a:rPr lang="en-US" b="1" dirty="0" smtClean="0">
                <a:solidFill>
                  <a:prstClr val="black"/>
                </a:solidFill>
              </a:rPr>
              <a:t>“no doc” loans</a:t>
            </a:r>
            <a:r>
              <a:rPr lang="en-US" dirty="0" smtClean="0">
                <a:solidFill>
                  <a:prstClr val="black"/>
                </a:solidFill>
              </a:rPr>
              <a:t>—waiving the </a:t>
            </a:r>
            <a:r>
              <a:rPr lang="en-US" dirty="0">
                <a:solidFill>
                  <a:prstClr val="black"/>
                </a:solidFill>
              </a:rPr>
              <a:t>documentation </a:t>
            </a:r>
            <a:r>
              <a:rPr lang="en-US" dirty="0" smtClean="0">
                <a:solidFill>
                  <a:prstClr val="black"/>
                </a:solidFill>
              </a:rPr>
              <a:t>borrowers normally would need to support </a:t>
            </a:r>
            <a:r>
              <a:rPr lang="en-US" dirty="0">
                <a:solidFill>
                  <a:prstClr val="black"/>
                </a:solidFill>
              </a:rPr>
              <a:t>their ability to repay them</a:t>
            </a:r>
            <a:r>
              <a:rPr lang="en-US" dirty="0" smtClean="0">
                <a:solidFill>
                  <a:prstClr val="black"/>
                </a:solidFill>
              </a:rPr>
              <a:t>.</a:t>
            </a:r>
            <a:endParaRPr lang="en-US" dirty="0">
              <a:solidFill>
                <a:prstClr val="black"/>
              </a:solidFill>
            </a:endParaRPr>
          </a:p>
          <a:p>
            <a:endParaRPr lang="en-US" dirty="0" smtClean="0"/>
          </a:p>
        </p:txBody>
      </p:sp>
      <p:sp>
        <p:nvSpPr>
          <p:cNvPr id="3" name="Title 2"/>
          <p:cNvSpPr>
            <a:spLocks noGrp="1"/>
          </p:cNvSpPr>
          <p:nvPr>
            <p:ph type="title"/>
          </p:nvPr>
        </p:nvSpPr>
        <p:spPr/>
        <p:txBody>
          <a:bodyPr>
            <a:normAutofit/>
          </a:bodyPr>
          <a:lstStyle/>
          <a:p>
            <a:r>
              <a:rPr lang="en-US" dirty="0" smtClean="0"/>
              <a:t>First </a:t>
            </a:r>
            <a:r>
              <a:rPr lang="en-US" dirty="0"/>
              <a:t>w</a:t>
            </a:r>
            <a:r>
              <a:rPr lang="en-US" dirty="0" smtClean="0"/>
              <a:t>ave of mortgage fraud</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896229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315200" cy="4724400"/>
          </a:xfrm>
        </p:spPr>
        <p:txBody>
          <a:bodyPr/>
          <a:lstStyle/>
          <a:p>
            <a:pPr lvl="0">
              <a:spcBef>
                <a:spcPts val="0"/>
              </a:spcBef>
              <a:spcAft>
                <a:spcPts val="1000"/>
              </a:spcAft>
              <a:buClr>
                <a:srgbClr val="2DA2BF"/>
              </a:buClr>
            </a:pPr>
            <a:endParaRPr lang="en-US" dirty="0" smtClean="0">
              <a:solidFill>
                <a:prstClr val="black"/>
              </a:solidFill>
            </a:endParaRPr>
          </a:p>
          <a:p>
            <a:pPr lvl="0">
              <a:spcBef>
                <a:spcPts val="0"/>
              </a:spcBef>
              <a:spcAft>
                <a:spcPts val="1000"/>
              </a:spcAft>
              <a:buClr>
                <a:srgbClr val="2DA2BF"/>
              </a:buClr>
            </a:pPr>
            <a:endParaRPr lang="en-US" dirty="0">
              <a:solidFill>
                <a:prstClr val="black"/>
              </a:solidFill>
            </a:endParaRPr>
          </a:p>
          <a:p>
            <a:pPr lvl="0">
              <a:spcBef>
                <a:spcPts val="0"/>
              </a:spcBef>
              <a:spcAft>
                <a:spcPts val="1000"/>
              </a:spcAft>
              <a:buClr>
                <a:srgbClr val="2DA2BF"/>
              </a:buClr>
            </a:pPr>
            <a:endParaRPr lang="en-US" dirty="0" smtClean="0">
              <a:solidFill>
                <a:prstClr val="black"/>
              </a:solidFill>
            </a:endParaRPr>
          </a:p>
          <a:p>
            <a:pPr marL="887412" lvl="3" indent="0">
              <a:spcBef>
                <a:spcPts val="0"/>
              </a:spcBef>
              <a:spcAft>
                <a:spcPts val="1000"/>
              </a:spcAft>
              <a:buClr>
                <a:srgbClr val="2DA2BF"/>
              </a:buClr>
              <a:buNone/>
            </a:pPr>
            <a:r>
              <a:rPr lang="en-US" sz="1600" dirty="0" smtClean="0">
                <a:solidFill>
                  <a:prstClr val="black"/>
                </a:solidFill>
              </a:rPr>
              <a:t>By </a:t>
            </a:r>
            <a:r>
              <a:rPr lang="en-US" sz="1600" dirty="0">
                <a:solidFill>
                  <a:prstClr val="black"/>
                </a:solidFill>
              </a:rPr>
              <a:t>2004, the FBI warned that mortgage fraud was becoming so rampant that the resulting </a:t>
            </a:r>
            <a:r>
              <a:rPr lang="en-US" sz="1600" dirty="0" smtClean="0">
                <a:solidFill>
                  <a:prstClr val="black"/>
                </a:solidFill>
              </a:rPr>
              <a:t>“epidemic” </a:t>
            </a:r>
            <a:r>
              <a:rPr lang="en-US" sz="1600" dirty="0">
                <a:solidFill>
                  <a:prstClr val="black"/>
                </a:solidFill>
              </a:rPr>
              <a:t>of crimes could trigger a massive financial crisis</a:t>
            </a:r>
            <a:r>
              <a:rPr lang="en-US" sz="1600" dirty="0" smtClean="0">
                <a:solidFill>
                  <a:prstClr val="black"/>
                </a:solidFill>
              </a:rPr>
              <a:t>.</a:t>
            </a:r>
          </a:p>
          <a:p>
            <a:pPr marL="887412" lvl="3" indent="0">
              <a:spcBef>
                <a:spcPts val="0"/>
              </a:spcBef>
              <a:spcAft>
                <a:spcPts val="1000"/>
              </a:spcAft>
              <a:buClr>
                <a:srgbClr val="2DA2BF"/>
              </a:buClr>
              <a:buNone/>
            </a:pPr>
            <a:r>
              <a:rPr lang="en-US" sz="1600" dirty="0" smtClean="0">
                <a:solidFill>
                  <a:prstClr val="black"/>
                </a:solidFill>
              </a:rPr>
              <a:t>In 2005</a:t>
            </a:r>
            <a:r>
              <a:rPr lang="en-US" sz="1600" dirty="0">
                <a:solidFill>
                  <a:prstClr val="black"/>
                </a:solidFill>
              </a:rPr>
              <a:t>, the FBI </a:t>
            </a:r>
            <a:r>
              <a:rPr lang="en-US" sz="1600" dirty="0" smtClean="0">
                <a:solidFill>
                  <a:prstClr val="black"/>
                </a:solidFill>
              </a:rPr>
              <a:t>reported </a:t>
            </a:r>
            <a:r>
              <a:rPr lang="en-US" sz="1600" dirty="0">
                <a:solidFill>
                  <a:prstClr val="black"/>
                </a:solidFill>
              </a:rPr>
              <a:t>that </a:t>
            </a:r>
            <a:r>
              <a:rPr lang="en-US" sz="1600" dirty="0" smtClean="0">
                <a:solidFill>
                  <a:prstClr val="black"/>
                </a:solidFill>
              </a:rPr>
              <a:t>“mortgage </a:t>
            </a:r>
            <a:r>
              <a:rPr lang="en-US" sz="1600" dirty="0">
                <a:solidFill>
                  <a:prstClr val="black"/>
                </a:solidFill>
              </a:rPr>
              <a:t>fraud is one of the fastest growing white collar crimes in the United States</a:t>
            </a:r>
            <a:r>
              <a:rPr lang="en-US" sz="1600" dirty="0" smtClean="0">
                <a:solidFill>
                  <a:prstClr val="black"/>
                </a:solidFill>
              </a:rPr>
              <a:t>.”</a:t>
            </a:r>
            <a:endParaRPr lang="en-US" sz="1600" dirty="0">
              <a:solidFill>
                <a:prstClr val="black"/>
              </a:solidFill>
            </a:endParaRPr>
          </a:p>
          <a:p>
            <a:pPr lvl="1">
              <a:spcBef>
                <a:spcPts val="0"/>
              </a:spcBef>
              <a:spcAft>
                <a:spcPts val="1000"/>
              </a:spcAft>
              <a:buClr>
                <a:srgbClr val="2DA2BF"/>
              </a:buClr>
            </a:pPr>
            <a:endParaRPr lang="en-US" dirty="0">
              <a:solidFill>
                <a:prstClr val="black"/>
              </a:solidFill>
            </a:endParaRPr>
          </a:p>
          <a:p>
            <a:pPr lvl="1"/>
            <a:endParaRPr lang="en-US" dirty="0" smtClean="0"/>
          </a:p>
        </p:txBody>
      </p:sp>
      <p:sp>
        <p:nvSpPr>
          <p:cNvPr id="3" name="Title 2"/>
          <p:cNvSpPr>
            <a:spLocks noGrp="1"/>
          </p:cNvSpPr>
          <p:nvPr>
            <p:ph type="title"/>
          </p:nvPr>
        </p:nvSpPr>
        <p:spPr/>
        <p:txBody>
          <a:bodyPr>
            <a:normAutofit/>
          </a:bodyPr>
          <a:lstStyle/>
          <a:p>
            <a:r>
              <a:rPr lang="en-US" dirty="0" smtClean="0"/>
              <a:t>First </a:t>
            </a:r>
            <a:r>
              <a:rPr lang="en-US" dirty="0"/>
              <a:t>w</a:t>
            </a:r>
            <a:r>
              <a:rPr lang="en-US" dirty="0" smtClean="0"/>
              <a:t>ave of mortgage fraud, cont’d</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117596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109537" lvl="0">
              <a:spcBef>
                <a:spcPts val="400"/>
              </a:spcBef>
            </a:pPr>
            <a:r>
              <a:rPr lang="en-US" dirty="0" smtClean="0"/>
              <a:t>Common loan origination scams</a:t>
            </a:r>
            <a:endParaRPr lang="en-US" sz="2800"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8</a:t>
            </a:fld>
            <a:endParaRPr lang="en-US" dirty="0"/>
          </a:p>
        </p:txBody>
      </p:sp>
      <p:sp>
        <p:nvSpPr>
          <p:cNvPr id="6" name="Content Placeholder 1"/>
          <p:cNvSpPr txBox="1">
            <a:spLocks/>
          </p:cNvSpPr>
          <p:nvPr/>
        </p:nvSpPr>
        <p:spPr bwMode="auto">
          <a:xfrm>
            <a:off x="795130" y="1600200"/>
            <a:ext cx="4114800" cy="3352800"/>
          </a:xfrm>
          <a:prstGeom prst="rect">
            <a:avLst/>
          </a:prstGeom>
          <a:noFill/>
          <a:ln>
            <a:noFill/>
          </a:ln>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0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18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85750" indent="-285750">
              <a:spcBef>
                <a:spcPts val="600"/>
              </a:spcBef>
              <a:spcAft>
                <a:spcPts val="1200"/>
              </a:spcAft>
              <a:tabLst>
                <a:tab pos="3240405" algn="l"/>
              </a:tabLst>
            </a:pPr>
            <a:r>
              <a:rPr lang="en-CA" sz="1800" dirty="0" smtClean="0">
                <a:solidFill>
                  <a:schemeClr val="accent4">
                    <a:lumMod val="75000"/>
                  </a:schemeClr>
                </a:solidFill>
                <a:ea typeface="Calibri"/>
                <a:cs typeface="Times New Roman"/>
              </a:rPr>
              <a:t>Inflated </a:t>
            </a:r>
            <a:r>
              <a:rPr lang="en-CA" sz="1800" dirty="0">
                <a:solidFill>
                  <a:schemeClr val="accent4">
                    <a:lumMod val="75000"/>
                  </a:schemeClr>
                </a:solidFill>
                <a:ea typeface="Calibri"/>
                <a:cs typeface="Times New Roman"/>
              </a:rPr>
              <a:t>income or assets	</a:t>
            </a:r>
            <a:endParaRPr lang="en-CA" sz="1800" dirty="0" smtClean="0">
              <a:solidFill>
                <a:schemeClr val="accent4">
                  <a:lumMod val="75000"/>
                </a:schemeClr>
              </a:solidFill>
              <a:ea typeface="Calibri"/>
              <a:cs typeface="Times New Roman"/>
            </a:endParaRPr>
          </a:p>
          <a:p>
            <a:pPr marL="285750" indent="-285750">
              <a:spcBef>
                <a:spcPts val="0"/>
              </a:spcBef>
              <a:spcAft>
                <a:spcPts val="1200"/>
              </a:spcAft>
              <a:tabLst>
                <a:tab pos="3240405" algn="l"/>
              </a:tabLst>
            </a:pPr>
            <a:r>
              <a:rPr lang="en-CA" sz="1800" dirty="0" smtClean="0">
                <a:solidFill>
                  <a:schemeClr val="accent4">
                    <a:lumMod val="75000"/>
                  </a:schemeClr>
                </a:solidFill>
                <a:ea typeface="Calibri"/>
                <a:cs typeface="Times New Roman"/>
              </a:rPr>
              <a:t>Straw </a:t>
            </a:r>
            <a:r>
              <a:rPr lang="en-CA" sz="1800" dirty="0">
                <a:solidFill>
                  <a:schemeClr val="accent4">
                    <a:lumMod val="75000"/>
                  </a:schemeClr>
                </a:solidFill>
                <a:ea typeface="Calibri"/>
                <a:cs typeface="Times New Roman"/>
              </a:rPr>
              <a:t>buyer</a:t>
            </a:r>
            <a:endParaRPr lang="en-US" sz="1800" dirty="0">
              <a:solidFill>
                <a:schemeClr val="accent4">
                  <a:lumMod val="75000"/>
                </a:schemeClr>
              </a:solidFill>
              <a:ea typeface="Calibri"/>
              <a:cs typeface="Times New Roman"/>
            </a:endParaRPr>
          </a:p>
          <a:p>
            <a:pPr marL="285750" indent="-285750">
              <a:spcBef>
                <a:spcPts val="0"/>
              </a:spcBef>
              <a:spcAft>
                <a:spcPts val="1200"/>
              </a:spcAft>
              <a:tabLst>
                <a:tab pos="3240405" algn="l"/>
              </a:tabLst>
            </a:pPr>
            <a:r>
              <a:rPr lang="en-CA" sz="1800" dirty="0">
                <a:solidFill>
                  <a:schemeClr val="accent4">
                    <a:lumMod val="75000"/>
                  </a:schemeClr>
                </a:solidFill>
                <a:ea typeface="Calibri"/>
                <a:cs typeface="Times New Roman"/>
              </a:rPr>
              <a:t>Identity </a:t>
            </a:r>
            <a:r>
              <a:rPr lang="en-CA" sz="1800" dirty="0" smtClean="0">
                <a:solidFill>
                  <a:schemeClr val="accent4">
                    <a:lumMod val="75000"/>
                  </a:schemeClr>
                </a:solidFill>
                <a:ea typeface="Calibri"/>
                <a:cs typeface="Times New Roman"/>
              </a:rPr>
              <a:t>theft</a:t>
            </a:r>
          </a:p>
          <a:p>
            <a:pPr marL="285750" indent="-285750">
              <a:spcBef>
                <a:spcPts val="0"/>
              </a:spcBef>
              <a:spcAft>
                <a:spcPts val="1200"/>
              </a:spcAft>
              <a:tabLst>
                <a:tab pos="3240405" algn="l"/>
              </a:tabLst>
            </a:pPr>
            <a:r>
              <a:rPr lang="en-CA" sz="1800" dirty="0" smtClean="0">
                <a:solidFill>
                  <a:schemeClr val="accent4">
                    <a:lumMod val="75000"/>
                  </a:schemeClr>
                </a:solidFill>
                <a:ea typeface="Calibri"/>
                <a:cs typeface="Times New Roman"/>
              </a:rPr>
              <a:t>Inflated </a:t>
            </a:r>
            <a:r>
              <a:rPr lang="en-CA" sz="1800" dirty="0">
                <a:solidFill>
                  <a:schemeClr val="accent4">
                    <a:lumMod val="75000"/>
                  </a:schemeClr>
                </a:solidFill>
                <a:ea typeface="Calibri"/>
                <a:cs typeface="Times New Roman"/>
              </a:rPr>
              <a:t>appraisal</a:t>
            </a:r>
            <a:endParaRPr lang="en-US" sz="1800" dirty="0">
              <a:solidFill>
                <a:schemeClr val="accent4">
                  <a:lumMod val="75000"/>
                </a:schemeClr>
              </a:solidFill>
              <a:ea typeface="Calibri"/>
              <a:cs typeface="Times New Roman"/>
            </a:endParaRPr>
          </a:p>
          <a:p>
            <a:pPr marL="285750" indent="-285750">
              <a:spcBef>
                <a:spcPts val="0"/>
              </a:spcBef>
              <a:spcAft>
                <a:spcPts val="1200"/>
              </a:spcAft>
              <a:tabLst>
                <a:tab pos="3240405" algn="l"/>
              </a:tabLst>
            </a:pPr>
            <a:r>
              <a:rPr lang="en-CA" sz="1800" dirty="0">
                <a:solidFill>
                  <a:schemeClr val="accent4">
                    <a:lumMod val="75000"/>
                  </a:schemeClr>
                </a:solidFill>
                <a:ea typeface="Calibri"/>
                <a:cs typeface="Times New Roman"/>
              </a:rPr>
              <a:t>Altered </a:t>
            </a:r>
            <a:r>
              <a:rPr lang="en-CA" sz="1800" dirty="0" smtClean="0">
                <a:solidFill>
                  <a:schemeClr val="accent4">
                    <a:lumMod val="75000"/>
                  </a:schemeClr>
                </a:solidFill>
                <a:ea typeface="Calibri"/>
                <a:cs typeface="Times New Roman"/>
              </a:rPr>
              <a:t>documents</a:t>
            </a:r>
          </a:p>
          <a:p>
            <a:pPr marL="285750" indent="-285750">
              <a:spcBef>
                <a:spcPts val="0"/>
              </a:spcBef>
              <a:spcAft>
                <a:spcPts val="1200"/>
              </a:spcAft>
              <a:tabLst>
                <a:tab pos="3240405" algn="l"/>
              </a:tabLst>
            </a:pPr>
            <a:r>
              <a:rPr lang="en-CA" sz="1800" dirty="0" smtClean="0">
                <a:solidFill>
                  <a:schemeClr val="accent4">
                    <a:lumMod val="75000"/>
                  </a:schemeClr>
                </a:solidFill>
                <a:ea typeface="Calibri"/>
                <a:cs typeface="Times New Roman"/>
              </a:rPr>
              <a:t>Predatory </a:t>
            </a:r>
            <a:r>
              <a:rPr lang="en-CA" sz="1800" dirty="0">
                <a:solidFill>
                  <a:schemeClr val="accent4">
                    <a:lumMod val="75000"/>
                  </a:schemeClr>
                </a:solidFill>
                <a:ea typeface="Calibri"/>
                <a:cs typeface="Times New Roman"/>
              </a:rPr>
              <a:t>lending</a:t>
            </a:r>
            <a:endParaRPr lang="en-US" sz="1800" dirty="0">
              <a:solidFill>
                <a:schemeClr val="accent4">
                  <a:lumMod val="75000"/>
                </a:schemeClr>
              </a:solidFill>
              <a:ea typeface="Calibri"/>
              <a:cs typeface="Times New Roman"/>
            </a:endParaRPr>
          </a:p>
          <a:p>
            <a:pPr marL="285750" indent="-285750">
              <a:spcBef>
                <a:spcPts val="0"/>
              </a:spcBef>
              <a:spcAft>
                <a:spcPts val="1200"/>
              </a:spcAft>
            </a:pPr>
            <a:r>
              <a:rPr lang="en-US" sz="1800" dirty="0">
                <a:solidFill>
                  <a:schemeClr val="accent4">
                    <a:lumMod val="75000"/>
                  </a:schemeClr>
                </a:solidFill>
              </a:rPr>
              <a:t>Multiple loans	</a:t>
            </a:r>
          </a:p>
          <a:p>
            <a:pPr>
              <a:spcAft>
                <a:spcPts val="1200"/>
              </a:spcAft>
            </a:pPr>
            <a:endParaRPr lang="en-US" dirty="0"/>
          </a:p>
        </p:txBody>
      </p:sp>
      <p:sp>
        <p:nvSpPr>
          <p:cNvPr id="11" name="Content Placeholder 1"/>
          <p:cNvSpPr txBox="1">
            <a:spLocks/>
          </p:cNvSpPr>
          <p:nvPr/>
        </p:nvSpPr>
        <p:spPr bwMode="auto">
          <a:xfrm>
            <a:off x="4419600" y="1600200"/>
            <a:ext cx="4114800" cy="3344779"/>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0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18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85750" indent="-285750">
              <a:spcBef>
                <a:spcPts val="0"/>
              </a:spcBef>
              <a:spcAft>
                <a:spcPts val="1200"/>
              </a:spcAft>
            </a:pPr>
            <a:r>
              <a:rPr lang="en-US" sz="1800" dirty="0" smtClean="0">
                <a:solidFill>
                  <a:schemeClr val="accent4">
                    <a:lumMod val="75000"/>
                  </a:schemeClr>
                </a:solidFill>
              </a:rPr>
              <a:t>Stated </a:t>
            </a:r>
            <a:r>
              <a:rPr lang="en-US" sz="1800" dirty="0">
                <a:solidFill>
                  <a:schemeClr val="accent4">
                    <a:lumMod val="75000"/>
                  </a:schemeClr>
                </a:solidFill>
              </a:rPr>
              <a:t>income loan</a:t>
            </a:r>
          </a:p>
          <a:p>
            <a:pPr marL="285750" indent="-285750">
              <a:spcBef>
                <a:spcPts val="0"/>
              </a:spcBef>
              <a:spcAft>
                <a:spcPts val="1200"/>
              </a:spcAft>
            </a:pPr>
            <a:r>
              <a:rPr lang="en-US" sz="1800" dirty="0">
                <a:solidFill>
                  <a:schemeClr val="accent4">
                    <a:lumMod val="75000"/>
                  </a:schemeClr>
                </a:solidFill>
              </a:rPr>
              <a:t>Air loans</a:t>
            </a:r>
          </a:p>
          <a:p>
            <a:pPr marL="285750" indent="-285750">
              <a:spcBef>
                <a:spcPts val="0"/>
              </a:spcBef>
              <a:spcAft>
                <a:spcPts val="1200"/>
              </a:spcAft>
            </a:pPr>
            <a:r>
              <a:rPr lang="en-US" sz="1800" dirty="0">
                <a:solidFill>
                  <a:schemeClr val="accent4">
                    <a:lumMod val="75000"/>
                  </a:schemeClr>
                </a:solidFill>
              </a:rPr>
              <a:t>Inflated deposits </a:t>
            </a:r>
            <a:r>
              <a:rPr lang="en-US" sz="1800" dirty="0" smtClean="0">
                <a:solidFill>
                  <a:schemeClr val="accent4">
                    <a:lumMod val="75000"/>
                  </a:schemeClr>
                </a:solidFill>
              </a:rPr>
              <a:t>&amp; soft second </a:t>
            </a:r>
            <a:r>
              <a:rPr lang="en-US" sz="1800" dirty="0">
                <a:solidFill>
                  <a:schemeClr val="accent4">
                    <a:lumMod val="75000"/>
                  </a:schemeClr>
                </a:solidFill>
              </a:rPr>
              <a:t>mortgages</a:t>
            </a:r>
          </a:p>
          <a:p>
            <a:pPr marL="285750" indent="-285750">
              <a:spcBef>
                <a:spcPts val="0"/>
              </a:spcBef>
              <a:spcAft>
                <a:spcPts val="1200"/>
              </a:spcAft>
            </a:pPr>
            <a:r>
              <a:rPr lang="en-US" sz="1800" dirty="0">
                <a:solidFill>
                  <a:schemeClr val="accent4">
                    <a:lumMod val="75000"/>
                  </a:schemeClr>
                </a:solidFill>
              </a:rPr>
              <a:t>Flipping </a:t>
            </a:r>
          </a:p>
          <a:p>
            <a:pPr marL="285750" indent="-285750">
              <a:spcBef>
                <a:spcPts val="0"/>
              </a:spcBef>
              <a:spcAft>
                <a:spcPts val="1200"/>
              </a:spcAft>
            </a:pPr>
            <a:r>
              <a:rPr lang="en-US" sz="1800" dirty="0">
                <a:solidFill>
                  <a:schemeClr val="accent4">
                    <a:lumMod val="75000"/>
                  </a:schemeClr>
                </a:solidFill>
              </a:rPr>
              <a:t>Money laundering</a:t>
            </a:r>
          </a:p>
          <a:p>
            <a:pPr>
              <a:spcAft>
                <a:spcPts val="1200"/>
              </a:spcAft>
            </a:pPr>
            <a:endParaRPr lang="en-US" dirty="0"/>
          </a:p>
        </p:txBody>
      </p:sp>
    </p:spTree>
    <p:extLst>
      <p:ext uri="{BB962C8B-B14F-4D97-AF65-F5344CB8AC3E}">
        <p14:creationId xmlns:p14="http://schemas.microsoft.com/office/powerpoint/2010/main" val="1503018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Loan origination fraud by type between 2008-2012</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9</a:t>
            </a:fld>
            <a:endParaRPr lang="en-US" dirty="0"/>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447800"/>
            <a:ext cx="807781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4207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90164C9A32204CB76FAA5F05A688B0" ma:contentTypeVersion="2" ma:contentTypeDescription="Create a new document." ma:contentTypeScope="" ma:versionID="0b52fb5bb566120ed63fabf6d8458c26">
  <xsd:schema xmlns:xsd="http://www.w3.org/2001/XMLSchema" xmlns:xs="http://www.w3.org/2001/XMLSchema" xmlns:p="http://schemas.microsoft.com/office/2006/metadata/properties" xmlns:ns2="b2b430db-b6d0-4e4e-8ac9-84c8b4021184" targetNamespace="http://schemas.microsoft.com/office/2006/metadata/properties" ma:root="true" ma:fieldsID="27e881714e7c7d3728ed125f74da5bf9" ns2:_="">
    <xsd:import namespace="b2b430db-b6d0-4e4e-8ac9-84c8b402118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b430db-b6d0-4e4e-8ac9-84c8b402118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7109FB-0D49-40E8-B304-770EF17F5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b430db-b6d0-4e4e-8ac9-84c8b40211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6AD006-5ED6-42F3-ADD8-D0936C84C5DF}">
  <ds:schemaRefs>
    <ds:schemaRef ds:uri="b2b430db-b6d0-4e4e-8ac9-84c8b4021184"/>
    <ds:schemaRef ds:uri="http://purl.org/dc/dcmitype/"/>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2762DC0-029F-4736-810A-A9DFB2A6D7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56723</TotalTime>
  <Words>6663</Words>
  <Application>Microsoft Office PowerPoint</Application>
  <PresentationFormat>On-screen Show (4:3)</PresentationFormat>
  <Paragraphs>649</Paragraphs>
  <Slides>43</Slides>
  <Notes>43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黑体</vt:lpstr>
      <vt:lpstr>Arial</vt:lpstr>
      <vt:lpstr>Calibri</vt:lpstr>
      <vt:lpstr>Lucida Sans Unicode</vt:lpstr>
      <vt:lpstr>TheSansB W4 SemiLight</vt:lpstr>
      <vt:lpstr>TheSansB W6 SemiBold</vt:lpstr>
      <vt:lpstr>Times New Roman</vt:lpstr>
      <vt:lpstr>Verdana</vt:lpstr>
      <vt:lpstr>Wingdings</vt:lpstr>
      <vt:lpstr>Wingdings 2</vt:lpstr>
      <vt:lpstr>Wingdings 3</vt:lpstr>
      <vt:lpstr>Concourse</vt:lpstr>
      <vt:lpstr>Assisting Victims of Mortgage Fraud</vt:lpstr>
      <vt:lpstr>Introduction</vt:lpstr>
      <vt:lpstr>Objectives</vt:lpstr>
      <vt:lpstr>In the beginning…</vt:lpstr>
      <vt:lpstr>First wave of mortgage fraud: loan originations</vt:lpstr>
      <vt:lpstr>First wave of mortgage fraud</vt:lpstr>
      <vt:lpstr>First wave of mortgage fraud, cont’d</vt:lpstr>
      <vt:lpstr>Common loan origination scams</vt:lpstr>
      <vt:lpstr>Loan origination fraud by type between 2008-2012</vt:lpstr>
      <vt:lpstr>Housing boom collapse</vt:lpstr>
      <vt:lpstr>Housing boom collapse, cont’d</vt:lpstr>
      <vt:lpstr>Foreclosure crisis</vt:lpstr>
      <vt:lpstr>Foreclosure crisis opens door for new fraud</vt:lpstr>
      <vt:lpstr>Top locations for mortgage fraud in the U.S. 2012  </vt:lpstr>
      <vt:lpstr>Part Three:  Recovery and Remediation</vt:lpstr>
      <vt:lpstr>Part Three goals</vt:lpstr>
      <vt:lpstr>Counseling victims of mortgage fraud</vt:lpstr>
      <vt:lpstr>Counseling victims of mortgage fraud, cont’d</vt:lpstr>
      <vt:lpstr>Counseling victims of mortgage fraud, cont’d</vt:lpstr>
      <vt:lpstr>Counseling victims of mortgage fraud, cont’d</vt:lpstr>
      <vt:lpstr>Steps to recovery</vt:lpstr>
      <vt:lpstr>Victims should know their rights</vt:lpstr>
      <vt:lpstr>Reporting: Time is of the essence</vt:lpstr>
      <vt:lpstr>Reporting gets results</vt:lpstr>
      <vt:lpstr>How to help a victim report mortgage fraud</vt:lpstr>
      <vt:lpstr>Get relevant information from the victim</vt:lpstr>
      <vt:lpstr>Articulate a description of events</vt:lpstr>
      <vt:lpstr>Create a comprehensive list of relevant information</vt:lpstr>
      <vt:lpstr>Assess the victim’s situation</vt:lpstr>
      <vt:lpstr>Work out an action plan</vt:lpstr>
      <vt:lpstr>PowerPoint Presentation</vt:lpstr>
      <vt:lpstr>PowerPoint Presentation</vt:lpstr>
      <vt:lpstr>PowerPoint Presentation</vt:lpstr>
      <vt:lpstr>Contact a housing counselor</vt:lpstr>
      <vt:lpstr>Follow up with identity theft issues</vt:lpstr>
      <vt:lpstr>Help victim explore restitution possibilities</vt:lpstr>
      <vt:lpstr>Help victim explore restitution possibilities, cont’d</vt:lpstr>
      <vt:lpstr>Help victim explore restitution possibilities, cont’d</vt:lpstr>
      <vt:lpstr>Contact information</vt:lpstr>
      <vt:lpstr>Contact information, cont’d</vt:lpstr>
      <vt:lpstr>Contact information, cont’d</vt:lpstr>
      <vt:lpstr>Contact information, cont’d</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Coletrane, Sarita</dc:creator>
  <cp:lastModifiedBy>Coletrane</cp:lastModifiedBy>
  <cp:revision>644</cp:revision>
  <cp:lastPrinted>2014-10-23T00:06:33Z</cp:lastPrinted>
  <dcterms:created xsi:type="dcterms:W3CDTF">1601-01-01T00:00:00Z</dcterms:created>
  <dcterms:modified xsi:type="dcterms:W3CDTF">2015-07-20T17:24:42Z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0x0101006390164C9A32204CB76FAA5F05A688B0</vt:lpwstr>
  </property>
</Properties>
</file>