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3" r:id="rId4"/>
    <p:sldMasterId id="2147484141" r:id="rId5"/>
  </p:sldMasterIdLst>
  <p:notesMasterIdLst>
    <p:notesMasterId r:id="rId52"/>
  </p:notesMasterIdLst>
  <p:handoutMasterIdLst>
    <p:handoutMasterId r:id="rId53"/>
  </p:handoutMasterIdLst>
  <p:sldIdLst>
    <p:sldId id="256" r:id="rId6"/>
    <p:sldId id="431" r:id="rId7"/>
    <p:sldId id="428" r:id="rId8"/>
    <p:sldId id="534" r:id="rId9"/>
    <p:sldId id="436" r:id="rId10"/>
    <p:sldId id="541" r:id="rId11"/>
    <p:sldId id="542" r:id="rId12"/>
    <p:sldId id="444" r:id="rId13"/>
    <p:sldId id="545" r:id="rId14"/>
    <p:sldId id="539" r:id="rId15"/>
    <p:sldId id="543" r:id="rId16"/>
    <p:sldId id="478" r:id="rId17"/>
    <p:sldId id="544" r:id="rId18"/>
    <p:sldId id="538" r:id="rId19"/>
    <p:sldId id="566" r:id="rId20"/>
    <p:sldId id="567" r:id="rId21"/>
    <p:sldId id="568" r:id="rId22"/>
    <p:sldId id="600" r:id="rId23"/>
    <p:sldId id="570" r:id="rId24"/>
    <p:sldId id="571" r:id="rId25"/>
    <p:sldId id="572" r:id="rId26"/>
    <p:sldId id="573" r:id="rId27"/>
    <p:sldId id="574" r:id="rId28"/>
    <p:sldId id="575" r:id="rId29"/>
    <p:sldId id="576" r:id="rId30"/>
    <p:sldId id="577" r:id="rId31"/>
    <p:sldId id="578" r:id="rId32"/>
    <p:sldId id="579" r:id="rId33"/>
    <p:sldId id="580" r:id="rId34"/>
    <p:sldId id="581" r:id="rId35"/>
    <p:sldId id="582" r:id="rId36"/>
    <p:sldId id="583" r:id="rId37"/>
    <p:sldId id="584" r:id="rId38"/>
    <p:sldId id="585" r:id="rId39"/>
    <p:sldId id="586" r:id="rId40"/>
    <p:sldId id="601" r:id="rId41"/>
    <p:sldId id="588" r:id="rId42"/>
    <p:sldId id="589" r:id="rId43"/>
    <p:sldId id="590" r:id="rId44"/>
    <p:sldId id="591" r:id="rId45"/>
    <p:sldId id="592" r:id="rId46"/>
    <p:sldId id="593" r:id="rId47"/>
    <p:sldId id="594" r:id="rId48"/>
    <p:sldId id="595" r:id="rId49"/>
    <p:sldId id="596" r:id="rId50"/>
    <p:sldId id="602" r:id="rId51"/>
  </p:sldIdLst>
  <p:sldSz cx="9144000" cy="6858000" type="screen4x3"/>
  <p:notesSz cx="9363075" cy="7077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guide id="3" orient="horz" pos="2230">
          <p15:clr>
            <a:srgbClr val="A4A3A4"/>
          </p15:clr>
        </p15:guide>
        <p15:guide id="4" pos="294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EFF8FB"/>
    <a:srgbClr val="F9F9F9"/>
    <a:srgbClr val="FDFDFD"/>
    <a:srgbClr val="F3E6D9"/>
    <a:srgbClr val="E6D3C4"/>
    <a:srgbClr val="FFECD9"/>
    <a:srgbClr val="FFE0C1"/>
    <a:srgbClr val="FFEF8F"/>
    <a:srgbClr val="FFFA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61" autoAdjust="0"/>
    <p:restoredTop sz="91009" autoAdjust="0"/>
  </p:normalViewPr>
  <p:slideViewPr>
    <p:cSldViewPr>
      <p:cViewPr varScale="1">
        <p:scale>
          <a:sx n="106" d="100"/>
          <a:sy n="106" d="100"/>
        </p:scale>
        <p:origin x="18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408"/>
    </p:cViewPr>
  </p:sorterViewPr>
  <p:notesViewPr>
    <p:cSldViewPr>
      <p:cViewPr>
        <p:scale>
          <a:sx n="100" d="100"/>
          <a:sy n="100" d="100"/>
        </p:scale>
        <p:origin x="-762" y="66"/>
      </p:cViewPr>
      <p:guideLst>
        <p:guide orient="horz" pos="2929"/>
        <p:guide pos="2208"/>
        <p:guide orient="horz" pos="2230"/>
        <p:guide pos="294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4058181" cy="354096"/>
          </a:xfrm>
          <a:prstGeom prst="rect">
            <a:avLst/>
          </a:prstGeom>
          <a:noFill/>
          <a:ln w="12700">
            <a:noFill/>
            <a:miter lim="800000"/>
            <a:headEnd type="none" w="sm" len="sm"/>
            <a:tailEnd type="none" w="sm" len="sm"/>
          </a:ln>
          <a:effectLst/>
        </p:spPr>
        <p:txBody>
          <a:bodyPr vert="horz" wrap="square" lIns="92490" tIns="46247" rIns="92490" bIns="46247" numCol="1" anchor="t" anchorCtr="0" compatLnSpc="1">
            <a:prstTxWarp prst="textNoShape">
              <a:avLst/>
            </a:prstTxWarp>
          </a:bodyPr>
          <a:lstStyle>
            <a:lvl1pPr defTabSz="925007" eaLnBrk="0" hangingPunct="0">
              <a:defRPr sz="1200">
                <a:latin typeface="Times New Roman" pitchFamily="18" charset="0"/>
              </a:defRPr>
            </a:lvl1pPr>
          </a:lstStyle>
          <a:p>
            <a:pPr>
              <a:defRPr/>
            </a:pPr>
            <a:endParaRPr lang="en-US" dirty="0"/>
          </a:p>
        </p:txBody>
      </p:sp>
      <p:sp>
        <p:nvSpPr>
          <p:cNvPr id="15363" name="Rectangle 3"/>
          <p:cNvSpPr>
            <a:spLocks noGrp="1" noChangeArrowheads="1"/>
          </p:cNvSpPr>
          <p:nvPr>
            <p:ph type="dt" sz="quarter" idx="1"/>
          </p:nvPr>
        </p:nvSpPr>
        <p:spPr bwMode="auto">
          <a:xfrm>
            <a:off x="5304895" y="0"/>
            <a:ext cx="4058181" cy="354096"/>
          </a:xfrm>
          <a:prstGeom prst="rect">
            <a:avLst/>
          </a:prstGeom>
          <a:noFill/>
          <a:ln w="12700">
            <a:noFill/>
            <a:miter lim="800000"/>
            <a:headEnd type="none" w="sm" len="sm"/>
            <a:tailEnd type="none" w="sm" len="sm"/>
          </a:ln>
          <a:effectLst/>
        </p:spPr>
        <p:txBody>
          <a:bodyPr vert="horz" wrap="square" lIns="92490" tIns="46247" rIns="92490" bIns="46247" numCol="1" anchor="t" anchorCtr="0" compatLnSpc="1">
            <a:prstTxWarp prst="textNoShape">
              <a:avLst/>
            </a:prstTxWarp>
          </a:bodyPr>
          <a:lstStyle>
            <a:lvl1pPr algn="r" defTabSz="925007" eaLnBrk="0" hangingPunct="0">
              <a:defRPr sz="1200">
                <a:latin typeface="Times New Roman" pitchFamily="18" charset="0"/>
              </a:defRPr>
            </a:lvl1pPr>
          </a:lstStyle>
          <a:p>
            <a:pPr>
              <a:defRPr/>
            </a:pPr>
            <a:endParaRPr lang="en-US" dirty="0"/>
          </a:p>
        </p:txBody>
      </p:sp>
      <p:sp>
        <p:nvSpPr>
          <p:cNvPr id="15364" name="Rectangle 4"/>
          <p:cNvSpPr>
            <a:spLocks noGrp="1" noChangeArrowheads="1"/>
          </p:cNvSpPr>
          <p:nvPr>
            <p:ph type="ftr" sz="quarter" idx="2"/>
          </p:nvPr>
        </p:nvSpPr>
        <p:spPr bwMode="auto">
          <a:xfrm>
            <a:off x="1" y="6722980"/>
            <a:ext cx="4058181" cy="354095"/>
          </a:xfrm>
          <a:prstGeom prst="rect">
            <a:avLst/>
          </a:prstGeom>
          <a:noFill/>
          <a:ln w="12700">
            <a:noFill/>
            <a:miter lim="800000"/>
            <a:headEnd type="none" w="sm" len="sm"/>
            <a:tailEnd type="none" w="sm" len="sm"/>
          </a:ln>
          <a:effectLst/>
        </p:spPr>
        <p:txBody>
          <a:bodyPr vert="horz" wrap="square" lIns="92490" tIns="46247" rIns="92490" bIns="46247" numCol="1" anchor="b" anchorCtr="0" compatLnSpc="1">
            <a:prstTxWarp prst="textNoShape">
              <a:avLst/>
            </a:prstTxWarp>
          </a:bodyPr>
          <a:lstStyle>
            <a:lvl1pPr defTabSz="925007" eaLnBrk="0" hangingPunct="0">
              <a:defRPr sz="1200">
                <a:latin typeface="Times New Roman" pitchFamily="18" charset="0"/>
              </a:defRPr>
            </a:lvl1pPr>
          </a:lstStyle>
          <a:p>
            <a:pPr>
              <a:defRPr/>
            </a:pPr>
            <a:r>
              <a:rPr lang="en-US" dirty="0"/>
              <a:t>National Crime Prevention Council</a:t>
            </a:r>
          </a:p>
          <a:p>
            <a:pPr>
              <a:defRPr/>
            </a:pPr>
            <a:r>
              <a:rPr lang="en-US" dirty="0"/>
              <a:t>www.ncpc.org</a:t>
            </a:r>
          </a:p>
        </p:txBody>
      </p:sp>
      <p:sp>
        <p:nvSpPr>
          <p:cNvPr id="15365" name="Rectangle 5"/>
          <p:cNvSpPr>
            <a:spLocks noGrp="1" noChangeArrowheads="1"/>
          </p:cNvSpPr>
          <p:nvPr>
            <p:ph type="sldNum" sz="quarter" idx="3"/>
          </p:nvPr>
        </p:nvSpPr>
        <p:spPr bwMode="auto">
          <a:xfrm>
            <a:off x="5304895" y="6722980"/>
            <a:ext cx="4058181" cy="354095"/>
          </a:xfrm>
          <a:prstGeom prst="rect">
            <a:avLst/>
          </a:prstGeom>
          <a:noFill/>
          <a:ln w="12700">
            <a:noFill/>
            <a:miter lim="800000"/>
            <a:headEnd type="none" w="sm" len="sm"/>
            <a:tailEnd type="none" w="sm" len="sm"/>
          </a:ln>
          <a:effectLst/>
        </p:spPr>
        <p:txBody>
          <a:bodyPr vert="horz" wrap="square" lIns="92490" tIns="46247" rIns="92490" bIns="46247" numCol="1" anchor="b" anchorCtr="0" compatLnSpc="1">
            <a:prstTxWarp prst="textNoShape">
              <a:avLst/>
            </a:prstTxWarp>
          </a:bodyPr>
          <a:lstStyle>
            <a:lvl1pPr algn="r" defTabSz="925007" eaLnBrk="0" hangingPunct="0">
              <a:defRPr sz="1200">
                <a:latin typeface="Times New Roman" pitchFamily="18" charset="0"/>
              </a:defRPr>
            </a:lvl1pPr>
          </a:lstStyle>
          <a:p>
            <a:pPr>
              <a:defRPr/>
            </a:pPr>
            <a:fld id="{27555427-778F-4702-B64A-DBE8329553E8}" type="slidenum">
              <a:rPr lang="en-US"/>
              <a:pPr>
                <a:defRPr/>
              </a:pPr>
              <a:t>‹#›</a:t>
            </a:fld>
            <a:endParaRPr lang="en-US" dirty="0"/>
          </a:p>
        </p:txBody>
      </p:sp>
    </p:spTree>
    <p:extLst>
      <p:ext uri="{BB962C8B-B14F-4D97-AF65-F5344CB8AC3E}">
        <p14:creationId xmlns:p14="http://schemas.microsoft.com/office/powerpoint/2010/main" val="3648155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4058181" cy="354096"/>
          </a:xfrm>
          <a:prstGeom prst="rect">
            <a:avLst/>
          </a:prstGeom>
          <a:noFill/>
          <a:ln w="12700">
            <a:noFill/>
            <a:miter lim="800000"/>
            <a:headEnd type="none" w="sm" len="sm"/>
            <a:tailEnd type="none" w="sm" len="sm"/>
          </a:ln>
          <a:effectLst/>
        </p:spPr>
        <p:txBody>
          <a:bodyPr vert="horz" wrap="square" lIns="92490" tIns="46247" rIns="92490" bIns="46247" numCol="1" anchor="t" anchorCtr="0" compatLnSpc="1">
            <a:prstTxWarp prst="textNoShape">
              <a:avLst/>
            </a:prstTxWarp>
          </a:bodyPr>
          <a:lstStyle>
            <a:lvl1pPr defTabSz="925007" eaLnBrk="0" hangingPunct="0">
              <a:defRPr sz="1200">
                <a:latin typeface="Times New Roman" pitchFamily="18" charset="0"/>
              </a:defRPr>
            </a:lvl1pPr>
          </a:lstStyle>
          <a:p>
            <a:pPr>
              <a:defRPr/>
            </a:pPr>
            <a:endParaRPr lang="en-US" dirty="0"/>
          </a:p>
        </p:txBody>
      </p:sp>
      <p:sp>
        <p:nvSpPr>
          <p:cNvPr id="17411" name="Rectangle 3"/>
          <p:cNvSpPr>
            <a:spLocks noGrp="1" noChangeArrowheads="1"/>
          </p:cNvSpPr>
          <p:nvPr>
            <p:ph type="dt" idx="1"/>
          </p:nvPr>
        </p:nvSpPr>
        <p:spPr bwMode="auto">
          <a:xfrm>
            <a:off x="5304895" y="0"/>
            <a:ext cx="4058181" cy="354096"/>
          </a:xfrm>
          <a:prstGeom prst="rect">
            <a:avLst/>
          </a:prstGeom>
          <a:noFill/>
          <a:ln w="12700">
            <a:noFill/>
            <a:miter lim="800000"/>
            <a:headEnd type="none" w="sm" len="sm"/>
            <a:tailEnd type="none" w="sm" len="sm"/>
          </a:ln>
          <a:effectLst/>
        </p:spPr>
        <p:txBody>
          <a:bodyPr vert="horz" wrap="square" lIns="92490" tIns="46247" rIns="92490" bIns="46247" numCol="1" anchor="t" anchorCtr="0" compatLnSpc="1">
            <a:prstTxWarp prst="textNoShape">
              <a:avLst/>
            </a:prstTxWarp>
          </a:bodyPr>
          <a:lstStyle>
            <a:lvl1pPr algn="r" defTabSz="925007" eaLnBrk="0" hangingPunct="0">
              <a:defRPr sz="1200">
                <a:latin typeface="Times New Roman" pitchFamily="18" charset="0"/>
              </a:defRPr>
            </a:lvl1pPr>
          </a:lstStyle>
          <a:p>
            <a:pPr>
              <a:defRPr/>
            </a:pPr>
            <a:endParaRPr lang="en-US" dirty="0"/>
          </a:p>
        </p:txBody>
      </p:sp>
      <p:sp>
        <p:nvSpPr>
          <p:cNvPr id="37892" name="Rectangle 4"/>
          <p:cNvSpPr>
            <a:spLocks noGrp="1" noRot="1" noChangeAspect="1" noChangeArrowheads="1" noTextEdit="1"/>
          </p:cNvSpPr>
          <p:nvPr>
            <p:ph type="sldImg" idx="2"/>
          </p:nvPr>
        </p:nvSpPr>
        <p:spPr bwMode="auto">
          <a:xfrm>
            <a:off x="2914650" y="530225"/>
            <a:ext cx="3538538" cy="2654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1248835" y="3362095"/>
            <a:ext cx="6865407" cy="3184442"/>
          </a:xfrm>
          <a:prstGeom prst="rect">
            <a:avLst/>
          </a:prstGeom>
          <a:noFill/>
          <a:ln w="12700">
            <a:noFill/>
            <a:miter lim="800000"/>
            <a:headEnd type="none" w="sm" len="sm"/>
            <a:tailEnd type="none" w="sm" len="sm"/>
          </a:ln>
          <a:effectLst/>
        </p:spPr>
        <p:txBody>
          <a:bodyPr vert="horz" wrap="square" lIns="92490" tIns="46247" rIns="92490" bIns="4624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7414" name="Rectangle 6"/>
          <p:cNvSpPr>
            <a:spLocks noGrp="1" noChangeArrowheads="1"/>
          </p:cNvSpPr>
          <p:nvPr>
            <p:ph type="ftr" sz="quarter" idx="4"/>
          </p:nvPr>
        </p:nvSpPr>
        <p:spPr bwMode="auto">
          <a:xfrm>
            <a:off x="1" y="6722980"/>
            <a:ext cx="4058181" cy="354095"/>
          </a:xfrm>
          <a:prstGeom prst="rect">
            <a:avLst/>
          </a:prstGeom>
          <a:noFill/>
          <a:ln w="12700">
            <a:noFill/>
            <a:miter lim="800000"/>
            <a:headEnd type="none" w="sm" len="sm"/>
            <a:tailEnd type="none" w="sm" len="sm"/>
          </a:ln>
          <a:effectLst/>
        </p:spPr>
        <p:txBody>
          <a:bodyPr vert="horz" wrap="square" lIns="92490" tIns="46247" rIns="92490" bIns="46247" numCol="1" anchor="b" anchorCtr="0" compatLnSpc="1">
            <a:prstTxWarp prst="textNoShape">
              <a:avLst/>
            </a:prstTxWarp>
          </a:bodyPr>
          <a:lstStyle>
            <a:lvl1pPr defTabSz="925007" eaLnBrk="0" hangingPunct="0">
              <a:defRPr sz="1200">
                <a:latin typeface="Times New Roman" pitchFamily="18" charset="0"/>
              </a:defRPr>
            </a:lvl1pPr>
          </a:lstStyle>
          <a:p>
            <a:pPr>
              <a:defRPr/>
            </a:pPr>
            <a:endParaRPr lang="en-US" dirty="0"/>
          </a:p>
        </p:txBody>
      </p:sp>
      <p:sp>
        <p:nvSpPr>
          <p:cNvPr id="17415" name="Rectangle 7"/>
          <p:cNvSpPr>
            <a:spLocks noGrp="1" noChangeArrowheads="1"/>
          </p:cNvSpPr>
          <p:nvPr>
            <p:ph type="sldNum" sz="quarter" idx="5"/>
          </p:nvPr>
        </p:nvSpPr>
        <p:spPr bwMode="auto">
          <a:xfrm>
            <a:off x="5304895" y="6722980"/>
            <a:ext cx="4058181" cy="354095"/>
          </a:xfrm>
          <a:prstGeom prst="rect">
            <a:avLst/>
          </a:prstGeom>
          <a:noFill/>
          <a:ln w="12700">
            <a:noFill/>
            <a:miter lim="800000"/>
            <a:headEnd type="none" w="sm" len="sm"/>
            <a:tailEnd type="none" w="sm" len="sm"/>
          </a:ln>
          <a:effectLst/>
        </p:spPr>
        <p:txBody>
          <a:bodyPr vert="horz" wrap="square" lIns="92490" tIns="46247" rIns="92490" bIns="46247" numCol="1" anchor="b" anchorCtr="0" compatLnSpc="1">
            <a:prstTxWarp prst="textNoShape">
              <a:avLst/>
            </a:prstTxWarp>
          </a:bodyPr>
          <a:lstStyle>
            <a:lvl1pPr algn="r" defTabSz="925007" eaLnBrk="0" hangingPunct="0">
              <a:defRPr sz="1200">
                <a:latin typeface="Times New Roman" pitchFamily="18" charset="0"/>
              </a:defRPr>
            </a:lvl1pPr>
          </a:lstStyle>
          <a:p>
            <a:pPr>
              <a:defRPr/>
            </a:pPr>
            <a:fld id="{28446D59-0F58-4F63-8383-C9116AA04633}" type="slidenum">
              <a:rPr lang="en-US"/>
              <a:pPr>
                <a:defRPr/>
              </a:pPr>
              <a:t>‹#›</a:t>
            </a:fld>
            <a:endParaRPr lang="en-US" dirty="0"/>
          </a:p>
        </p:txBody>
      </p:sp>
    </p:spTree>
    <p:extLst>
      <p:ext uri="{BB962C8B-B14F-4D97-AF65-F5344CB8AC3E}">
        <p14:creationId xmlns:p14="http://schemas.microsoft.com/office/powerpoint/2010/main" val="5303339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5007" eaLnBrk="0" hangingPunct="0">
              <a:spcBef>
                <a:spcPct val="30000"/>
              </a:spcBef>
              <a:defRPr kumimoji="1" sz="1200">
                <a:solidFill>
                  <a:schemeClr val="tx1"/>
                </a:solidFill>
                <a:latin typeface="Times New Roman" pitchFamily="18" charset="0"/>
              </a:defRPr>
            </a:lvl1pPr>
            <a:lvl2pPr marL="748968" indent="-288065" defTabSz="925007" eaLnBrk="0" hangingPunct="0">
              <a:spcBef>
                <a:spcPct val="30000"/>
              </a:spcBef>
              <a:defRPr kumimoji="1" sz="1200">
                <a:solidFill>
                  <a:schemeClr val="tx1"/>
                </a:solidFill>
                <a:latin typeface="Times New Roman" pitchFamily="18" charset="0"/>
              </a:defRPr>
            </a:lvl2pPr>
            <a:lvl3pPr marL="1152258" indent="-230452" defTabSz="925007" eaLnBrk="0" hangingPunct="0">
              <a:spcBef>
                <a:spcPct val="30000"/>
              </a:spcBef>
              <a:defRPr kumimoji="1" sz="1200">
                <a:solidFill>
                  <a:schemeClr val="tx1"/>
                </a:solidFill>
                <a:latin typeface="Times New Roman" pitchFamily="18" charset="0"/>
              </a:defRPr>
            </a:lvl3pPr>
            <a:lvl4pPr marL="1613162" indent="-230452" defTabSz="925007" eaLnBrk="0" hangingPunct="0">
              <a:spcBef>
                <a:spcPct val="30000"/>
              </a:spcBef>
              <a:defRPr kumimoji="1" sz="1200">
                <a:solidFill>
                  <a:schemeClr val="tx1"/>
                </a:solidFill>
                <a:latin typeface="Times New Roman" pitchFamily="18" charset="0"/>
              </a:defRPr>
            </a:lvl4pPr>
            <a:lvl5pPr marL="2074065" indent="-230452" defTabSz="925007" eaLnBrk="0" hangingPunct="0">
              <a:spcBef>
                <a:spcPct val="30000"/>
              </a:spcBef>
              <a:defRPr kumimoji="1" sz="1200">
                <a:solidFill>
                  <a:schemeClr val="tx1"/>
                </a:solidFill>
                <a:latin typeface="Times New Roman" pitchFamily="18" charset="0"/>
              </a:defRPr>
            </a:lvl5pPr>
            <a:lvl6pPr marL="2534968" indent="-230452" defTabSz="925007" eaLnBrk="0" fontAlgn="base" hangingPunct="0">
              <a:spcBef>
                <a:spcPct val="30000"/>
              </a:spcBef>
              <a:spcAft>
                <a:spcPct val="0"/>
              </a:spcAft>
              <a:defRPr kumimoji="1" sz="1200">
                <a:solidFill>
                  <a:schemeClr val="tx1"/>
                </a:solidFill>
                <a:latin typeface="Times New Roman" pitchFamily="18" charset="0"/>
              </a:defRPr>
            </a:lvl6pPr>
            <a:lvl7pPr marL="2995872" indent="-230452" defTabSz="925007" eaLnBrk="0" fontAlgn="base" hangingPunct="0">
              <a:spcBef>
                <a:spcPct val="30000"/>
              </a:spcBef>
              <a:spcAft>
                <a:spcPct val="0"/>
              </a:spcAft>
              <a:defRPr kumimoji="1" sz="1200">
                <a:solidFill>
                  <a:schemeClr val="tx1"/>
                </a:solidFill>
                <a:latin typeface="Times New Roman" pitchFamily="18" charset="0"/>
              </a:defRPr>
            </a:lvl7pPr>
            <a:lvl8pPr marL="3456775" indent="-230452" defTabSz="925007" eaLnBrk="0" fontAlgn="base" hangingPunct="0">
              <a:spcBef>
                <a:spcPct val="30000"/>
              </a:spcBef>
              <a:spcAft>
                <a:spcPct val="0"/>
              </a:spcAft>
              <a:defRPr kumimoji="1" sz="1200">
                <a:solidFill>
                  <a:schemeClr val="tx1"/>
                </a:solidFill>
                <a:latin typeface="Times New Roman" pitchFamily="18" charset="0"/>
              </a:defRPr>
            </a:lvl8pPr>
            <a:lvl9pPr marL="3917678" indent="-230452" defTabSz="925007"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1294618F-D24C-4359-8E7E-C15D2680FE71}" type="slidenum">
              <a:rPr kumimoji="0" lang="en-US" altLang="en-US" smtClean="0"/>
              <a:pPr>
                <a:spcBef>
                  <a:spcPct val="0"/>
                </a:spcBef>
              </a:pPr>
              <a:t>1</a:t>
            </a:fld>
            <a:endParaRPr kumimoji="0" lang="en-US" alt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smtClean="0">
              <a:latin typeface="Arial" pitchFamily="34" charset="0"/>
              <a:cs typeface="Arial" pitchFamily="34" charset="0"/>
            </a:endParaRPr>
          </a:p>
        </p:txBody>
      </p:sp>
    </p:spTree>
    <p:extLst>
      <p:ext uri="{BB962C8B-B14F-4D97-AF65-F5344CB8AC3E}">
        <p14:creationId xmlns:p14="http://schemas.microsoft.com/office/powerpoint/2010/main" val="831744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kern="1200" dirty="0" smtClean="0">
                <a:solidFill>
                  <a:schemeClr val="tx1"/>
                </a:solidFill>
                <a:effectLst/>
                <a:latin typeface="Arial" pitchFamily="34" charset="0"/>
                <a:cs typeface="Arial" pitchFamily="34" charset="0"/>
              </a:rPr>
              <a:t>The problem began when borrowers with adjustable rate mortgages who had planned to sell or refinance their homes before the adjustments kicked in were unable to refinance, prompting many mortgage holders to default as the adjustments began.</a:t>
            </a:r>
            <a:r>
              <a:rPr kumimoji="1" lang="en-CA" kern="1200" baseline="0" dirty="0" smtClean="0">
                <a:solidFill>
                  <a:schemeClr val="tx1"/>
                </a:solidFill>
                <a:effectLst/>
                <a:latin typeface="Arial" pitchFamily="34" charset="0"/>
                <a:cs typeface="Arial" pitchFamily="34" charset="0"/>
              </a:rPr>
              <a:t> </a:t>
            </a:r>
            <a:endParaRPr kumimoji="1" lang="en-US" i="1" kern="1200" dirty="0" smtClean="0">
              <a:solidFill>
                <a:schemeClr val="tx1"/>
              </a:solidFill>
              <a:effectLst/>
              <a:latin typeface="Arial" pitchFamily="34" charset="0"/>
              <a:cs typeface="Arial" pitchFamily="34" charset="0"/>
            </a:endParaRPr>
          </a:p>
          <a:p>
            <a:r>
              <a:rPr kumimoji="1" lang="en-US" i="1" kern="1200" dirty="0" smtClean="0">
                <a:solidFill>
                  <a:schemeClr val="tx1"/>
                </a:solidFill>
                <a:effectLst/>
                <a:latin typeface="Arial" pitchFamily="34" charset="0"/>
                <a:cs typeface="Arial" pitchFamily="34" charset="0"/>
              </a:rPr>
              <a:t>Source: "FBI warns of mortgage fraud 'epidemic'". CNN. February 6, 2004.</a:t>
            </a:r>
            <a:endParaRPr kumimoji="1" lang="en-CA" kern="1200" dirty="0" smtClean="0">
              <a:solidFill>
                <a:schemeClr val="tx1"/>
              </a:solidFill>
              <a:effectLst/>
              <a:latin typeface="Arial" pitchFamily="34" charset="0"/>
              <a:cs typeface="Arial" pitchFamily="34" charset="0"/>
            </a:endParaRPr>
          </a:p>
          <a:p>
            <a:r>
              <a:rPr kumimoji="1" lang="en-US" i="1" kern="1200" dirty="0" smtClean="0">
                <a:solidFill>
                  <a:schemeClr val="tx1"/>
                </a:solidFill>
                <a:effectLst/>
                <a:latin typeface="Arial" pitchFamily="34" charset="0"/>
                <a:cs typeface="Arial" pitchFamily="34" charset="0"/>
              </a:rPr>
              <a:t>Source: Philyaw, Jason. "Underwater mortgages back above 11 million in 4Q". CoreLogic. </a:t>
            </a:r>
            <a:endParaRPr kumimoji="1" lang="en-CA" kern="1200" dirty="0">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10</a:t>
            </a:fld>
            <a:endParaRPr lang="en-US" dirty="0"/>
          </a:p>
        </p:txBody>
      </p:sp>
    </p:spTree>
    <p:extLst>
      <p:ext uri="{BB962C8B-B14F-4D97-AF65-F5344CB8AC3E}">
        <p14:creationId xmlns:p14="http://schemas.microsoft.com/office/powerpoint/2010/main" val="3640485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Default rates on subprime and adjustable-rate mortgages (ARMs) began to climb, </a:t>
            </a:r>
            <a:r>
              <a:rPr lang="en-US" i="1" dirty="0">
                <a:latin typeface="Arial" pitchFamily="34" charset="0"/>
                <a:cs typeface="Arial" pitchFamily="34" charset="0"/>
              </a:rPr>
              <a:t>setting the stage for a new wave of mortgage fraud. </a:t>
            </a:r>
            <a:r>
              <a:rPr lang="en-CA" dirty="0">
                <a:latin typeface="Arial" pitchFamily="34" charset="0"/>
                <a:cs typeface="Arial" pitchFamily="34" charset="0"/>
              </a:rPr>
              <a:t> </a:t>
            </a:r>
            <a:r>
              <a:rPr lang="en-US" dirty="0">
                <a:latin typeface="Arial" pitchFamily="34" charset="0"/>
                <a:cs typeface="Arial" pitchFamily="34" charset="0"/>
              </a:rPr>
              <a:t>The housing boom collapsed in 2007. By the end of 2010, 11 million residential properties, or 23% of all U.S. homes, were in negative equity (what was owed on the mortgage was greater than the house could be sold for</a:t>
            </a:r>
            <a:r>
              <a:rPr lang="en-US" dirty="0" smtClean="0">
                <a:latin typeface="Arial" pitchFamily="34" charset="0"/>
                <a:cs typeface="Arial" pitchFamily="34" charset="0"/>
              </a:rPr>
              <a:t>).</a:t>
            </a:r>
          </a:p>
          <a:p>
            <a:endParaRPr lang="en-US" dirty="0">
              <a:latin typeface="Arial" pitchFamily="34" charset="0"/>
              <a:cs typeface="Arial" pitchFamily="34" charset="0"/>
            </a:endParaRPr>
          </a:p>
          <a:p>
            <a:r>
              <a:rPr lang="en-US" i="1" dirty="0">
                <a:latin typeface="Arial" pitchFamily="34" charset="0"/>
                <a:cs typeface="Arial" pitchFamily="34" charset="0"/>
              </a:rPr>
              <a:t>Source: "FBI warns of mortgage fraud 'epidemic'". CNN. February 6, 2004.</a:t>
            </a:r>
            <a:endParaRPr lang="en-CA" dirty="0">
              <a:latin typeface="Arial" pitchFamily="34" charset="0"/>
              <a:cs typeface="Arial" pitchFamily="34" charset="0"/>
            </a:endParaRPr>
          </a:p>
          <a:p>
            <a:r>
              <a:rPr lang="en-US" i="1" dirty="0">
                <a:latin typeface="Arial" pitchFamily="34" charset="0"/>
                <a:cs typeface="Arial" pitchFamily="34" charset="0"/>
              </a:rPr>
              <a:t>Source: Philyaw, Jason. "Underwater mortgages back above 11 million in 4Q". CoreLogic. </a:t>
            </a:r>
            <a:endParaRPr lang="en-CA" dirty="0">
              <a:latin typeface="Arial" pitchFamily="34" charset="0"/>
              <a:cs typeface="Arial" pitchFamily="34" charset="0"/>
            </a:endParaRPr>
          </a:p>
          <a:p>
            <a:endParaRPr lang="en-CA" dirty="0"/>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640485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latin typeface="Arial" pitchFamily="34" charset="0"/>
                <a:cs typeface="Arial" pitchFamily="34" charset="0"/>
              </a:rPr>
              <a:t>Source: </a:t>
            </a:r>
            <a:r>
              <a:rPr lang="en-US" i="1" dirty="0" smtClean="0">
                <a:latin typeface="Arial" pitchFamily="34" charset="0"/>
                <a:cs typeface="Arial" pitchFamily="34" charset="0"/>
              </a:rPr>
              <a:t>www.preventloanscams.org/resources/issues/the-foreclosure-crisis </a:t>
            </a:r>
            <a:endParaRPr lang="en-US" i="1" dirty="0">
              <a:latin typeface="Arial" pitchFamily="34" charset="0"/>
              <a:cs typeface="Arial" pitchFamily="34" charset="0"/>
            </a:endParaRPr>
          </a:p>
          <a:p>
            <a:r>
              <a:rPr lang="en-US" i="1" dirty="0">
                <a:latin typeface="Arial" pitchFamily="34" charset="0"/>
                <a:cs typeface="Arial" pitchFamily="34" charset="0"/>
              </a:rPr>
              <a:t>RealtyTrac</a:t>
            </a:r>
          </a:p>
          <a:p>
            <a:endParaRPr lang="en-US" sz="1400"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12</a:t>
            </a:fld>
            <a:endParaRPr lang="en-US" dirty="0"/>
          </a:p>
        </p:txBody>
      </p:sp>
    </p:spTree>
    <p:extLst>
      <p:ext uri="{BB962C8B-B14F-4D97-AF65-F5344CB8AC3E}">
        <p14:creationId xmlns:p14="http://schemas.microsoft.com/office/powerpoint/2010/main" val="241969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kern="1200" dirty="0" smtClean="0">
                <a:solidFill>
                  <a:schemeClr val="tx1"/>
                </a:solidFill>
                <a:effectLst/>
                <a:latin typeface="Arial" pitchFamily="34" charset="0"/>
                <a:cs typeface="Arial" pitchFamily="34" charset="0"/>
              </a:rPr>
              <a:t>As the markets change, so do the sca</a:t>
            </a:r>
            <a:r>
              <a:rPr lang="en-US" dirty="0" smtClean="0">
                <a:latin typeface="Arial" pitchFamily="34" charset="0"/>
                <a:cs typeface="Arial" pitchFamily="34" charset="0"/>
              </a:rPr>
              <a:t>mmers.  They are constantly adapting and changing.  When it became clear that loan origination was no longer a ‘pot of gold’ as earlier, the scammers moved on to new schemes within loan modification and foreclosure rescue.  </a:t>
            </a:r>
            <a:endParaRPr kumimoji="1" lang="en-US" kern="1200" dirty="0" smtClean="0">
              <a:solidFill>
                <a:schemeClr val="tx1"/>
              </a:solidFill>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i="1" kern="1200" dirty="0" smtClean="0">
                <a:solidFill>
                  <a:schemeClr val="tx1"/>
                </a:solidFill>
                <a:effectLst/>
                <a:latin typeface="Arial" pitchFamily="34" charset="0"/>
                <a:cs typeface="Arial" pitchFamily="34" charset="0"/>
              </a:rPr>
              <a:t>Source: www.preventloanscams.org/resources/issues/the-foreclosure-crisis RealtyTrac</a:t>
            </a:r>
            <a:endParaRPr kumimoji="1" lang="en-CA" kern="1200" dirty="0" smtClean="0">
              <a:solidFill>
                <a:schemeClr val="tx1"/>
              </a:solidFill>
              <a:effectLst/>
              <a:latin typeface="Arial" pitchFamily="34" charset="0"/>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13</a:t>
            </a:fld>
            <a:endParaRPr lang="en-US" dirty="0"/>
          </a:p>
        </p:txBody>
      </p:sp>
    </p:spTree>
    <p:extLst>
      <p:ext uri="{BB962C8B-B14F-4D97-AF65-F5344CB8AC3E}">
        <p14:creationId xmlns:p14="http://schemas.microsoft.com/office/powerpoint/2010/main" val="241969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i="1" kern="1200" dirty="0" smtClean="0">
                <a:solidFill>
                  <a:schemeClr val="tx1"/>
                </a:solidFill>
                <a:effectLst/>
                <a:latin typeface="Arial" pitchFamily="34" charset="0"/>
                <a:cs typeface="Arial" pitchFamily="34" charset="0"/>
              </a:rPr>
              <a:t>Source: LexisNexis 15th Annual Mortgage Fraud Report. August 2013</a:t>
            </a:r>
            <a:endParaRPr kumimoji="1" lang="en-CA" kern="1200" dirty="0" smtClean="0">
              <a:solidFill>
                <a:schemeClr val="tx1"/>
              </a:solidFill>
              <a:effectLst/>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594354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15</a:t>
            </a:fld>
            <a:endParaRPr lang="en-US" dirty="0"/>
          </a:p>
        </p:txBody>
      </p:sp>
    </p:spTree>
    <p:extLst>
      <p:ext uri="{BB962C8B-B14F-4D97-AF65-F5344CB8AC3E}">
        <p14:creationId xmlns:p14="http://schemas.microsoft.com/office/powerpoint/2010/main" val="3240775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CA" dirty="0" smtClean="0">
                <a:latin typeface="Arial" pitchFamily="34" charset="0"/>
                <a:ea typeface="Calibri"/>
                <a:cs typeface="Arial" pitchFamily="34" charset="0"/>
              </a:rPr>
              <a:t>The </a:t>
            </a:r>
            <a:r>
              <a:rPr lang="en-CA" dirty="0">
                <a:latin typeface="Arial" pitchFamily="34" charset="0"/>
                <a:ea typeface="Calibri"/>
                <a:cs typeface="Arial" pitchFamily="34" charset="0"/>
              </a:rPr>
              <a:t>goals of Part 2, </a:t>
            </a:r>
            <a:r>
              <a:rPr lang="en-CA" dirty="0" smtClean="0">
                <a:latin typeface="Arial" pitchFamily="34" charset="0"/>
                <a:ea typeface="Calibri"/>
                <a:cs typeface="Arial" pitchFamily="34" charset="0"/>
              </a:rPr>
              <a:t>“Protect </a:t>
            </a:r>
            <a:r>
              <a:rPr lang="en-CA" dirty="0">
                <a:latin typeface="Arial" pitchFamily="34" charset="0"/>
                <a:ea typeface="Calibri"/>
                <a:cs typeface="Arial" pitchFamily="34" charset="0"/>
              </a:rPr>
              <a:t>and </a:t>
            </a:r>
            <a:r>
              <a:rPr lang="en-CA" dirty="0" smtClean="0">
                <a:latin typeface="Arial" pitchFamily="34" charset="0"/>
                <a:ea typeface="Calibri"/>
                <a:cs typeface="Arial" pitchFamily="34" charset="0"/>
              </a:rPr>
              <a:t>Respond” </a:t>
            </a:r>
            <a:r>
              <a:rPr lang="en-CA" dirty="0">
                <a:latin typeface="Arial" pitchFamily="34" charset="0"/>
                <a:ea typeface="Calibri"/>
                <a:cs typeface="Arial" pitchFamily="34" charset="0"/>
              </a:rPr>
              <a:t>will help you, as </a:t>
            </a:r>
            <a:r>
              <a:rPr lang="en-CA" dirty="0" smtClean="0">
                <a:latin typeface="Arial" pitchFamily="34" charset="0"/>
                <a:ea typeface="Calibri"/>
                <a:cs typeface="Arial" pitchFamily="34" charset="0"/>
              </a:rPr>
              <a:t>Victim Service Providers, become </a:t>
            </a:r>
            <a:r>
              <a:rPr lang="en-CA" dirty="0">
                <a:latin typeface="Arial" pitchFamily="34" charset="0"/>
                <a:ea typeface="Calibri"/>
                <a:cs typeface="Arial" pitchFamily="34" charset="0"/>
              </a:rPr>
              <a:t>more aware of mortgage fraud generally and how you can help victims.  Specifically, it will help you to:</a:t>
            </a:r>
            <a:endParaRPr lang="en-US" dirty="0">
              <a:latin typeface="Arial" pitchFamily="34" charset="0"/>
              <a:ea typeface="Calibri"/>
              <a:cs typeface="Arial" pitchFamily="34" charset="0"/>
            </a:endParaRPr>
          </a:p>
          <a:p>
            <a:pPr marL="342900" marR="0" lvl="0" indent="-342900">
              <a:lnSpc>
                <a:spcPct val="107000"/>
              </a:lnSpc>
              <a:spcBef>
                <a:spcPts val="0"/>
              </a:spcBef>
              <a:spcAft>
                <a:spcPts val="800"/>
              </a:spcAft>
              <a:buFont typeface="Arial"/>
              <a:buChar char="•"/>
              <a:tabLst>
                <a:tab pos="457200" algn="l"/>
              </a:tabLst>
            </a:pPr>
            <a:r>
              <a:rPr lang="en-US" dirty="0" smtClean="0">
                <a:latin typeface="Arial" pitchFamily="34" charset="0"/>
                <a:ea typeface="Calibri"/>
                <a:cs typeface="Arial" pitchFamily="34" charset="0"/>
              </a:rPr>
              <a:t>recognize </a:t>
            </a:r>
            <a:r>
              <a:rPr lang="en-US" dirty="0">
                <a:latin typeface="Arial" pitchFamily="34" charset="0"/>
                <a:ea typeface="Calibri"/>
                <a:cs typeface="Arial" pitchFamily="34" charset="0"/>
              </a:rPr>
              <a:t>the tactics used by fraudsters to lure distressed homeowners into fraudulent mortgage </a:t>
            </a:r>
            <a:r>
              <a:rPr lang="en-US" dirty="0" smtClean="0">
                <a:latin typeface="Arial" pitchFamily="34" charset="0"/>
                <a:ea typeface="Calibri"/>
                <a:cs typeface="Arial" pitchFamily="34" charset="0"/>
              </a:rPr>
              <a:t>transactions.</a:t>
            </a:r>
            <a:endParaRPr lang="en-US" dirty="0">
              <a:latin typeface="Arial" pitchFamily="34" charset="0"/>
              <a:ea typeface="Calibri"/>
              <a:cs typeface="Arial" pitchFamily="34" charset="0"/>
            </a:endParaRPr>
          </a:p>
          <a:p>
            <a:pPr marL="342900" marR="0" lvl="0" indent="-342900">
              <a:lnSpc>
                <a:spcPct val="107000"/>
              </a:lnSpc>
              <a:spcBef>
                <a:spcPts val="0"/>
              </a:spcBef>
              <a:spcAft>
                <a:spcPts val="800"/>
              </a:spcAft>
              <a:buFont typeface="Arial"/>
              <a:buChar char="•"/>
              <a:tabLst>
                <a:tab pos="457200" algn="l"/>
              </a:tabLst>
            </a:pPr>
            <a:r>
              <a:rPr lang="en-US" dirty="0" smtClean="0">
                <a:latin typeface="Arial" pitchFamily="34" charset="0"/>
                <a:ea typeface="Calibri"/>
                <a:cs typeface="Arial" pitchFamily="34" charset="0"/>
              </a:rPr>
              <a:t>learn </a:t>
            </a:r>
            <a:r>
              <a:rPr lang="en-US" dirty="0">
                <a:latin typeface="Arial" pitchFamily="34" charset="0"/>
                <a:ea typeface="Calibri"/>
                <a:cs typeface="Arial" pitchFamily="34" charset="0"/>
              </a:rPr>
              <a:t>how homeowners can </a:t>
            </a:r>
            <a:r>
              <a:rPr lang="en-US" dirty="0" smtClean="0">
                <a:latin typeface="Arial" pitchFamily="34" charset="0"/>
                <a:ea typeface="Calibri"/>
                <a:cs typeface="Arial" pitchFamily="34" charset="0"/>
              </a:rPr>
              <a:t>guard themselves </a:t>
            </a:r>
            <a:r>
              <a:rPr lang="en-US" dirty="0">
                <a:latin typeface="Arial" pitchFamily="34" charset="0"/>
                <a:ea typeface="Calibri"/>
                <a:cs typeface="Arial" pitchFamily="34" charset="0"/>
              </a:rPr>
              <a:t>against falling victim to mortgage scammers by recognizing the ways in which they market their “</a:t>
            </a:r>
            <a:r>
              <a:rPr lang="en-US" dirty="0" smtClean="0">
                <a:latin typeface="Arial" pitchFamily="34" charset="0"/>
                <a:ea typeface="Calibri"/>
                <a:cs typeface="Arial" pitchFamily="34" charset="0"/>
              </a:rPr>
              <a:t>services."</a:t>
            </a:r>
            <a:endParaRPr lang="en-US" dirty="0">
              <a:latin typeface="Arial" pitchFamily="34" charset="0"/>
              <a:ea typeface="Calibri"/>
              <a:cs typeface="Arial" pitchFamily="34" charset="0"/>
            </a:endParaRPr>
          </a:p>
          <a:p>
            <a:pPr marL="342900" marR="0" lvl="0" indent="-342900">
              <a:lnSpc>
                <a:spcPct val="107000"/>
              </a:lnSpc>
              <a:spcBef>
                <a:spcPts val="0"/>
              </a:spcBef>
              <a:spcAft>
                <a:spcPts val="800"/>
              </a:spcAft>
              <a:buFont typeface="Arial" panose="020B0604020202020204" pitchFamily="34" charset="0"/>
              <a:buChar char="•"/>
            </a:pPr>
            <a:r>
              <a:rPr lang="en-US" dirty="0" smtClean="0">
                <a:latin typeface="Arial" pitchFamily="34" charset="0"/>
                <a:ea typeface="Calibri"/>
                <a:cs typeface="Arial" pitchFamily="34" charset="0"/>
              </a:rPr>
              <a:t>advise </a:t>
            </a:r>
            <a:r>
              <a:rPr lang="en-US" dirty="0">
                <a:latin typeface="Arial" pitchFamily="34" charset="0"/>
                <a:ea typeface="Calibri"/>
                <a:cs typeface="Arial" pitchFamily="34" charset="0"/>
              </a:rPr>
              <a:t>homeowners as to how they can protect themselves against scams </a:t>
            </a:r>
          </a:p>
          <a:p>
            <a:pPr marL="0" marR="0">
              <a:lnSpc>
                <a:spcPct val="107000"/>
              </a:lnSpc>
              <a:spcBef>
                <a:spcPts val="0"/>
              </a:spcBef>
              <a:spcAft>
                <a:spcPts val="800"/>
              </a:spcAft>
            </a:pPr>
            <a:r>
              <a:rPr lang="en-US" dirty="0">
                <a:latin typeface="Arial" pitchFamily="34" charset="0"/>
                <a:ea typeface="Calibri"/>
                <a:cs typeface="Arial" pitchFamily="34" charset="0"/>
              </a:rPr>
              <a:t>We discuss these steps during the loan modification and foreclosure processes.  We will discuss in detail what each of these processes entails as we move through the course.</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16</a:t>
            </a:fld>
            <a:endParaRPr lang="en-US" dirty="0"/>
          </a:p>
        </p:txBody>
      </p:sp>
    </p:spTree>
    <p:extLst>
      <p:ext uri="{BB962C8B-B14F-4D97-AF65-F5344CB8AC3E}">
        <p14:creationId xmlns:p14="http://schemas.microsoft.com/office/powerpoint/2010/main" val="3230221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dirty="0">
                <a:latin typeface="Arial" pitchFamily="34" charset="0"/>
                <a:ea typeface="Calibri"/>
                <a:cs typeface="Arial" pitchFamily="34" charset="0"/>
              </a:rPr>
              <a:t>Children’s stories are full of </a:t>
            </a:r>
            <a:r>
              <a:rPr lang="en-US" dirty="0" smtClean="0">
                <a:latin typeface="Arial" pitchFamily="34" charset="0"/>
                <a:ea typeface="Calibri"/>
                <a:cs typeface="Arial" pitchFamily="34" charset="0"/>
              </a:rPr>
              <a:t>warnings. These </a:t>
            </a:r>
            <a:r>
              <a:rPr lang="en-US" dirty="0">
                <a:latin typeface="Arial" pitchFamily="34" charset="0"/>
                <a:ea typeface="Calibri"/>
                <a:cs typeface="Arial" pitchFamily="34" charset="0"/>
              </a:rPr>
              <a:t>stories are meant to help children recognize danger, the consequences of ignoring danger, and how to avoid the danger or get out of trouble once they’ve encountered it.</a:t>
            </a:r>
          </a:p>
          <a:p>
            <a:pPr marL="0" marR="0">
              <a:lnSpc>
                <a:spcPct val="107000"/>
              </a:lnSpc>
              <a:spcBef>
                <a:spcPts val="0"/>
              </a:spcBef>
              <a:spcAft>
                <a:spcPts val="800"/>
              </a:spcAft>
            </a:pPr>
            <a:r>
              <a:rPr lang="en-US" dirty="0">
                <a:latin typeface="Arial" pitchFamily="34" charset="0"/>
                <a:ea typeface="Calibri"/>
                <a:cs typeface="Arial" pitchFamily="34" charset="0"/>
              </a:rPr>
              <a:t>As adults, though, we forget those timeless warnings when faced with very real life </a:t>
            </a:r>
            <a:r>
              <a:rPr lang="en-US" dirty="0" smtClean="0">
                <a:latin typeface="Arial" pitchFamily="34" charset="0"/>
                <a:ea typeface="Calibri"/>
                <a:cs typeface="Arial" pitchFamily="34" charset="0"/>
              </a:rPr>
              <a:t>issues—like </a:t>
            </a:r>
            <a:r>
              <a:rPr lang="en-US" dirty="0">
                <a:latin typeface="Arial" pitchFamily="34" charset="0"/>
                <a:ea typeface="Calibri"/>
                <a:cs typeface="Arial" pitchFamily="34" charset="0"/>
              </a:rPr>
              <a:t>losing our greatest </a:t>
            </a:r>
            <a:r>
              <a:rPr lang="en-US" dirty="0" smtClean="0">
                <a:latin typeface="Arial" pitchFamily="34" charset="0"/>
                <a:ea typeface="Calibri"/>
                <a:cs typeface="Arial" pitchFamily="34" charset="0"/>
              </a:rPr>
              <a:t>investment.</a:t>
            </a:r>
            <a:endParaRPr lang="en-US" dirty="0">
              <a:latin typeface="Arial" pitchFamily="34" charset="0"/>
              <a:ea typeface="Calibri"/>
              <a:cs typeface="Arial" pitchFamily="34" charset="0"/>
            </a:endParaRPr>
          </a:p>
          <a:p>
            <a:pPr marL="0" marR="0">
              <a:lnSpc>
                <a:spcPct val="107000"/>
              </a:lnSpc>
              <a:spcBef>
                <a:spcPts val="0"/>
              </a:spcBef>
              <a:spcAft>
                <a:spcPts val="800"/>
              </a:spcAft>
            </a:pPr>
            <a:r>
              <a:rPr lang="en-US" dirty="0">
                <a:latin typeface="Arial" pitchFamily="34" charset="0"/>
                <a:ea typeface="Calibri"/>
                <a:cs typeface="Arial" pitchFamily="34" charset="0"/>
              </a:rPr>
              <a:t>While loan modification and foreclosure rescue fraud involve different processes, they share some of the same marketing tactics to attract distressed homeowners and draw them into their </a:t>
            </a:r>
            <a:r>
              <a:rPr lang="en-US" dirty="0" smtClean="0">
                <a:latin typeface="Arial" pitchFamily="34" charset="0"/>
                <a:ea typeface="Calibri"/>
                <a:cs typeface="Arial" pitchFamily="34" charset="0"/>
              </a:rPr>
              <a:t>webs.</a:t>
            </a:r>
            <a:endParaRPr lang="en-US" dirty="0">
              <a:latin typeface="Arial" pitchFamily="34" charset="0"/>
              <a:ea typeface="Calibri"/>
              <a:cs typeface="Arial" pitchFamily="34" charset="0"/>
            </a:endParaRPr>
          </a:p>
          <a:p>
            <a:pPr marL="0" marR="0">
              <a:lnSpc>
                <a:spcPct val="107000"/>
              </a:lnSpc>
              <a:spcBef>
                <a:spcPts val="0"/>
              </a:spcBef>
              <a:spcAft>
                <a:spcPts val="800"/>
              </a:spcAft>
            </a:pPr>
            <a:r>
              <a:rPr lang="en-US" dirty="0">
                <a:latin typeface="Arial" pitchFamily="34" charset="0"/>
                <a:ea typeface="Calibri"/>
                <a:cs typeface="Arial" pitchFamily="34" charset="0"/>
              </a:rPr>
              <a:t>Once in the web, fraudsters press on to get the homeowner to </a:t>
            </a:r>
            <a:r>
              <a:rPr lang="en-US" dirty="0" smtClean="0">
                <a:latin typeface="Arial" pitchFamily="34" charset="0"/>
                <a:ea typeface="Calibri"/>
                <a:cs typeface="Arial" pitchFamily="34" charset="0"/>
              </a:rPr>
              <a:t>sign.  We </a:t>
            </a:r>
            <a:r>
              <a:rPr lang="en-US" dirty="0">
                <a:latin typeface="Arial" pitchFamily="34" charset="0"/>
                <a:ea typeface="Calibri"/>
                <a:cs typeface="Arial" pitchFamily="34" charset="0"/>
              </a:rPr>
              <a:t>examine the fraudsters’ behavior during two phases of a scam </a:t>
            </a:r>
            <a:r>
              <a:rPr lang="en-US" dirty="0" smtClean="0">
                <a:latin typeface="Arial" pitchFamily="34" charset="0"/>
                <a:ea typeface="Calibri"/>
                <a:cs typeface="Arial" pitchFamily="34" charset="0"/>
              </a:rPr>
              <a:t>process</a:t>
            </a:r>
            <a:endParaRPr lang="en-US" dirty="0">
              <a:latin typeface="Arial" pitchFamily="34" charset="0"/>
              <a:ea typeface="Calibri"/>
              <a:cs typeface="Arial" pitchFamily="34" charset="0"/>
            </a:endParaRPr>
          </a:p>
          <a:p>
            <a:pPr marL="342900" marR="0" lvl="0" indent="-342900">
              <a:lnSpc>
                <a:spcPct val="107000"/>
              </a:lnSpc>
              <a:spcBef>
                <a:spcPts val="0"/>
              </a:spcBef>
              <a:spcAft>
                <a:spcPts val="0"/>
              </a:spcAft>
              <a:buFont typeface="Symbol"/>
              <a:buChar char=""/>
            </a:pPr>
            <a:r>
              <a:rPr lang="en-US" dirty="0">
                <a:latin typeface="Arial" pitchFamily="34" charset="0"/>
                <a:ea typeface="Calibri"/>
                <a:cs typeface="Arial" pitchFamily="34" charset="0"/>
              </a:rPr>
              <a:t>Marketing </a:t>
            </a:r>
          </a:p>
          <a:p>
            <a:pPr marL="342900" marR="0" lvl="0" indent="-342900">
              <a:lnSpc>
                <a:spcPct val="107000"/>
              </a:lnSpc>
              <a:spcBef>
                <a:spcPts val="0"/>
              </a:spcBef>
              <a:spcAft>
                <a:spcPts val="800"/>
              </a:spcAft>
              <a:buFont typeface="Symbol"/>
              <a:buChar char=""/>
            </a:pPr>
            <a:r>
              <a:rPr lang="en-US" dirty="0">
                <a:latin typeface="Arial" pitchFamily="34" charset="0"/>
                <a:ea typeface="Calibri"/>
                <a:cs typeface="Arial" pitchFamily="34" charset="0"/>
              </a:rPr>
              <a:t>B</a:t>
            </a:r>
            <a:r>
              <a:rPr lang="en-US" dirty="0" smtClean="0">
                <a:latin typeface="Arial" pitchFamily="34" charset="0"/>
                <a:ea typeface="Calibri"/>
                <a:cs typeface="Arial" pitchFamily="34" charset="0"/>
              </a:rPr>
              <a:t>usiness transactions</a:t>
            </a:r>
            <a:endParaRPr lang="en-US" dirty="0">
              <a:effectLst/>
              <a:latin typeface="Arial" pitchFamily="34" charset="0"/>
              <a:ea typeface="Calibri"/>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17</a:t>
            </a:fld>
            <a:endParaRPr lang="en-US" dirty="0"/>
          </a:p>
        </p:txBody>
      </p:sp>
    </p:spTree>
    <p:extLst>
      <p:ext uri="{BB962C8B-B14F-4D97-AF65-F5344CB8AC3E}">
        <p14:creationId xmlns:p14="http://schemas.microsoft.com/office/powerpoint/2010/main" val="3013190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37899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The poem “The Spider and the Fly” was written by Mary Howitt in the early 1800s.  The opening line is one of the most recognized and quoted first lines in all of English verse.  The poem is described as a “cautionary tale against those who use flattery and charm to disguise their true evil </a:t>
            </a:r>
            <a:r>
              <a:rPr lang="en-US" dirty="0" smtClean="0">
                <a:latin typeface="Arial" pitchFamily="34" charset="0"/>
                <a:cs typeface="Arial" pitchFamily="34" charset="0"/>
              </a:rPr>
              <a:t>intentions."</a:t>
            </a:r>
          </a:p>
          <a:p>
            <a:r>
              <a:rPr lang="en-US" dirty="0" smtClean="0">
                <a:latin typeface="Arial" pitchFamily="34" charset="0"/>
                <a:cs typeface="Arial" pitchFamily="34" charset="0"/>
              </a:rPr>
              <a:t>What’s </a:t>
            </a:r>
            <a:r>
              <a:rPr lang="en-US" dirty="0">
                <a:latin typeface="Arial" pitchFamily="34" charset="0"/>
                <a:cs typeface="Arial" pitchFamily="34" charset="0"/>
              </a:rPr>
              <a:t>interesting is that the thoughts expressed in this poem apply as much today as they did in 1829 when the poem was published.  The thoughts are particularly applicable to mortgage fraud, where vulnerable people are desperate to find a way out of their dilemma. </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i="1" dirty="0" smtClean="0">
                <a:latin typeface="Arial" pitchFamily="34" charset="0"/>
                <a:cs typeface="Arial" pitchFamily="34" charset="0"/>
              </a:rPr>
              <a:t>Poem by Mary Howitt www.ocf.berkeley.edu/~aathavan/poems/The%20Spider%20and%20The%20Fly%20A%20Fable.htm,</a:t>
            </a:r>
            <a:r>
              <a:rPr lang="en-US" i="1" baseline="0" dirty="0" smtClean="0">
                <a:latin typeface="Arial" pitchFamily="34" charset="0"/>
                <a:cs typeface="Arial" pitchFamily="34" charset="0"/>
              </a:rPr>
              <a:t> </a:t>
            </a:r>
            <a:r>
              <a:rPr lang="en-US" i="1" dirty="0" smtClean="0">
                <a:latin typeface="Arial" pitchFamily="34" charset="0"/>
                <a:cs typeface="Arial" pitchFamily="34" charset="0"/>
              </a:rPr>
              <a:t>accessed on 9/1/2014. </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19</a:t>
            </a:fld>
            <a:endParaRPr lang="en-US" dirty="0"/>
          </a:p>
        </p:txBody>
      </p:sp>
    </p:spTree>
    <p:extLst>
      <p:ext uri="{BB962C8B-B14F-4D97-AF65-F5344CB8AC3E}">
        <p14:creationId xmlns:p14="http://schemas.microsoft.com/office/powerpoint/2010/main" val="54974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a:t>
            </a:fld>
            <a:endParaRPr lang="en-US" dirty="0"/>
          </a:p>
        </p:txBody>
      </p:sp>
    </p:spTree>
    <p:extLst>
      <p:ext uri="{BB962C8B-B14F-4D97-AF65-F5344CB8AC3E}">
        <p14:creationId xmlns:p14="http://schemas.microsoft.com/office/powerpoint/2010/main" val="3350849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How do fraudsters find their victims?  They are very resourceful.  They find them at home by having telemarketers call, by sending letters by mail, even by knocking at the door.</a:t>
            </a:r>
          </a:p>
          <a:p>
            <a:r>
              <a:rPr lang="en-US" dirty="0">
                <a:latin typeface="Arial" pitchFamily="34" charset="0"/>
                <a:cs typeface="Arial" pitchFamily="34" charset="0"/>
              </a:rPr>
              <a:t>Fraudsters find their victims in the community: at church meetings, senior citizens programs, ethnic and cultural communities, even support groups and seminars for those struggling financially.</a:t>
            </a:r>
          </a:p>
          <a:p>
            <a:r>
              <a:rPr lang="en-US" dirty="0">
                <a:latin typeface="Arial" pitchFamily="34" charset="0"/>
                <a:cs typeface="Arial" pitchFamily="34" charset="0"/>
              </a:rPr>
              <a:t>And fraudsters also have unknowing victims come to them through websites and ads on the internet or through advertising or even signs on lamp posts.</a:t>
            </a:r>
          </a:p>
          <a:p>
            <a:r>
              <a:rPr lang="en-US" dirty="0">
                <a:latin typeface="Arial" pitchFamily="34" charset="0"/>
                <a:cs typeface="Arial" pitchFamily="34" charset="0"/>
              </a:rPr>
              <a:t>Fraudsters even pose as law firms, or partner with a law firm, offering legal help that turns out to be bogus.</a:t>
            </a:r>
          </a:p>
          <a:p>
            <a:r>
              <a:rPr lang="en-US" dirty="0">
                <a:latin typeface="Arial" pitchFamily="34" charset="0"/>
                <a:cs typeface="Arial" pitchFamily="34" charset="0"/>
              </a:rPr>
              <a:t>And fraudsters offer “testimonials” from other customers because they know that word of mouth advertising is so powerful.</a:t>
            </a:r>
          </a:p>
          <a:p>
            <a:r>
              <a:rPr lang="en-US" dirty="0">
                <a:latin typeface="Arial" pitchFamily="34" charset="0"/>
                <a:cs typeface="Arial" pitchFamily="34" charset="0"/>
              </a:rPr>
              <a:t>Fraudsters are smooth-talking and know what to say to get the victim’s interest. But the fraudster provides very little information about how the process actually works.</a:t>
            </a:r>
          </a:p>
          <a:p>
            <a:endParaRPr lang="en-US" dirty="0">
              <a:latin typeface="+mn-lt"/>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20</a:t>
            </a:fld>
            <a:endParaRPr lang="en-US" dirty="0"/>
          </a:p>
        </p:txBody>
      </p:sp>
    </p:spTree>
    <p:extLst>
      <p:ext uri="{BB962C8B-B14F-4D97-AF65-F5344CB8AC3E}">
        <p14:creationId xmlns:p14="http://schemas.microsoft.com/office/powerpoint/2010/main" val="3201054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The following slides show</a:t>
            </a:r>
            <a:r>
              <a:rPr lang="en-US" baseline="0" dirty="0" smtClean="0">
                <a:latin typeface="Arial" pitchFamily="34" charset="0"/>
                <a:cs typeface="Arial" pitchFamily="34" charset="0"/>
              </a:rPr>
              <a:t> examples of marketing tactics that have been used to defraud homeowners.</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21</a:t>
            </a:fld>
            <a:endParaRPr lang="en-US" dirty="0"/>
          </a:p>
        </p:txBody>
      </p:sp>
    </p:spTree>
    <p:extLst>
      <p:ext uri="{BB962C8B-B14F-4D97-AF65-F5344CB8AC3E}">
        <p14:creationId xmlns:p14="http://schemas.microsoft.com/office/powerpoint/2010/main" val="4239480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A fraudulent loan modification company that offered mortgage modification services also had sales and telemarketing </a:t>
            </a:r>
            <a:r>
              <a:rPr lang="en-US" dirty="0" smtClean="0">
                <a:latin typeface="Arial" pitchFamily="34" charset="0"/>
                <a:cs typeface="Arial" pitchFamily="34" charset="0"/>
              </a:rPr>
              <a:t>staff.</a:t>
            </a:r>
            <a:r>
              <a:rPr lang="en-US" baseline="0" dirty="0" smtClean="0">
                <a:latin typeface="Arial" pitchFamily="34" charset="0"/>
                <a:cs typeface="Arial" pitchFamily="34" charset="0"/>
              </a:rPr>
              <a:t>  </a:t>
            </a:r>
            <a:r>
              <a:rPr lang="en-US" dirty="0" smtClean="0">
                <a:latin typeface="Arial" pitchFamily="34" charset="0"/>
                <a:cs typeface="Arial" pitchFamily="34" charset="0"/>
              </a:rPr>
              <a:t>The </a:t>
            </a:r>
            <a:r>
              <a:rPr lang="en-US" dirty="0">
                <a:latin typeface="Arial" pitchFamily="34" charset="0"/>
                <a:cs typeface="Arial" pitchFamily="34" charset="0"/>
              </a:rPr>
              <a:t>scammers </a:t>
            </a:r>
            <a:r>
              <a:rPr lang="en-US" dirty="0" smtClean="0">
                <a:latin typeface="Arial" pitchFamily="34" charset="0"/>
                <a:cs typeface="Arial" pitchFamily="34" charset="0"/>
              </a:rPr>
              <a:t>reportedly </a:t>
            </a:r>
            <a:endParaRPr lang="en-US" dirty="0">
              <a:latin typeface="Arial" pitchFamily="34" charset="0"/>
              <a:cs typeface="Arial" pitchFamily="34" charset="0"/>
            </a:endParaRPr>
          </a:p>
          <a:p>
            <a:pPr marL="171450" indent="-171450">
              <a:buFont typeface="Arial" panose="020B0604020202020204" pitchFamily="34" charset="0"/>
              <a:buChar char="•"/>
            </a:pPr>
            <a:r>
              <a:rPr lang="en-US" dirty="0" smtClean="0">
                <a:latin typeface="Arial" pitchFamily="34" charset="0"/>
                <a:cs typeface="Arial" pitchFamily="34" charset="0"/>
              </a:rPr>
              <a:t>purchased </a:t>
            </a:r>
            <a:r>
              <a:rPr lang="en-US" dirty="0">
                <a:latin typeface="Arial" pitchFamily="34" charset="0"/>
                <a:cs typeface="Arial" pitchFamily="34" charset="0"/>
              </a:rPr>
              <a:t>thousands of "</a:t>
            </a:r>
            <a:r>
              <a:rPr lang="en-US" dirty="0" smtClean="0">
                <a:latin typeface="Arial" pitchFamily="34" charset="0"/>
                <a:cs typeface="Arial" pitchFamily="34" charset="0"/>
              </a:rPr>
              <a:t>leads”, i.e., names</a:t>
            </a:r>
            <a:r>
              <a:rPr lang="en-US" dirty="0">
                <a:latin typeface="Arial" pitchFamily="34" charset="0"/>
                <a:cs typeface="Arial" pitchFamily="34" charset="0"/>
              </a:rPr>
              <a:t>, addresses and other contact </a:t>
            </a:r>
            <a:r>
              <a:rPr lang="en-US" dirty="0" smtClean="0">
                <a:latin typeface="Arial" pitchFamily="34" charset="0"/>
                <a:cs typeface="Arial" pitchFamily="34" charset="0"/>
              </a:rPr>
              <a:t>information, </a:t>
            </a:r>
            <a:r>
              <a:rPr lang="en-US" dirty="0">
                <a:latin typeface="Arial" pitchFamily="34" charset="0"/>
                <a:cs typeface="Arial" pitchFamily="34" charset="0"/>
              </a:rPr>
              <a:t>for homeowners who were behind on mortgage </a:t>
            </a:r>
            <a:r>
              <a:rPr lang="en-US" dirty="0" smtClean="0">
                <a:latin typeface="Arial" pitchFamily="34" charset="0"/>
                <a:cs typeface="Arial" pitchFamily="34" charset="0"/>
              </a:rPr>
              <a:t>payments </a:t>
            </a:r>
            <a:endParaRPr lang="en-US" dirty="0">
              <a:latin typeface="Arial" pitchFamily="34" charset="0"/>
              <a:cs typeface="Arial" pitchFamily="34" charset="0"/>
            </a:endParaRPr>
          </a:p>
          <a:p>
            <a:pPr marL="171450" indent="-171450">
              <a:buFont typeface="Arial" panose="020B0604020202020204" pitchFamily="34" charset="0"/>
              <a:buChar char="•"/>
            </a:pPr>
            <a:r>
              <a:rPr lang="en-US" dirty="0" smtClean="0">
                <a:latin typeface="Arial" pitchFamily="34" charset="0"/>
                <a:cs typeface="Arial" pitchFamily="34" charset="0"/>
              </a:rPr>
              <a:t>solicited </a:t>
            </a:r>
            <a:r>
              <a:rPr lang="en-US" dirty="0">
                <a:latin typeface="Arial" pitchFamily="34" charset="0"/>
                <a:cs typeface="Arial" pitchFamily="34" charset="0"/>
              </a:rPr>
              <a:t>homeowners via email, telling them that the Home Affordable Modification Program (HAMP), a federal government program, was already reviewing their cases and their respective lenders had already approved a modified mortgage payment </a:t>
            </a:r>
            <a:r>
              <a:rPr lang="en-US" dirty="0" smtClean="0">
                <a:latin typeface="Arial" pitchFamily="34" charset="0"/>
                <a:cs typeface="Arial" pitchFamily="34" charset="0"/>
              </a:rPr>
              <a:t>plan.</a:t>
            </a:r>
            <a:endParaRPr lang="en-US" dirty="0">
              <a:latin typeface="Arial" pitchFamily="34" charset="0"/>
              <a:cs typeface="Arial" pitchFamily="34" charset="0"/>
            </a:endParaRPr>
          </a:p>
          <a:p>
            <a:pPr marL="171450" indent="-171450">
              <a:buFont typeface="Arial" panose="020B0604020202020204" pitchFamily="34" charset="0"/>
              <a:buChar char="•"/>
            </a:pPr>
            <a:r>
              <a:rPr lang="en-US" dirty="0" smtClean="0">
                <a:latin typeface="Arial" pitchFamily="34" charset="0"/>
                <a:cs typeface="Arial" pitchFamily="34" charset="0"/>
              </a:rPr>
              <a:t>had </a:t>
            </a:r>
            <a:r>
              <a:rPr lang="en-US" dirty="0">
                <a:latin typeface="Arial" pitchFamily="34" charset="0"/>
                <a:cs typeface="Arial" pitchFamily="34" charset="0"/>
              </a:rPr>
              <a:t>their sales staff answer telephone calls from the recipients of these fraudulent solicitations, falsely promising: </a:t>
            </a:r>
          </a:p>
          <a:p>
            <a:pPr marL="628650" lvl="1" indent="-171450">
              <a:buFont typeface="Arial" panose="020B0604020202020204" pitchFamily="34" charset="0"/>
              <a:buChar char="•"/>
            </a:pPr>
            <a:r>
              <a:rPr lang="en-US" dirty="0" smtClean="0">
                <a:latin typeface="Arial" pitchFamily="34" charset="0"/>
                <a:cs typeface="Arial" pitchFamily="34" charset="0"/>
              </a:rPr>
              <a:t>legal </a:t>
            </a:r>
            <a:r>
              <a:rPr lang="en-US" dirty="0">
                <a:latin typeface="Arial" pitchFamily="34" charset="0"/>
                <a:cs typeface="Arial" pitchFamily="34" charset="0"/>
              </a:rPr>
              <a:t>counsel to complete the HAMP application and negotiate with banks on the homeowner's behalf for a lower mortgage payment</a:t>
            </a:r>
          </a:p>
          <a:p>
            <a:pPr marL="628650" lvl="1" indent="-171450">
              <a:buFont typeface="Arial" panose="020B0604020202020204" pitchFamily="34" charset="0"/>
              <a:buChar char="•"/>
            </a:pPr>
            <a:r>
              <a:rPr lang="en-US" dirty="0" smtClean="0">
                <a:latin typeface="Arial" pitchFamily="34" charset="0"/>
                <a:cs typeface="Arial" pitchFamily="34" charset="0"/>
              </a:rPr>
              <a:t>underwriters </a:t>
            </a:r>
            <a:r>
              <a:rPr lang="en-US" dirty="0">
                <a:latin typeface="Arial" pitchFamily="34" charset="0"/>
                <a:cs typeface="Arial" pitchFamily="34" charset="0"/>
              </a:rPr>
              <a:t>who would guarantee a new rate and lower mortgage payment</a:t>
            </a:r>
          </a:p>
          <a:p>
            <a:pPr marL="628650" lvl="1" indent="-171450">
              <a:buFont typeface="Arial" panose="020B0604020202020204" pitchFamily="34" charset="0"/>
              <a:buChar char="•"/>
            </a:pPr>
            <a:r>
              <a:rPr lang="en-US" dirty="0" smtClean="0">
                <a:latin typeface="Arial" pitchFamily="34" charset="0"/>
                <a:cs typeface="Arial" pitchFamily="34" charset="0"/>
              </a:rPr>
              <a:t>free </a:t>
            </a:r>
            <a:r>
              <a:rPr lang="en-US" dirty="0">
                <a:latin typeface="Arial" pitchFamily="34" charset="0"/>
                <a:cs typeface="Arial" pitchFamily="34" charset="0"/>
              </a:rPr>
              <a:t>mortgage modification services, with any upfront fees going to the homeowner's </a:t>
            </a:r>
            <a:r>
              <a:rPr lang="en-US" dirty="0" smtClean="0">
                <a:latin typeface="Arial" pitchFamily="34" charset="0"/>
                <a:cs typeface="Arial" pitchFamily="34" charset="0"/>
              </a:rPr>
              <a:t>lender.</a:t>
            </a:r>
            <a:endParaRPr lang="en-US" dirty="0">
              <a:latin typeface="Arial" pitchFamily="34" charset="0"/>
              <a:cs typeface="Arial" pitchFamily="34" charset="0"/>
            </a:endParaRPr>
          </a:p>
          <a:p>
            <a:r>
              <a:rPr lang="en-US" dirty="0">
                <a:latin typeface="Arial" pitchFamily="34" charset="0"/>
                <a:cs typeface="Arial" pitchFamily="34" charset="0"/>
              </a:rPr>
              <a:t>The false mortgage company received payment of thousands of dollars in upfront fees by homeowners who believed their money was going to their respective lenders. The money was in fact going to the telemarketing firm, which never delivered on any of its promises.</a:t>
            </a: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22</a:t>
            </a:fld>
            <a:endParaRPr lang="en-US" dirty="0"/>
          </a:p>
        </p:txBody>
      </p:sp>
    </p:spTree>
    <p:extLst>
      <p:ext uri="{BB962C8B-B14F-4D97-AF65-F5344CB8AC3E}">
        <p14:creationId xmlns:p14="http://schemas.microsoft.com/office/powerpoint/2010/main" val="67482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537" lvl="0" indent="0">
              <a:spcAft>
                <a:spcPts val="600"/>
              </a:spcAft>
              <a:buClr>
                <a:srgbClr val="2DA2BF"/>
              </a:buClr>
              <a:buNone/>
            </a:pPr>
            <a:r>
              <a:rPr lang="en-US" dirty="0">
                <a:solidFill>
                  <a:prstClr val="black"/>
                </a:solidFill>
                <a:latin typeface="Arial" pitchFamily="34" charset="0"/>
                <a:cs typeface="Arial" pitchFamily="34" charset="0"/>
              </a:rPr>
              <a:t>It is getting more and more difficult to tell junk mail from legitimate mail these days.  Mailers that look like they come from a government agency, or have information about the homeowner’s </a:t>
            </a:r>
            <a:r>
              <a:rPr lang="en-US" dirty="0" smtClean="0">
                <a:solidFill>
                  <a:prstClr val="black"/>
                </a:solidFill>
                <a:latin typeface="Arial" pitchFamily="34" charset="0"/>
                <a:cs typeface="Arial" pitchFamily="34" charset="0"/>
              </a:rPr>
              <a:t>mortgage, </a:t>
            </a:r>
            <a:r>
              <a:rPr lang="en-US" dirty="0">
                <a:solidFill>
                  <a:prstClr val="black"/>
                </a:solidFill>
                <a:latin typeface="Arial" pitchFamily="34" charset="0"/>
                <a:cs typeface="Arial" pitchFamily="34" charset="0"/>
              </a:rPr>
              <a:t>likely come from a scammer. </a:t>
            </a:r>
          </a:p>
          <a:p>
            <a:pPr marL="109537" lvl="0" indent="0">
              <a:spcAft>
                <a:spcPts val="600"/>
              </a:spcAft>
              <a:buClr>
                <a:srgbClr val="2DA2BF"/>
              </a:buClr>
              <a:buNone/>
            </a:pPr>
            <a:r>
              <a:rPr lang="en-US" dirty="0">
                <a:solidFill>
                  <a:prstClr val="black"/>
                </a:solidFill>
                <a:latin typeface="Arial" pitchFamily="34" charset="0"/>
                <a:cs typeface="Arial" pitchFamily="34" charset="0"/>
              </a:rPr>
              <a:t>This slide illustrates some of the common phrases that are used by scammers on the outside and inside of the envelopes to get </a:t>
            </a:r>
            <a:r>
              <a:rPr lang="en-US" dirty="0" smtClean="0">
                <a:solidFill>
                  <a:prstClr val="black"/>
                </a:solidFill>
                <a:latin typeface="Arial" pitchFamily="34" charset="0"/>
                <a:cs typeface="Arial" pitchFamily="34" charset="0"/>
              </a:rPr>
              <a:t>the homeowner </a:t>
            </a:r>
            <a:r>
              <a:rPr lang="en-US" dirty="0">
                <a:solidFill>
                  <a:prstClr val="black"/>
                </a:solidFill>
                <a:latin typeface="Arial" pitchFamily="34" charset="0"/>
                <a:cs typeface="Arial" pitchFamily="34" charset="0"/>
              </a:rPr>
              <a:t>to read them.  These phrases should all be considered “red </a:t>
            </a:r>
            <a:r>
              <a:rPr lang="en-US" dirty="0" smtClean="0">
                <a:solidFill>
                  <a:prstClr val="black"/>
                </a:solidFill>
                <a:latin typeface="Arial" pitchFamily="34" charset="0"/>
                <a:cs typeface="Arial" pitchFamily="34" charset="0"/>
              </a:rPr>
              <a:t>flags.”  </a:t>
            </a:r>
            <a:r>
              <a:rPr lang="en-US" dirty="0">
                <a:solidFill>
                  <a:prstClr val="black"/>
                </a:solidFill>
                <a:latin typeface="Arial" pitchFamily="34" charset="0"/>
                <a:cs typeface="Arial" pitchFamily="34" charset="0"/>
              </a:rPr>
              <a:t>Legitimate businesses tend to stay away from sensational </a:t>
            </a:r>
            <a:r>
              <a:rPr lang="en-US" dirty="0" smtClean="0">
                <a:solidFill>
                  <a:prstClr val="black"/>
                </a:solidFill>
                <a:latin typeface="Arial" pitchFamily="34" charset="0"/>
                <a:cs typeface="Arial" pitchFamily="34" charset="0"/>
              </a:rPr>
              <a:t>phrases </a:t>
            </a:r>
            <a:r>
              <a:rPr lang="en-US" dirty="0">
                <a:solidFill>
                  <a:prstClr val="black"/>
                </a:solidFill>
                <a:latin typeface="Arial" pitchFamily="34" charset="0"/>
                <a:cs typeface="Arial" pitchFamily="34" charset="0"/>
              </a:rPr>
              <a:t>such as these</a:t>
            </a:r>
            <a:r>
              <a:rPr lang="en-US" dirty="0" smtClean="0">
                <a:solidFill>
                  <a:prstClr val="black"/>
                </a:solidFill>
                <a:latin typeface="Arial" pitchFamily="34" charset="0"/>
                <a:cs typeface="Arial" pitchFamily="34" charset="0"/>
              </a:rPr>
              <a:t>.</a:t>
            </a:r>
          </a:p>
          <a:p>
            <a:pPr marL="109537" lvl="0" indent="0">
              <a:spcAft>
                <a:spcPts val="600"/>
              </a:spcAft>
              <a:buClr>
                <a:srgbClr val="2DA2BF"/>
              </a:buClr>
              <a:buNone/>
            </a:pPr>
            <a:endParaRPr lang="en-US" dirty="0" smtClean="0">
              <a:solidFill>
                <a:prstClr val="black"/>
              </a:solidFill>
              <a:latin typeface="Arial" pitchFamily="34" charset="0"/>
              <a:cs typeface="Arial" pitchFamily="34" charset="0"/>
            </a:endParaRPr>
          </a:p>
          <a:p>
            <a:pPr marL="109537" marR="0" lvl="0" indent="0" algn="l" defTabSz="914400" rtl="0" eaLnBrk="0" fontAlgn="base" latinLnBrk="0" hangingPunct="0">
              <a:lnSpc>
                <a:spcPct val="100000"/>
              </a:lnSpc>
              <a:spcBef>
                <a:spcPct val="30000"/>
              </a:spcBef>
              <a:spcAft>
                <a:spcPts val="600"/>
              </a:spcAft>
              <a:buClr>
                <a:srgbClr val="2DA2BF"/>
              </a:buClr>
              <a:buSzTx/>
              <a:buFontTx/>
              <a:buNone/>
              <a:tabLst/>
              <a:defRPr/>
            </a:pPr>
            <a:r>
              <a:rPr lang="en-US" i="1" dirty="0" smtClean="0">
                <a:latin typeface="Arial" pitchFamily="34" charset="0"/>
                <a:cs typeface="Arial" pitchFamily="34" charset="0"/>
              </a:rPr>
              <a:t>www.getoutofdebt.org/24531/premier-debt-resolvers-deceptive-mailer-government-economic-stimulus-act</a:t>
            </a:r>
          </a:p>
          <a:p>
            <a:pPr marL="109537" lvl="0" indent="0">
              <a:spcAft>
                <a:spcPts val="600"/>
              </a:spcAft>
              <a:buClr>
                <a:srgbClr val="2DA2BF"/>
              </a:buClr>
              <a:buNone/>
            </a:pPr>
            <a:endParaRPr lang="en-US" sz="1400" dirty="0">
              <a:solidFill>
                <a:prstClr val="black"/>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23</a:t>
            </a:fld>
            <a:endParaRPr lang="en-US" dirty="0"/>
          </a:p>
        </p:txBody>
      </p:sp>
    </p:spTree>
    <p:extLst>
      <p:ext uri="{BB962C8B-B14F-4D97-AF65-F5344CB8AC3E}">
        <p14:creationId xmlns:p14="http://schemas.microsoft.com/office/powerpoint/2010/main" val="2293979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Mailers are </a:t>
            </a:r>
            <a:r>
              <a:rPr lang="en-US" dirty="0" smtClean="0">
                <a:latin typeface="Arial" pitchFamily="34" charset="0"/>
                <a:cs typeface="Arial" pitchFamily="34" charset="0"/>
              </a:rPr>
              <a:t>becoming </a:t>
            </a:r>
            <a:r>
              <a:rPr lang="en-US" dirty="0">
                <a:latin typeface="Arial" pitchFamily="34" charset="0"/>
                <a:cs typeface="Arial" pitchFamily="34" charset="0"/>
              </a:rPr>
              <a:t>very sophisticated and convincing </a:t>
            </a:r>
            <a:r>
              <a:rPr lang="en-US" dirty="0" smtClean="0">
                <a:latin typeface="Arial" pitchFamily="34" charset="0"/>
                <a:cs typeface="Arial" pitchFamily="34" charset="0"/>
              </a:rPr>
              <a:t>in appearance.  </a:t>
            </a:r>
            <a:r>
              <a:rPr lang="en-US" dirty="0">
                <a:latin typeface="Arial" pitchFamily="34" charset="0"/>
                <a:cs typeface="Arial" pitchFamily="34" charset="0"/>
              </a:rPr>
              <a:t>And don’t think scammers won’t go to a lot of expense to </a:t>
            </a:r>
            <a:r>
              <a:rPr lang="en-US" dirty="0" smtClean="0">
                <a:latin typeface="Arial" pitchFamily="34" charset="0"/>
                <a:cs typeface="Arial" pitchFamily="34" charset="0"/>
              </a:rPr>
              <a:t>lure </a:t>
            </a:r>
            <a:r>
              <a:rPr lang="en-US" dirty="0">
                <a:latin typeface="Arial" pitchFamily="34" charset="0"/>
                <a:cs typeface="Arial" pitchFamily="34" charset="0"/>
              </a:rPr>
              <a:t>their </a:t>
            </a:r>
            <a:r>
              <a:rPr lang="en-US" dirty="0" smtClean="0">
                <a:latin typeface="Arial" pitchFamily="34" charset="0"/>
                <a:cs typeface="Arial" pitchFamily="34" charset="0"/>
              </a:rPr>
              <a:t>victims.  </a:t>
            </a:r>
            <a:r>
              <a:rPr lang="en-US" dirty="0">
                <a:latin typeface="Arial" pitchFamily="34" charset="0"/>
                <a:cs typeface="Arial" pitchFamily="34" charset="0"/>
              </a:rPr>
              <a:t>They will.  They plan to be making a lot of money from their victims, so they spare no expense in luring them. For scammers, it’s a business and their </a:t>
            </a:r>
            <a:r>
              <a:rPr lang="en-US" dirty="0" smtClean="0">
                <a:latin typeface="Arial" pitchFamily="34" charset="0"/>
                <a:cs typeface="Arial" pitchFamily="34" charset="0"/>
              </a:rPr>
              <a:t>profits </a:t>
            </a:r>
            <a:r>
              <a:rPr lang="en-US" dirty="0">
                <a:latin typeface="Arial" pitchFamily="34" charset="0"/>
                <a:cs typeface="Arial" pitchFamily="34" charset="0"/>
              </a:rPr>
              <a:t>far </a:t>
            </a:r>
            <a:r>
              <a:rPr lang="en-US" dirty="0" smtClean="0">
                <a:latin typeface="Arial" pitchFamily="34" charset="0"/>
                <a:cs typeface="Arial" pitchFamily="34" charset="0"/>
              </a:rPr>
              <a:t>exceed </a:t>
            </a:r>
            <a:r>
              <a:rPr lang="en-US" dirty="0">
                <a:latin typeface="Arial" pitchFamily="34" charset="0"/>
                <a:cs typeface="Arial" pitchFamily="34" charset="0"/>
              </a:rPr>
              <a:t>their expenses</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24</a:t>
            </a:fld>
            <a:endParaRPr lang="en-US" dirty="0"/>
          </a:p>
        </p:txBody>
      </p:sp>
    </p:spTree>
    <p:extLst>
      <p:ext uri="{BB962C8B-B14F-4D97-AF65-F5344CB8AC3E}">
        <p14:creationId xmlns:p14="http://schemas.microsoft.com/office/powerpoint/2010/main" val="1775897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537" marR="0" indent="0" algn="l" defTabSz="914400" rtl="0" eaLnBrk="0" fontAlgn="base" latinLnBrk="0" hangingPunct="0">
              <a:lnSpc>
                <a:spcPct val="100000"/>
              </a:lnSpc>
              <a:spcBef>
                <a:spcPts val="0"/>
              </a:spcBef>
              <a:spcAft>
                <a:spcPts val="1200"/>
              </a:spcAft>
              <a:buClrTx/>
              <a:buSzTx/>
              <a:buFontTx/>
              <a:buNone/>
              <a:tabLst/>
              <a:defRPr/>
            </a:pPr>
            <a:r>
              <a:rPr lang="en-US" dirty="0" smtClean="0">
                <a:latin typeface="Arial" pitchFamily="34" charset="0"/>
                <a:cs typeface="Arial" pitchFamily="34" charset="0"/>
              </a:rPr>
              <a:t>This slide illustrates some of the buzz words that should trigger follow-up questions by the homeowner.</a:t>
            </a:r>
            <a:r>
              <a:rPr lang="en-US" baseline="0" dirty="0" smtClean="0">
                <a:latin typeface="Arial" pitchFamily="34" charset="0"/>
                <a:cs typeface="Arial" pitchFamily="34" charset="0"/>
              </a:rPr>
              <a:t>  </a:t>
            </a:r>
            <a:r>
              <a:rPr lang="en-US" dirty="0" smtClean="0">
                <a:latin typeface="Arial" pitchFamily="34" charset="0"/>
                <a:cs typeface="Arial" pitchFamily="34" charset="0"/>
              </a:rPr>
              <a:t>Ads </a:t>
            </a:r>
            <a:r>
              <a:rPr lang="en-US" dirty="0">
                <a:latin typeface="Arial" pitchFamily="34" charset="0"/>
                <a:cs typeface="Arial" pitchFamily="34" charset="0"/>
              </a:rPr>
              <a:t>appear on the Internet, television, in the paper, by fax and by mail. Some look like they’re from the victim’s mortgage company or a government agency. Although they are tempting, they are </a:t>
            </a:r>
            <a:r>
              <a:rPr lang="en-US" dirty="0" smtClean="0">
                <a:latin typeface="Arial" pitchFamily="34" charset="0"/>
                <a:cs typeface="Arial" pitchFamily="34" charset="0"/>
              </a:rPr>
              <a:t>flawed;</a:t>
            </a:r>
            <a:r>
              <a:rPr lang="en-US" baseline="0" dirty="0" smtClean="0">
                <a:latin typeface="Arial" pitchFamily="34" charset="0"/>
                <a:cs typeface="Arial" pitchFamily="34" charset="0"/>
              </a:rPr>
              <a:t> </a:t>
            </a:r>
            <a:r>
              <a:rPr lang="en-US" dirty="0" smtClean="0">
                <a:latin typeface="Arial" pitchFamily="34" charset="0"/>
                <a:cs typeface="Arial" pitchFamily="34" charset="0"/>
              </a:rPr>
              <a:t>they </a:t>
            </a:r>
            <a:r>
              <a:rPr lang="en-US" dirty="0">
                <a:latin typeface="Arial" pitchFamily="34" charset="0"/>
                <a:cs typeface="Arial" pitchFamily="34" charset="0"/>
              </a:rPr>
              <a:t>don’t disclose the true terms of the deal as the law requires.</a:t>
            </a:r>
          </a:p>
          <a:p>
            <a:pPr marL="109537" indent="0">
              <a:spcBef>
                <a:spcPts val="0"/>
              </a:spcBef>
              <a:spcAft>
                <a:spcPts val="1200"/>
              </a:spcAft>
              <a:buNone/>
            </a:pPr>
            <a:endParaRPr lang="en-US" dirty="0" smtClean="0">
              <a:latin typeface="Arial" pitchFamily="34" charset="0"/>
              <a:cs typeface="Arial" pitchFamily="34" charset="0"/>
            </a:endParaRPr>
          </a:p>
          <a:p>
            <a:pPr marL="109537" marR="0" indent="0" algn="l" defTabSz="914400" rtl="0" eaLnBrk="0" fontAlgn="base" latinLnBrk="0" hangingPunct="0">
              <a:lnSpc>
                <a:spcPct val="100000"/>
              </a:lnSpc>
              <a:spcBef>
                <a:spcPts val="0"/>
              </a:spcBef>
              <a:spcAft>
                <a:spcPts val="1200"/>
              </a:spcAft>
              <a:buClrTx/>
              <a:buSzTx/>
              <a:buFontTx/>
              <a:buNone/>
              <a:tabLst/>
              <a:defRPr/>
            </a:pPr>
            <a:r>
              <a:rPr lang="en-US" i="1" dirty="0" smtClean="0">
                <a:latin typeface="Arial" pitchFamily="34" charset="0"/>
                <a:cs typeface="Arial" pitchFamily="34" charset="0"/>
              </a:rPr>
              <a:t>www.dsnews.com/news/08-07-2014/three-charged-fraud-massive-mortgage-modification-scam </a:t>
            </a:r>
          </a:p>
          <a:p>
            <a:pPr marL="109537" indent="0">
              <a:spcBef>
                <a:spcPts val="0"/>
              </a:spcBef>
              <a:spcAft>
                <a:spcPts val="1200"/>
              </a:spcAft>
              <a:buNone/>
            </a:pPr>
            <a:r>
              <a:rPr lang="en-US" i="1" dirty="0" smtClean="0">
                <a:latin typeface="Arial" pitchFamily="34" charset="0"/>
                <a:cs typeface="Arial" pitchFamily="34" charset="0"/>
              </a:rPr>
              <a:t>www.consumer.ftc.gov/articles/0087-deceptive-mortgage-ads</a:t>
            </a:r>
            <a:endParaRPr lang="en-US"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25</a:t>
            </a:fld>
            <a:endParaRPr lang="en-US" dirty="0"/>
          </a:p>
        </p:txBody>
      </p:sp>
    </p:spTree>
    <p:extLst>
      <p:ext uri="{BB962C8B-B14F-4D97-AF65-F5344CB8AC3E}">
        <p14:creationId xmlns:p14="http://schemas.microsoft.com/office/powerpoint/2010/main" val="3615811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i="1" dirty="0" smtClean="0">
                <a:latin typeface="Arial" pitchFamily="34" charset="0"/>
                <a:cs typeface="Arial" pitchFamily="34" charset="0"/>
              </a:rPr>
              <a:t> </a:t>
            </a:r>
            <a:r>
              <a:rPr lang="en-US" i="1" dirty="0" smtClean="0">
                <a:latin typeface="Arial" pitchFamily="34" charset="0"/>
                <a:cs typeface="Arial" pitchFamily="34" charset="0"/>
              </a:rPr>
              <a:t>www.ftc.gov/news-events/press-releases/2012/03/ftc-legal-action-halts-alleged-mortgage-relief-scammers-who-lured</a:t>
            </a:r>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26</a:t>
            </a:fld>
            <a:endParaRPr lang="en-US" dirty="0"/>
          </a:p>
        </p:txBody>
      </p:sp>
    </p:spTree>
    <p:extLst>
      <p:ext uri="{BB962C8B-B14F-4D97-AF65-F5344CB8AC3E}">
        <p14:creationId xmlns:p14="http://schemas.microsoft.com/office/powerpoint/2010/main" val="3216298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Websites, and the information they contain, are part of </a:t>
            </a:r>
            <a:r>
              <a:rPr lang="en-US" dirty="0" smtClean="0">
                <a:latin typeface="Arial" pitchFamily="34" charset="0"/>
                <a:cs typeface="Arial" pitchFamily="34" charset="0"/>
              </a:rPr>
              <a:t>everyone’s lives. </a:t>
            </a:r>
            <a:r>
              <a:rPr lang="en-US" dirty="0">
                <a:latin typeface="Arial" pitchFamily="34" charset="0"/>
                <a:cs typeface="Arial" pitchFamily="34" charset="0"/>
              </a:rPr>
              <a:t>Most of us couldn’t live without </a:t>
            </a:r>
            <a:r>
              <a:rPr lang="en-US" dirty="0" smtClean="0">
                <a:latin typeface="Arial" pitchFamily="34" charset="0"/>
                <a:cs typeface="Arial" pitchFamily="34" charset="0"/>
              </a:rPr>
              <a:t>the internet.  </a:t>
            </a:r>
            <a:r>
              <a:rPr lang="en-US" dirty="0">
                <a:latin typeface="Arial" pitchFamily="34" charset="0"/>
                <a:cs typeface="Arial" pitchFamily="34" charset="0"/>
              </a:rPr>
              <a:t>So, when it comes to mortgage fraud, how can </a:t>
            </a:r>
            <a:r>
              <a:rPr lang="en-US" dirty="0" smtClean="0">
                <a:latin typeface="Arial" pitchFamily="34" charset="0"/>
                <a:cs typeface="Arial" pitchFamily="34" charset="0"/>
              </a:rPr>
              <a:t>the homeowner </a:t>
            </a:r>
            <a:r>
              <a:rPr lang="en-US" dirty="0">
                <a:latin typeface="Arial" pitchFamily="34" charset="0"/>
                <a:cs typeface="Arial" pitchFamily="34" charset="0"/>
              </a:rPr>
              <a:t>tell the legitimate ones from the fraudulent ones?  </a:t>
            </a:r>
            <a:endParaRPr lang="en-US" dirty="0" smtClean="0">
              <a:latin typeface="Arial" pitchFamily="34" charset="0"/>
              <a:cs typeface="Arial" pitchFamily="34" charset="0"/>
            </a:endParaRPr>
          </a:p>
          <a:p>
            <a:r>
              <a:rPr lang="en-US" dirty="0" smtClean="0">
                <a:latin typeface="Arial" pitchFamily="34" charset="0"/>
                <a:cs typeface="Arial" pitchFamily="34" charset="0"/>
              </a:rPr>
              <a:t>The </a:t>
            </a:r>
            <a:r>
              <a:rPr lang="en-US" dirty="0">
                <a:latin typeface="Arial" pitchFamily="34" charset="0"/>
                <a:cs typeface="Arial" pitchFamily="34" charset="0"/>
              </a:rPr>
              <a:t>fraudulent ones make outrageous </a:t>
            </a:r>
            <a:r>
              <a:rPr lang="en-US" dirty="0" smtClean="0">
                <a:latin typeface="Arial" pitchFamily="34" charset="0"/>
                <a:cs typeface="Arial" pitchFamily="34" charset="0"/>
              </a:rPr>
              <a:t>claims. Most </a:t>
            </a:r>
            <a:r>
              <a:rPr lang="en-US" dirty="0">
                <a:latin typeface="Arial" pitchFamily="34" charset="0"/>
                <a:cs typeface="Arial" pitchFamily="34" charset="0"/>
              </a:rPr>
              <a:t>people would be skeptical about a website </a:t>
            </a:r>
            <a:r>
              <a:rPr lang="en-US" dirty="0" smtClean="0">
                <a:latin typeface="Arial" pitchFamily="34" charset="0"/>
                <a:cs typeface="Arial" pitchFamily="34" charset="0"/>
              </a:rPr>
              <a:t>advertising </a:t>
            </a:r>
            <a:r>
              <a:rPr lang="en-US" dirty="0">
                <a:latin typeface="Arial" pitchFamily="34" charset="0"/>
                <a:cs typeface="Arial" pitchFamily="34" charset="0"/>
              </a:rPr>
              <a:t>a </a:t>
            </a:r>
            <a:r>
              <a:rPr lang="en-US" dirty="0" smtClean="0">
                <a:latin typeface="Arial" pitchFamily="34" charset="0"/>
                <a:cs typeface="Arial" pitchFamily="34" charset="0"/>
              </a:rPr>
              <a:t>pill that could make them lose 20 pounds in a week. But </a:t>
            </a:r>
            <a:r>
              <a:rPr lang="en-US" dirty="0">
                <a:latin typeface="Arial" pitchFamily="34" charset="0"/>
                <a:cs typeface="Arial" pitchFamily="34" charset="0"/>
              </a:rPr>
              <a:t>those same people are </a:t>
            </a:r>
            <a:r>
              <a:rPr lang="en-US" dirty="0" smtClean="0">
                <a:latin typeface="Arial" pitchFamily="34" charset="0"/>
                <a:cs typeface="Arial" pitchFamily="34" charset="0"/>
              </a:rPr>
              <a:t>hooked with </a:t>
            </a:r>
            <a:r>
              <a:rPr lang="en-US" dirty="0">
                <a:latin typeface="Arial" pitchFamily="34" charset="0"/>
                <a:cs typeface="Arial" pitchFamily="34" charset="0"/>
              </a:rPr>
              <a:t>outrageous claims, such as, “stopping foreclosure with one phone </a:t>
            </a:r>
            <a:r>
              <a:rPr lang="en-US" dirty="0" smtClean="0">
                <a:latin typeface="Arial" pitchFamily="34" charset="0"/>
                <a:cs typeface="Arial" pitchFamily="34" charset="0"/>
              </a:rPr>
              <a:t>call.” </a:t>
            </a:r>
          </a:p>
          <a:p>
            <a:endParaRPr lang="en-US"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latin typeface="Arial" pitchFamily="34" charset="0"/>
                <a:cs typeface="Arial" pitchFamily="34" charset="0"/>
              </a:rPr>
              <a:t>www.ftc.gov/sites/default/files/attachments/press-releases/ftc-warns-mortgage-advertisers-their-ads-may-violate-federal-law/121119mortgagead_mockads.pdf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i="1"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i="1"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27</a:t>
            </a:fld>
            <a:endParaRPr lang="en-US" dirty="0"/>
          </a:p>
        </p:txBody>
      </p:sp>
    </p:spTree>
    <p:extLst>
      <p:ext uri="{BB962C8B-B14F-4D97-AF65-F5344CB8AC3E}">
        <p14:creationId xmlns:p14="http://schemas.microsoft.com/office/powerpoint/2010/main" val="1060118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r>
              <a:rPr lang="en-US" dirty="0">
                <a:latin typeface="Arial" pitchFamily="34" charset="0"/>
                <a:cs typeface="Arial" pitchFamily="34" charset="0"/>
              </a:rPr>
              <a:t>Scammers </a:t>
            </a:r>
            <a:r>
              <a:rPr lang="en-US" dirty="0" smtClean="0">
                <a:latin typeface="Arial" pitchFamily="34" charset="0"/>
                <a:cs typeface="Arial" pitchFamily="34" charset="0"/>
              </a:rPr>
              <a:t>trawl </a:t>
            </a:r>
            <a:r>
              <a:rPr lang="en-US" dirty="0">
                <a:latin typeface="Arial" pitchFamily="34" charset="0"/>
                <a:cs typeface="Arial" pitchFamily="34" charset="0"/>
              </a:rPr>
              <a:t>i</a:t>
            </a:r>
            <a:r>
              <a:rPr lang="en-US" dirty="0" smtClean="0">
                <a:latin typeface="Arial" pitchFamily="34" charset="0"/>
                <a:cs typeface="Arial" pitchFamily="34" charset="0"/>
              </a:rPr>
              <a:t>nternet </a:t>
            </a:r>
            <a:r>
              <a:rPr lang="en-US" dirty="0">
                <a:latin typeface="Arial" pitchFamily="34" charset="0"/>
                <a:cs typeface="Arial" pitchFamily="34" charset="0"/>
              </a:rPr>
              <a:t>chat rooms looking for desperate homeowners who </a:t>
            </a:r>
            <a:r>
              <a:rPr lang="en-US" dirty="0" smtClean="0">
                <a:latin typeface="Arial" pitchFamily="34" charset="0"/>
                <a:cs typeface="Arial" pitchFamily="34" charset="0"/>
              </a:rPr>
              <a:t>are seeking </a:t>
            </a:r>
            <a:r>
              <a:rPr lang="en-US" dirty="0">
                <a:latin typeface="Arial" pitchFamily="34" charset="0"/>
                <a:cs typeface="Arial" pitchFamily="34" charset="0"/>
              </a:rPr>
              <a:t>help with their high mortgage payments or impending </a:t>
            </a:r>
            <a:r>
              <a:rPr lang="en-US" dirty="0" smtClean="0">
                <a:latin typeface="Arial" pitchFamily="34" charset="0"/>
                <a:cs typeface="Arial" pitchFamily="34" charset="0"/>
              </a:rPr>
              <a:t>foreclosures.  </a:t>
            </a:r>
            <a:r>
              <a:rPr lang="en-US" dirty="0">
                <a:latin typeface="Arial" pitchFamily="34" charset="0"/>
                <a:cs typeface="Arial" pitchFamily="34" charset="0"/>
              </a:rPr>
              <a:t>In the case illustrated on this slide, a homeowner is seeking a private investor to buy </a:t>
            </a:r>
            <a:r>
              <a:rPr lang="en-US" dirty="0" smtClean="0">
                <a:latin typeface="Arial" pitchFamily="34" charset="0"/>
                <a:cs typeface="Arial" pitchFamily="34" charset="0"/>
              </a:rPr>
              <a:t>his house </a:t>
            </a:r>
            <a:r>
              <a:rPr lang="en-US" dirty="0">
                <a:latin typeface="Arial" pitchFamily="34" charset="0"/>
                <a:cs typeface="Arial" pitchFamily="34" charset="0"/>
              </a:rPr>
              <a:t>and then lease </a:t>
            </a:r>
            <a:r>
              <a:rPr lang="en-US" dirty="0" smtClean="0">
                <a:latin typeface="Arial" pitchFamily="34" charset="0"/>
                <a:cs typeface="Arial" pitchFamily="34" charset="0"/>
              </a:rPr>
              <a:t>it back. Two “investors” have expressed interest and provided their contact information.</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28</a:t>
            </a:fld>
            <a:endParaRPr lang="en-US" dirty="0"/>
          </a:p>
        </p:txBody>
      </p:sp>
    </p:spTree>
    <p:extLst>
      <p:ext uri="{BB962C8B-B14F-4D97-AF65-F5344CB8AC3E}">
        <p14:creationId xmlns:p14="http://schemas.microsoft.com/office/powerpoint/2010/main" val="340702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21271" y="3364512"/>
            <a:ext cx="6865407" cy="3184442"/>
          </a:xfrm>
        </p:spPr>
        <p:txBody>
          <a:bodyPr>
            <a:normAutofit/>
          </a:bodyPr>
          <a:lstStyle/>
          <a:p>
            <a:pPr>
              <a:spcBef>
                <a:spcPts val="0"/>
              </a:spcBef>
              <a:spcAft>
                <a:spcPts val="600"/>
              </a:spcAft>
            </a:pPr>
            <a:r>
              <a:rPr lang="en-US" dirty="0">
                <a:latin typeface="Arial" pitchFamily="34" charset="0"/>
                <a:cs typeface="Arial" pitchFamily="34" charset="0"/>
              </a:rPr>
              <a:t>Lenders use trusted </a:t>
            </a:r>
            <a:r>
              <a:rPr lang="en-US" dirty="0" smtClean="0">
                <a:latin typeface="Arial" pitchFamily="34" charset="0"/>
                <a:cs typeface="Arial" pitchFamily="34" charset="0"/>
              </a:rPr>
              <a:t>celebrities</a:t>
            </a:r>
            <a:r>
              <a:rPr lang="en-US" baseline="0" dirty="0" smtClean="0">
                <a:latin typeface="Arial" pitchFamily="34" charset="0"/>
                <a:cs typeface="Arial" pitchFamily="34" charset="0"/>
              </a:rPr>
              <a:t> as</a:t>
            </a:r>
            <a:r>
              <a:rPr lang="en-US" dirty="0" smtClean="0">
                <a:latin typeface="Arial" pitchFamily="34" charset="0"/>
                <a:cs typeface="Arial" pitchFamily="34" charset="0"/>
              </a:rPr>
              <a:t> spokespersons </a:t>
            </a:r>
            <a:r>
              <a:rPr lang="en-US" dirty="0">
                <a:latin typeface="Arial" pitchFamily="34" charset="0"/>
                <a:cs typeface="Arial" pitchFamily="34" charset="0"/>
              </a:rPr>
              <a:t>to encourage aging baby boomers/seniors to take out reverse mortgages. The ads make misleading statements like “live a better life now”, “no more mortgage payments”, and “own your home,” downplaying the risk of reverse mortgages to </a:t>
            </a:r>
            <a:r>
              <a:rPr lang="en-US" dirty="0" smtClean="0">
                <a:latin typeface="Arial" pitchFamily="34" charset="0"/>
                <a:cs typeface="Arial" pitchFamily="34" charset="0"/>
              </a:rPr>
              <a:t>seniors. Reverse </a:t>
            </a:r>
            <a:r>
              <a:rPr lang="en-US" dirty="0">
                <a:latin typeface="Arial" pitchFamily="34" charset="0"/>
                <a:cs typeface="Arial" pitchFamily="34" charset="0"/>
              </a:rPr>
              <a:t>mortgages could impact eligibility for Medicaid or Supplemental Security Income (SSI). Disclaimers are in small, </a:t>
            </a:r>
            <a:r>
              <a:rPr lang="en-US" dirty="0">
                <a:solidFill>
                  <a:schemeClr val="tx1"/>
                </a:solidFill>
                <a:latin typeface="Arial" pitchFamily="34" charset="0"/>
                <a:cs typeface="Arial" pitchFamily="34" charset="0"/>
              </a:rPr>
              <a:t>almost illegible font that only the keenest eyes (which seniors don’t typically have) can spot. </a:t>
            </a:r>
          </a:p>
          <a:p>
            <a:pPr>
              <a:spcBef>
                <a:spcPts val="0"/>
              </a:spcBef>
              <a:spcAft>
                <a:spcPts val="600"/>
              </a:spcAft>
            </a:pPr>
            <a:r>
              <a:rPr lang="en-US" dirty="0">
                <a:solidFill>
                  <a:schemeClr val="tx1"/>
                </a:solidFill>
                <a:latin typeface="Arial" pitchFamily="34" charset="0"/>
                <a:cs typeface="Arial" pitchFamily="34" charset="0"/>
              </a:rPr>
              <a:t>There’s no mention that homeowners must continue to pay insurance, taxes, maintain the property, and comply with loan terms. Testimonials from </a:t>
            </a:r>
            <a:r>
              <a:rPr lang="en-US" dirty="0" smtClean="0">
                <a:solidFill>
                  <a:schemeClr val="tx1"/>
                </a:solidFill>
                <a:latin typeface="Arial" pitchFamily="34" charset="0"/>
                <a:cs typeface="Arial" pitchFamily="34" charset="0"/>
              </a:rPr>
              <a:t>“satisfied customers” </a:t>
            </a:r>
            <a:r>
              <a:rPr lang="en-US" dirty="0">
                <a:solidFill>
                  <a:schemeClr val="tx1"/>
                </a:solidFill>
                <a:latin typeface="Arial" pitchFamily="34" charset="0"/>
                <a:cs typeface="Arial" pitchFamily="34" charset="0"/>
              </a:rPr>
              <a:t>claim, “It doesn’t cost anything. You won’t lose </a:t>
            </a:r>
            <a:r>
              <a:rPr lang="en-US" dirty="0" smtClean="0">
                <a:solidFill>
                  <a:schemeClr val="tx1"/>
                </a:solidFill>
                <a:latin typeface="Arial" pitchFamily="34" charset="0"/>
                <a:cs typeface="Arial" pitchFamily="34" charset="0"/>
              </a:rPr>
              <a:t>anything.”</a:t>
            </a:r>
          </a:p>
          <a:p>
            <a:pPr>
              <a:spcBef>
                <a:spcPts val="0"/>
              </a:spcBef>
              <a:spcAft>
                <a:spcPts val="600"/>
              </a:spcAft>
            </a:pPr>
            <a:endParaRPr lang="en-US" dirty="0" smtClean="0">
              <a:solidFill>
                <a:schemeClr val="tx1"/>
              </a:solidFill>
              <a:latin typeface="Arial" pitchFamily="34" charset="0"/>
              <a:cs typeface="Arial" pitchFamily="34" charset="0"/>
            </a:endParaRPr>
          </a:p>
          <a:p>
            <a:r>
              <a:rPr kumimoji="1" lang="en-US" i="1" kern="1200" dirty="0" smtClean="0">
                <a:solidFill>
                  <a:schemeClr val="tx1"/>
                </a:solidFill>
                <a:effectLst/>
                <a:latin typeface="Arial" pitchFamily="34" charset="0"/>
                <a:cs typeface="Arial" pitchFamily="34" charset="0"/>
              </a:rPr>
              <a:t>www.nytimes.com/2012/03/08/business/retirementspecial/new-career-for-aging-celebrities-tv-pitchman.html?pagewanted=all</a:t>
            </a:r>
            <a:endParaRPr lang="en-US"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29</a:t>
            </a:fld>
            <a:endParaRPr lang="en-US" dirty="0"/>
          </a:p>
        </p:txBody>
      </p:sp>
    </p:spTree>
    <p:extLst>
      <p:ext uri="{BB962C8B-B14F-4D97-AF65-F5344CB8AC3E}">
        <p14:creationId xmlns:p14="http://schemas.microsoft.com/office/powerpoint/2010/main" val="4206300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a:t>
            </a:fld>
            <a:endParaRPr lang="en-US" dirty="0"/>
          </a:p>
        </p:txBody>
      </p:sp>
    </p:spTree>
    <p:extLst>
      <p:ext uri="{BB962C8B-B14F-4D97-AF65-F5344CB8AC3E}">
        <p14:creationId xmlns:p14="http://schemas.microsoft.com/office/powerpoint/2010/main" val="3022537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Print ads tend to feature attractive, healthy, </a:t>
            </a:r>
            <a:r>
              <a:rPr lang="en-US" dirty="0" smtClean="0">
                <a:latin typeface="Arial" pitchFamily="34" charset="0"/>
                <a:cs typeface="Arial" pitchFamily="34" charset="0"/>
              </a:rPr>
              <a:t>and happy </a:t>
            </a:r>
            <a:r>
              <a:rPr lang="en-US" dirty="0">
                <a:latin typeface="Arial" pitchFamily="34" charset="0"/>
                <a:cs typeface="Arial" pitchFamily="34" charset="0"/>
              </a:rPr>
              <a:t>seniors reaping the benefits of their reverse mortgages.  Just as most people would question </a:t>
            </a:r>
            <a:r>
              <a:rPr lang="en-US" dirty="0" smtClean="0">
                <a:latin typeface="Arial" pitchFamily="34" charset="0"/>
                <a:cs typeface="Arial" pitchFamily="34" charset="0"/>
              </a:rPr>
              <a:t>the “before</a:t>
            </a:r>
            <a:r>
              <a:rPr lang="en-US" dirty="0">
                <a:latin typeface="Arial" pitchFamily="34" charset="0"/>
                <a:cs typeface="Arial" pitchFamily="34" charset="0"/>
              </a:rPr>
              <a:t>” and “after” claims of </a:t>
            </a:r>
            <a:r>
              <a:rPr lang="en-US" dirty="0" smtClean="0">
                <a:latin typeface="Arial" pitchFamily="34" charset="0"/>
                <a:cs typeface="Arial" pitchFamily="34" charset="0"/>
              </a:rPr>
              <a:t>weight loss advertising, they </a:t>
            </a:r>
            <a:r>
              <a:rPr lang="en-US" dirty="0">
                <a:latin typeface="Arial" pitchFamily="34" charset="0"/>
                <a:cs typeface="Arial" pitchFamily="34" charset="0"/>
              </a:rPr>
              <a:t>need to look at these ads with a skeptical </a:t>
            </a:r>
            <a:r>
              <a:rPr lang="en-US" dirty="0" smtClean="0">
                <a:latin typeface="Arial" pitchFamily="34" charset="0"/>
                <a:cs typeface="Arial" pitchFamily="34" charset="0"/>
              </a:rPr>
              <a:t>eye as well.</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30</a:t>
            </a:fld>
            <a:endParaRPr lang="en-US" dirty="0"/>
          </a:p>
        </p:txBody>
      </p:sp>
    </p:spTree>
    <p:extLst>
      <p:ext uri="{BB962C8B-B14F-4D97-AF65-F5344CB8AC3E}">
        <p14:creationId xmlns:p14="http://schemas.microsoft.com/office/powerpoint/2010/main" val="1173364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Seniors often</a:t>
            </a:r>
            <a:r>
              <a:rPr lang="en-US" baseline="0" dirty="0" smtClean="0">
                <a:latin typeface="Arial" pitchFamily="34" charset="0"/>
                <a:cs typeface="Arial" pitchFamily="34" charset="0"/>
              </a:rPr>
              <a:t> fall for advertising that has the look or promise of a government program—their feeling is, if a program is sponsored by the government, then it can’t possibly be a scam.</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31</a:t>
            </a:fld>
            <a:endParaRPr lang="en-US" dirty="0"/>
          </a:p>
        </p:txBody>
      </p:sp>
    </p:spTree>
    <p:extLst>
      <p:ext uri="{BB962C8B-B14F-4D97-AF65-F5344CB8AC3E}">
        <p14:creationId xmlns:p14="http://schemas.microsoft.com/office/powerpoint/2010/main" val="1183752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Affinity marketing is when the scammer shows an “</a:t>
            </a:r>
            <a:r>
              <a:rPr lang="en-US" dirty="0" smtClean="0">
                <a:latin typeface="Arial" pitchFamily="34" charset="0"/>
                <a:cs typeface="Arial" pitchFamily="34" charset="0"/>
              </a:rPr>
              <a:t>affinity” for, that is, a connection to, </a:t>
            </a:r>
            <a:r>
              <a:rPr lang="en-US" dirty="0">
                <a:latin typeface="Arial" pitchFamily="34" charset="0"/>
                <a:cs typeface="Arial" pitchFamily="34" charset="0"/>
              </a:rPr>
              <a:t>the group he </a:t>
            </a:r>
            <a:r>
              <a:rPr lang="en-US" dirty="0" smtClean="0">
                <a:latin typeface="Arial" pitchFamily="34" charset="0"/>
                <a:cs typeface="Arial" pitchFamily="34" charset="0"/>
              </a:rPr>
              <a:t>has targeted for his scam.  </a:t>
            </a:r>
            <a:r>
              <a:rPr lang="en-US" dirty="0">
                <a:latin typeface="Arial" pitchFamily="34" charset="0"/>
                <a:cs typeface="Arial" pitchFamily="34" charset="0"/>
              </a:rPr>
              <a:t>For example, he </a:t>
            </a:r>
            <a:r>
              <a:rPr lang="en-US" dirty="0" smtClean="0">
                <a:latin typeface="Arial" pitchFamily="34" charset="0"/>
                <a:cs typeface="Arial" pitchFamily="34" charset="0"/>
              </a:rPr>
              <a:t>may be of </a:t>
            </a:r>
            <a:r>
              <a:rPr lang="en-US" dirty="0">
                <a:latin typeface="Arial" pitchFamily="34" charset="0"/>
                <a:cs typeface="Arial" pitchFamily="34" charset="0"/>
              </a:rPr>
              <a:t>the same race, ethnicity, </a:t>
            </a:r>
            <a:r>
              <a:rPr lang="en-US" dirty="0" smtClean="0">
                <a:latin typeface="Arial" pitchFamily="34" charset="0"/>
                <a:cs typeface="Arial" pitchFamily="34" charset="0"/>
              </a:rPr>
              <a:t>religion or </a:t>
            </a:r>
            <a:r>
              <a:rPr lang="en-US" dirty="0">
                <a:latin typeface="Arial" pitchFamily="34" charset="0"/>
                <a:cs typeface="Arial" pitchFamily="34" charset="0"/>
              </a:rPr>
              <a:t>in </a:t>
            </a:r>
            <a:r>
              <a:rPr lang="en-US" dirty="0" smtClean="0">
                <a:latin typeface="Arial" pitchFamily="34" charset="0"/>
                <a:cs typeface="Arial" pitchFamily="34" charset="0"/>
              </a:rPr>
              <a:t>a similar </a:t>
            </a:r>
            <a:r>
              <a:rPr lang="en-US" dirty="0">
                <a:latin typeface="Arial" pitchFamily="34" charset="0"/>
                <a:cs typeface="Arial" pitchFamily="34" charset="0"/>
              </a:rPr>
              <a:t>life </a:t>
            </a:r>
            <a:r>
              <a:rPr lang="en-US" dirty="0" smtClean="0">
                <a:latin typeface="Arial" pitchFamily="34" charset="0"/>
                <a:cs typeface="Arial" pitchFamily="34" charset="0"/>
              </a:rPr>
              <a:t>situation.  </a:t>
            </a:r>
          </a:p>
          <a:p>
            <a:r>
              <a:rPr lang="en-US" dirty="0" smtClean="0">
                <a:latin typeface="Arial" pitchFamily="34" charset="0"/>
                <a:cs typeface="Arial" pitchFamily="34" charset="0"/>
              </a:rPr>
              <a:t>As </a:t>
            </a:r>
            <a:r>
              <a:rPr lang="en-US" dirty="0">
                <a:latin typeface="Arial" pitchFamily="34" charset="0"/>
                <a:cs typeface="Arial" pitchFamily="34" charset="0"/>
              </a:rPr>
              <a:t>a result, the group feels more comfortable with </a:t>
            </a:r>
            <a:r>
              <a:rPr lang="en-US" dirty="0" smtClean="0">
                <a:latin typeface="Arial" pitchFamily="34" charset="0"/>
                <a:cs typeface="Arial" pitchFamily="34" charset="0"/>
              </a:rPr>
              <a:t>him.</a:t>
            </a:r>
            <a:r>
              <a:rPr lang="en-US" baseline="0" dirty="0" smtClean="0">
                <a:latin typeface="Arial" pitchFamily="34" charset="0"/>
                <a:cs typeface="Arial" pitchFamily="34" charset="0"/>
              </a:rPr>
              <a:t>  </a:t>
            </a:r>
            <a:r>
              <a:rPr lang="en-US" dirty="0" smtClean="0">
                <a:latin typeface="Arial" pitchFamily="34" charset="0"/>
                <a:cs typeface="Arial" pitchFamily="34" charset="0"/>
              </a:rPr>
              <a:t>People who have immigrated</a:t>
            </a:r>
            <a:r>
              <a:rPr lang="en-US" baseline="0" dirty="0" smtClean="0">
                <a:latin typeface="Arial" pitchFamily="34" charset="0"/>
                <a:cs typeface="Arial" pitchFamily="34" charset="0"/>
              </a:rPr>
              <a:t> to the United States and are not native Americans are more likely to trust peopl</a:t>
            </a:r>
            <a:r>
              <a:rPr lang="en-US" dirty="0" smtClean="0">
                <a:latin typeface="Arial" pitchFamily="34" charset="0"/>
                <a:cs typeface="Arial" pitchFamily="34" charset="0"/>
              </a:rPr>
              <a:t>e they can relate to</a:t>
            </a:r>
            <a:r>
              <a:rPr lang="en-US" baseline="0" dirty="0" smtClean="0">
                <a:latin typeface="Arial" pitchFamily="34" charset="0"/>
                <a:cs typeface="Arial" pitchFamily="34" charset="0"/>
              </a:rPr>
              <a:t> on basis of a shared</a:t>
            </a:r>
            <a:r>
              <a:rPr lang="en-US" dirty="0" smtClean="0">
                <a:latin typeface="Arial" pitchFamily="34" charset="0"/>
                <a:cs typeface="Arial" pitchFamily="34" charset="0"/>
              </a:rPr>
              <a:t> </a:t>
            </a:r>
            <a:r>
              <a:rPr lang="en-US" dirty="0">
                <a:latin typeface="Arial" pitchFamily="34" charset="0"/>
                <a:cs typeface="Arial" pitchFamily="34" charset="0"/>
              </a:rPr>
              <a:t>language, culture, </a:t>
            </a:r>
            <a:r>
              <a:rPr lang="en-US" dirty="0" smtClean="0">
                <a:latin typeface="Arial" pitchFamily="34" charset="0"/>
                <a:cs typeface="Arial" pitchFamily="34" charset="0"/>
              </a:rPr>
              <a:t>or </a:t>
            </a:r>
            <a:r>
              <a:rPr lang="en-US" dirty="0">
                <a:latin typeface="Arial" pitchFamily="34" charset="0"/>
                <a:cs typeface="Arial" pitchFamily="34" charset="0"/>
              </a:rPr>
              <a:t>physical </a:t>
            </a:r>
            <a:r>
              <a:rPr lang="en-US" dirty="0" smtClean="0">
                <a:latin typeface="Arial" pitchFamily="34" charset="0"/>
                <a:cs typeface="Arial" pitchFamily="34" charset="0"/>
              </a:rPr>
              <a:t>appearance.  </a:t>
            </a:r>
            <a:r>
              <a:rPr lang="en-US" dirty="0">
                <a:latin typeface="Arial" pitchFamily="34" charset="0"/>
                <a:cs typeface="Arial" pitchFamily="34" charset="0"/>
              </a:rPr>
              <a:t>In some cases, the scammer </a:t>
            </a:r>
            <a:r>
              <a:rPr lang="en-US" dirty="0" smtClean="0">
                <a:latin typeface="Arial" pitchFamily="34" charset="0"/>
                <a:cs typeface="Arial" pitchFamily="34" charset="0"/>
              </a:rPr>
              <a:t>may even attend </a:t>
            </a:r>
            <a:r>
              <a:rPr lang="en-US" dirty="0">
                <a:latin typeface="Arial" pitchFamily="34" charset="0"/>
                <a:cs typeface="Arial" pitchFamily="34" charset="0"/>
              </a:rPr>
              <a:t>the same church and </a:t>
            </a:r>
            <a:r>
              <a:rPr lang="en-US" dirty="0" smtClean="0">
                <a:latin typeface="Arial" pitchFamily="34" charset="0"/>
                <a:cs typeface="Arial" pitchFamily="34" charset="0"/>
              </a:rPr>
              <a:t>have common</a:t>
            </a:r>
            <a:r>
              <a:rPr lang="en-US" baseline="0" dirty="0" smtClean="0">
                <a:latin typeface="Arial" pitchFamily="34" charset="0"/>
                <a:cs typeface="Arial" pitchFamily="34" charset="0"/>
              </a:rPr>
              <a:t> acquaintances with the potential victim.</a:t>
            </a:r>
            <a:r>
              <a:rPr lang="en-US" dirty="0" smtClean="0">
                <a:latin typeface="Arial" pitchFamily="34" charset="0"/>
                <a:cs typeface="Arial" pitchFamily="34" charset="0"/>
              </a:rPr>
              <a:t>  </a:t>
            </a:r>
          </a:p>
          <a:p>
            <a:r>
              <a:rPr lang="en-US" dirty="0" smtClean="0">
                <a:latin typeface="Arial" pitchFamily="34" charset="0"/>
                <a:cs typeface="Arial" pitchFamily="34" charset="0"/>
              </a:rPr>
              <a:t>In Queens, N.Y. in 2012, a self-made real estate magnate of Guyanese</a:t>
            </a:r>
            <a:r>
              <a:rPr lang="en-US" baseline="0" dirty="0" smtClean="0">
                <a:latin typeface="Arial" pitchFamily="34" charset="0"/>
                <a:cs typeface="Arial" pitchFamily="34" charset="0"/>
              </a:rPr>
              <a:t> </a:t>
            </a:r>
            <a:r>
              <a:rPr lang="en-US" dirty="0" smtClean="0">
                <a:latin typeface="Arial" pitchFamily="34" charset="0"/>
                <a:cs typeface="Arial" pitchFamily="34" charset="0"/>
              </a:rPr>
              <a:t>descent bilked hundreds of Guyanese immigrants</a:t>
            </a:r>
            <a:r>
              <a:rPr lang="en-US" baseline="0" dirty="0" smtClean="0">
                <a:latin typeface="Arial" pitchFamily="34" charset="0"/>
                <a:cs typeface="Arial" pitchFamily="34" charset="0"/>
              </a:rPr>
              <a:t> in a $50 million mortgage fraud.  The scammer appeared more trustworthy to the Guyanese because he was one of them.</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i="1" dirty="0" smtClean="0">
                <a:latin typeface="Arial" pitchFamily="34" charset="0"/>
                <a:cs typeface="Arial" pitchFamily="34" charset="0"/>
              </a:rPr>
              <a:t>Queens Broker Is Accused of Bringing Immigrants’ Ruin, NYT, 1.8.2012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smtClean="0">
                <a:solidFill>
                  <a:schemeClr val="tx1"/>
                </a:solidFill>
                <a:latin typeface="Arial" pitchFamily="34" charset="0"/>
                <a:cs typeface="Arial" pitchFamily="34" charset="0"/>
              </a:rPr>
              <a:t>www.reviewjournal.com/john-l-smith/thieves-temple </a:t>
            </a:r>
          </a:p>
          <a:p>
            <a:endParaRPr lang="en-US" sz="140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32</a:t>
            </a:fld>
            <a:endParaRPr lang="en-US" dirty="0"/>
          </a:p>
        </p:txBody>
      </p:sp>
    </p:spTree>
    <p:extLst>
      <p:ext uri="{BB962C8B-B14F-4D97-AF65-F5344CB8AC3E}">
        <p14:creationId xmlns:p14="http://schemas.microsoft.com/office/powerpoint/2010/main" val="2736298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Speaking in Spanish and targeting homeowners </a:t>
            </a:r>
            <a:r>
              <a:rPr lang="en-US" dirty="0" smtClean="0">
                <a:latin typeface="Arial" pitchFamily="34" charset="0"/>
                <a:cs typeface="Arial" pitchFamily="34" charset="0"/>
              </a:rPr>
              <a:t>who have fallen behind </a:t>
            </a:r>
            <a:r>
              <a:rPr lang="en-US" dirty="0">
                <a:latin typeface="Arial" pitchFamily="34" charset="0"/>
                <a:cs typeface="Arial" pitchFamily="34" charset="0"/>
              </a:rPr>
              <a:t>in their payments </a:t>
            </a:r>
            <a:r>
              <a:rPr lang="en-US" dirty="0" smtClean="0">
                <a:latin typeface="Arial" pitchFamily="34" charset="0"/>
                <a:cs typeface="Arial" pitchFamily="34" charset="0"/>
              </a:rPr>
              <a:t>or were </a:t>
            </a:r>
            <a:r>
              <a:rPr lang="en-US" dirty="0">
                <a:latin typeface="Arial" pitchFamily="34" charset="0"/>
                <a:cs typeface="Arial" pitchFamily="34" charset="0"/>
              </a:rPr>
              <a:t>facing foreclosure, telemarketers empathized about the tough economy and claimed to provide information about federal mortgage assistance programs, according to a complaint.</a:t>
            </a:r>
          </a:p>
          <a:p>
            <a:r>
              <a:rPr lang="en-US" dirty="0">
                <a:latin typeface="Arial" pitchFamily="34" charset="0"/>
                <a:cs typeface="Arial" pitchFamily="34" charset="0"/>
              </a:rPr>
              <a:t>In lengthy sales calls, the telemarketers falsely claimed to be affiliated </a:t>
            </a:r>
            <a:r>
              <a:rPr lang="en-US" dirty="0" smtClean="0">
                <a:latin typeface="Arial" pitchFamily="34" charset="0"/>
                <a:cs typeface="Arial" pitchFamily="34" charset="0"/>
              </a:rPr>
              <a:t>with, </a:t>
            </a:r>
            <a:r>
              <a:rPr lang="en-US" dirty="0">
                <a:latin typeface="Arial" pitchFamily="34" charset="0"/>
                <a:cs typeface="Arial" pitchFamily="34" charset="0"/>
              </a:rPr>
              <a:t>or approved </a:t>
            </a:r>
            <a:r>
              <a:rPr lang="en-US" dirty="0" smtClean="0">
                <a:latin typeface="Arial" pitchFamily="34" charset="0"/>
                <a:cs typeface="Arial" pitchFamily="34" charset="0"/>
              </a:rPr>
              <a:t>by, </a:t>
            </a:r>
            <a:r>
              <a:rPr lang="en-US" dirty="0">
                <a:latin typeface="Arial" pitchFamily="34" charset="0"/>
                <a:cs typeface="Arial" pitchFamily="34" charset="0"/>
              </a:rPr>
              <a:t>the consumers’ lenders or the federal government.  According to complaints, they </a:t>
            </a:r>
            <a:r>
              <a:rPr lang="en-US" dirty="0" smtClean="0">
                <a:latin typeface="Arial" pitchFamily="34" charset="0"/>
                <a:cs typeface="Arial" pitchFamily="34" charset="0"/>
              </a:rPr>
              <a:t>consistently mentioned either </a:t>
            </a:r>
            <a:r>
              <a:rPr lang="en-US" dirty="0">
                <a:latin typeface="Arial" pitchFamily="34" charset="0"/>
                <a:cs typeface="Arial" pitchFamily="34" charset="0"/>
              </a:rPr>
              <a:t>President Obama or the federal Making Home Affordable Program by name</a:t>
            </a:r>
            <a:r>
              <a:rPr lang="en-US" dirty="0" smtClean="0">
                <a:latin typeface="Arial" pitchFamily="34" charset="0"/>
                <a:cs typeface="Arial" pitchFamily="34" charset="0"/>
              </a:rPr>
              <a:t>.</a:t>
            </a:r>
          </a:p>
          <a:p>
            <a:endParaRPr lang="en-US" dirty="0" smtClean="0">
              <a:latin typeface="Arial" pitchFamily="34" charset="0"/>
              <a:cs typeface="Arial" pitchFamily="34"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i="1" dirty="0" smtClean="0">
                <a:latin typeface="Arial" pitchFamily="34" charset="0"/>
                <a:cs typeface="Arial" pitchFamily="34" charset="0"/>
              </a:rPr>
              <a:t>www.ftc.gov/news-events/press-releases/2013/01/defendants-dominican-mortgage-assistance-scam-allegedly-defrauded</a:t>
            </a:r>
          </a:p>
          <a:p>
            <a:endParaRPr lang="en-US" sz="140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33</a:t>
            </a:fld>
            <a:endParaRPr lang="en-US" dirty="0"/>
          </a:p>
        </p:txBody>
      </p:sp>
    </p:spTree>
    <p:extLst>
      <p:ext uri="{BB962C8B-B14F-4D97-AF65-F5344CB8AC3E}">
        <p14:creationId xmlns:p14="http://schemas.microsoft.com/office/powerpoint/2010/main" val="668877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In </a:t>
            </a:r>
            <a:r>
              <a:rPr lang="en-US" dirty="0" smtClean="0">
                <a:latin typeface="Arial" pitchFamily="34" charset="0"/>
                <a:cs typeface="Arial" pitchFamily="34" charset="0"/>
              </a:rPr>
              <a:t>2014, </a:t>
            </a:r>
            <a:r>
              <a:rPr lang="en-US" dirty="0">
                <a:latin typeface="Arial" pitchFamily="34" charset="0"/>
                <a:cs typeface="Arial" pitchFamily="34" charset="0"/>
              </a:rPr>
              <a:t>the Consumer </a:t>
            </a:r>
            <a:r>
              <a:rPr lang="en-US" dirty="0" smtClean="0">
                <a:latin typeface="Arial" pitchFamily="34" charset="0"/>
                <a:cs typeface="Arial" pitchFamily="34" charset="0"/>
              </a:rPr>
              <a:t>Financial </a:t>
            </a:r>
            <a:r>
              <a:rPr lang="en-US" dirty="0">
                <a:latin typeface="Arial" pitchFamily="34" charset="0"/>
                <a:cs typeface="Arial" pitchFamily="34" charset="0"/>
              </a:rPr>
              <a:t>Protection Board charged two law firms offering legal services </a:t>
            </a:r>
            <a:r>
              <a:rPr lang="en-US" dirty="0" smtClean="0">
                <a:latin typeface="Arial" pitchFamily="34" charset="0"/>
                <a:cs typeface="Arial" pitchFamily="34" charset="0"/>
              </a:rPr>
              <a:t>with </a:t>
            </a:r>
            <a:r>
              <a:rPr lang="en-US" dirty="0">
                <a:latin typeface="Arial" pitchFamily="34" charset="0"/>
                <a:cs typeface="Arial" pitchFamily="34" charset="0"/>
              </a:rPr>
              <a:t>taking in over $19.2 million in fees from more than 10,000 distressed homeowners </a:t>
            </a:r>
            <a:r>
              <a:rPr lang="en-US" dirty="0" smtClean="0">
                <a:latin typeface="Arial" pitchFamily="34" charset="0"/>
                <a:cs typeface="Arial" pitchFamily="34" charset="0"/>
              </a:rPr>
              <a:t>nationwide.</a:t>
            </a:r>
            <a:r>
              <a:rPr lang="en-US" baseline="0" dirty="0" smtClean="0">
                <a:latin typeface="Arial" pitchFamily="34" charset="0"/>
                <a:cs typeface="Arial" pitchFamily="34" charset="0"/>
              </a:rPr>
              <a:t>  Most, </a:t>
            </a:r>
            <a:r>
              <a:rPr lang="en-US" dirty="0" smtClean="0">
                <a:latin typeface="Arial" pitchFamily="34" charset="0"/>
                <a:cs typeface="Arial" pitchFamily="34" charset="0"/>
              </a:rPr>
              <a:t>if </a:t>
            </a:r>
            <a:r>
              <a:rPr lang="en-US" dirty="0">
                <a:latin typeface="Arial" pitchFamily="34" charset="0"/>
                <a:cs typeface="Arial" pitchFamily="34" charset="0"/>
              </a:rPr>
              <a:t>not all, of that money </a:t>
            </a:r>
            <a:r>
              <a:rPr lang="en-US" dirty="0" smtClean="0">
                <a:latin typeface="Arial" pitchFamily="34" charset="0"/>
                <a:cs typeface="Arial" pitchFamily="34" charset="0"/>
              </a:rPr>
              <a:t>came </a:t>
            </a:r>
            <a:r>
              <a:rPr lang="en-US" dirty="0">
                <a:latin typeface="Arial" pitchFamily="34" charset="0"/>
                <a:cs typeface="Arial" pitchFamily="34" charset="0"/>
              </a:rPr>
              <a:t>from illegal advance fees for so-called loan modification services</a:t>
            </a:r>
            <a:r>
              <a:rPr lang="en-US" dirty="0" smtClean="0">
                <a:latin typeface="Arial" pitchFamily="34" charset="0"/>
                <a:cs typeface="Arial" pitchFamily="34" charset="0"/>
              </a:rPr>
              <a:t>.</a:t>
            </a:r>
          </a:p>
          <a:p>
            <a:endParaRPr lang="en-US" dirty="0" smtClean="0">
              <a:latin typeface="Arial" pitchFamily="34" charset="0"/>
              <a:cs typeface="Arial" pitchFamily="34"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i="1" dirty="0" smtClean="0">
                <a:latin typeface="Arial" pitchFamily="34" charset="0"/>
                <a:cs typeface="Arial" pitchFamily="34" charset="0"/>
              </a:rPr>
              <a:t>www.files.consumerfinance.gov/f/201407_cfpb_handout_real-legal-help-or-foreclosure-scam.pdf</a:t>
            </a:r>
          </a:p>
          <a:p>
            <a:endParaRPr lang="en-US" dirty="0">
              <a:latin typeface="+mn-lt"/>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34</a:t>
            </a:fld>
            <a:endParaRPr lang="en-US" dirty="0"/>
          </a:p>
        </p:txBody>
      </p:sp>
    </p:spTree>
    <p:extLst>
      <p:ext uri="{BB962C8B-B14F-4D97-AF65-F5344CB8AC3E}">
        <p14:creationId xmlns:p14="http://schemas.microsoft.com/office/powerpoint/2010/main" val="3618034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There are certain things that legitimate foreclosure consultants will never do.  Just as </a:t>
            </a:r>
            <a:r>
              <a:rPr lang="en-US" dirty="0" smtClean="0">
                <a:latin typeface="Arial" pitchFamily="34" charset="0"/>
                <a:cs typeface="Arial" pitchFamily="34" charset="0"/>
              </a:rPr>
              <a:t>a </a:t>
            </a:r>
            <a:r>
              <a:rPr lang="en-US" dirty="0">
                <a:latin typeface="Arial" pitchFamily="34" charset="0"/>
                <a:cs typeface="Arial" pitchFamily="34" charset="0"/>
              </a:rPr>
              <a:t>bank will </a:t>
            </a:r>
            <a:r>
              <a:rPr lang="en-US" dirty="0" smtClean="0">
                <a:latin typeface="Arial" pitchFamily="34" charset="0"/>
                <a:cs typeface="Arial" pitchFamily="34" charset="0"/>
              </a:rPr>
              <a:t>never solicit </a:t>
            </a:r>
            <a:r>
              <a:rPr lang="en-US" dirty="0">
                <a:latin typeface="Arial" pitchFamily="34" charset="0"/>
                <a:cs typeface="Arial" pitchFamily="34" charset="0"/>
              </a:rPr>
              <a:t>personal banking information over the internet, legitimate foreclosure consultants will never seek </a:t>
            </a:r>
            <a:r>
              <a:rPr lang="en-US" dirty="0" smtClean="0">
                <a:latin typeface="Arial" pitchFamily="34" charset="0"/>
                <a:cs typeface="Arial" pitchFamily="34" charset="0"/>
              </a:rPr>
              <a:t>those in need, </a:t>
            </a:r>
            <a:r>
              <a:rPr lang="en-US" dirty="0">
                <a:latin typeface="Arial" pitchFamily="34" charset="0"/>
                <a:cs typeface="Arial" pitchFamily="34" charset="0"/>
              </a:rPr>
              <a:t>make outrageous promises on internet websites, or search out victims via chat rooms</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35</a:t>
            </a:fld>
            <a:endParaRPr lang="en-US" dirty="0"/>
          </a:p>
        </p:txBody>
      </p:sp>
    </p:spTree>
    <p:extLst>
      <p:ext uri="{BB962C8B-B14F-4D97-AF65-F5344CB8AC3E}">
        <p14:creationId xmlns:p14="http://schemas.microsoft.com/office/powerpoint/2010/main" val="2022933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2378991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Tales of victims being lured with false promises are as old as time.  Most of us want to believe that people are really trying to help us.  </a:t>
            </a:r>
            <a:r>
              <a:rPr lang="en-US" dirty="0" smtClean="0">
                <a:latin typeface="Arial" pitchFamily="34" charset="0"/>
                <a:cs typeface="Arial" pitchFamily="34" charset="0"/>
              </a:rPr>
              <a:t>But when it </a:t>
            </a:r>
            <a:r>
              <a:rPr lang="en-US" dirty="0">
                <a:latin typeface="Arial" pitchFamily="34" charset="0"/>
                <a:cs typeface="Arial" pitchFamily="34" charset="0"/>
              </a:rPr>
              <a:t>comes to mortgage fraud, the only thing on the scammers’ minds is gain for themselves at any cost to the victim</a:t>
            </a:r>
            <a:r>
              <a:rPr lang="en-US" dirty="0" smtClean="0">
                <a:latin typeface="Arial" pitchFamily="34" charset="0"/>
                <a:cs typeface="Arial" pitchFamily="34" charset="0"/>
              </a:rPr>
              <a:t>.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Quote source: The story of Hansel and Gretel, Brothers Grimm, www.eastoftheweb.com/short-stories/UBooks/HanGre.shtml</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37</a:t>
            </a:fld>
            <a:endParaRPr lang="en-US" dirty="0"/>
          </a:p>
        </p:txBody>
      </p:sp>
    </p:spTree>
    <p:extLst>
      <p:ext uri="{BB962C8B-B14F-4D97-AF65-F5344CB8AC3E}">
        <p14:creationId xmlns:p14="http://schemas.microsoft.com/office/powerpoint/2010/main" val="825844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There are many characteristics of fraudsters that </a:t>
            </a:r>
            <a:r>
              <a:rPr lang="en-US" dirty="0" smtClean="0">
                <a:latin typeface="Arial" pitchFamily="34" charset="0"/>
                <a:cs typeface="Arial" pitchFamily="34" charset="0"/>
              </a:rPr>
              <a:t>homeowners </a:t>
            </a:r>
            <a:r>
              <a:rPr lang="en-US" dirty="0">
                <a:latin typeface="Arial" pitchFamily="34" charset="0"/>
                <a:cs typeface="Arial" pitchFamily="34" charset="0"/>
              </a:rPr>
              <a:t>should be aware of.  </a:t>
            </a:r>
            <a:r>
              <a:rPr lang="en-US" dirty="0" smtClean="0">
                <a:latin typeface="Arial" pitchFamily="34" charset="0"/>
                <a:cs typeface="Arial" pitchFamily="34" charset="0"/>
              </a:rPr>
              <a:t>The majority of homeowners are emotionally tied to their homes so they may overlook</a:t>
            </a:r>
            <a:r>
              <a:rPr lang="en-US" baseline="0" dirty="0" smtClean="0">
                <a:latin typeface="Arial" pitchFamily="34" charset="0"/>
                <a:cs typeface="Arial" pitchFamily="34" charset="0"/>
              </a:rPr>
              <a:t> certain traits in the fraudster’s personality (manipulative, pushy, confusing) that they would not overlook in a sales situation that was not so emotionally charged, such as buying a car or a vacuum cleaner, etc.</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38</a:t>
            </a:fld>
            <a:endParaRPr lang="en-US" dirty="0"/>
          </a:p>
        </p:txBody>
      </p:sp>
    </p:spTree>
    <p:extLst>
      <p:ext uri="{BB962C8B-B14F-4D97-AF65-F5344CB8AC3E}">
        <p14:creationId xmlns:p14="http://schemas.microsoft.com/office/powerpoint/2010/main" val="715687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The following slides show</a:t>
            </a:r>
            <a:r>
              <a:rPr lang="en-US" baseline="0" dirty="0" smtClean="0">
                <a:latin typeface="Arial" pitchFamily="34" charset="0"/>
                <a:cs typeface="Arial" pitchFamily="34" charset="0"/>
              </a:rPr>
              <a:t> examples of tactics used by fraudsters to lead the homeowner astray during a loan</a:t>
            </a:r>
            <a:r>
              <a:rPr lang="en-US" dirty="0" smtClean="0">
                <a:latin typeface="Arial" pitchFamily="34" charset="0"/>
                <a:cs typeface="Arial" pitchFamily="34" charset="0"/>
              </a:rPr>
              <a:t> modification or foreclosure rescue </a:t>
            </a:r>
            <a:r>
              <a:rPr lang="en-US" baseline="0" dirty="0" smtClean="0">
                <a:latin typeface="Arial" pitchFamily="34" charset="0"/>
                <a:cs typeface="Arial" pitchFamily="34" charset="0"/>
              </a:rPr>
              <a:t>process.</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1101852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4</a:t>
            </a:fld>
            <a:endParaRPr lang="en-US" dirty="0"/>
          </a:p>
        </p:txBody>
      </p:sp>
    </p:spTree>
    <p:extLst>
      <p:ext uri="{BB962C8B-B14F-4D97-AF65-F5344CB8AC3E}">
        <p14:creationId xmlns:p14="http://schemas.microsoft.com/office/powerpoint/2010/main" val="3624780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Once the fraudster has successfully identified a target and </a:t>
            </a:r>
            <a:r>
              <a:rPr lang="en-US" dirty="0" smtClean="0">
                <a:latin typeface="Arial" pitchFamily="34" charset="0"/>
                <a:cs typeface="Arial" pitchFamily="34" charset="0"/>
              </a:rPr>
              <a:t>approached, </a:t>
            </a:r>
            <a:r>
              <a:rPr lang="en-US" dirty="0">
                <a:latin typeface="Arial" pitchFamily="34" charset="0"/>
                <a:cs typeface="Arial" pitchFamily="34" charset="0"/>
              </a:rPr>
              <a:t>the fraudster employs a broad range of manipulative tactics to ensure that the distressed homeowner does not get </a:t>
            </a:r>
            <a:r>
              <a:rPr lang="en-US" dirty="0" smtClean="0">
                <a:latin typeface="Arial" pitchFamily="34" charset="0"/>
                <a:cs typeface="Arial" pitchFamily="34" charset="0"/>
              </a:rPr>
              <a:t>away</a:t>
            </a:r>
            <a:r>
              <a:rPr lang="en-US" baseline="0" dirty="0" smtClean="0">
                <a:latin typeface="Arial" pitchFamily="34" charset="0"/>
                <a:cs typeface="Arial" pitchFamily="34" charset="0"/>
              </a:rPr>
              <a:t>—before </a:t>
            </a:r>
            <a:r>
              <a:rPr lang="en-US" dirty="0" smtClean="0">
                <a:latin typeface="Arial" pitchFamily="34" charset="0"/>
                <a:cs typeface="Arial" pitchFamily="34" charset="0"/>
              </a:rPr>
              <a:t>they have been </a:t>
            </a:r>
            <a:r>
              <a:rPr lang="en-US" dirty="0">
                <a:latin typeface="Arial" pitchFamily="34" charset="0"/>
                <a:cs typeface="Arial" pitchFamily="34" charset="0"/>
              </a:rPr>
              <a:t>scammed, that is! </a:t>
            </a:r>
          </a:p>
          <a:p>
            <a:r>
              <a:rPr lang="en-US" dirty="0">
                <a:latin typeface="Arial" pitchFamily="34" charset="0"/>
                <a:cs typeface="Arial" pitchFamily="34" charset="0"/>
              </a:rPr>
              <a:t>The fraudster will </a:t>
            </a:r>
            <a:r>
              <a:rPr lang="en-US" dirty="0" smtClean="0">
                <a:latin typeface="Arial" pitchFamily="34" charset="0"/>
                <a:cs typeface="Arial" pitchFamily="34" charset="0"/>
              </a:rPr>
              <a:t>make </a:t>
            </a:r>
            <a:r>
              <a:rPr lang="en-US" dirty="0">
                <a:latin typeface="Arial" pitchFamily="34" charset="0"/>
                <a:cs typeface="Arial" pitchFamily="34" charset="0"/>
              </a:rPr>
              <a:t>promises while assuring </a:t>
            </a:r>
            <a:r>
              <a:rPr lang="en-US" dirty="0" smtClean="0">
                <a:latin typeface="Arial" pitchFamily="34" charset="0"/>
                <a:cs typeface="Arial" pitchFamily="34" charset="0"/>
              </a:rPr>
              <a:t>the homeowner</a:t>
            </a:r>
            <a:r>
              <a:rPr lang="en-US" baseline="0" dirty="0" smtClean="0">
                <a:latin typeface="Arial" pitchFamily="34" charset="0"/>
                <a:cs typeface="Arial" pitchFamily="34" charset="0"/>
              </a:rPr>
              <a:t> </a:t>
            </a:r>
            <a:r>
              <a:rPr lang="en-US" dirty="0" smtClean="0">
                <a:latin typeface="Arial" pitchFamily="34" charset="0"/>
                <a:cs typeface="Arial" pitchFamily="34" charset="0"/>
              </a:rPr>
              <a:t>that he </a:t>
            </a:r>
            <a:r>
              <a:rPr lang="en-US" dirty="0">
                <a:latin typeface="Arial" pitchFamily="34" charset="0"/>
                <a:cs typeface="Arial" pitchFamily="34" charset="0"/>
              </a:rPr>
              <a:t>has come to </a:t>
            </a:r>
            <a:r>
              <a:rPr lang="en-US" dirty="0" smtClean="0">
                <a:latin typeface="Arial" pitchFamily="34" charset="0"/>
                <a:cs typeface="Arial" pitchFamily="34" charset="0"/>
              </a:rPr>
              <a:t>help. </a:t>
            </a:r>
          </a:p>
          <a:p>
            <a:r>
              <a:rPr lang="en-US" dirty="0" smtClean="0">
                <a:latin typeface="Arial" pitchFamily="34" charset="0"/>
                <a:cs typeface="Arial" pitchFamily="34" charset="0"/>
              </a:rPr>
              <a:t>The </a:t>
            </a:r>
            <a:r>
              <a:rPr lang="en-US" dirty="0">
                <a:latin typeface="Arial" pitchFamily="34" charset="0"/>
                <a:cs typeface="Arial" pitchFamily="34" charset="0"/>
              </a:rPr>
              <a:t>fraudster will isolate </a:t>
            </a:r>
            <a:r>
              <a:rPr lang="en-US" dirty="0" smtClean="0">
                <a:latin typeface="Arial" pitchFamily="34" charset="0"/>
                <a:cs typeface="Arial" pitchFamily="34" charset="0"/>
              </a:rPr>
              <a:t>his victim </a:t>
            </a:r>
            <a:r>
              <a:rPr lang="en-US" dirty="0">
                <a:latin typeface="Arial" pitchFamily="34" charset="0"/>
                <a:cs typeface="Arial" pitchFamily="34" charset="0"/>
              </a:rPr>
              <a:t>by </a:t>
            </a:r>
            <a:r>
              <a:rPr lang="en-US" dirty="0" smtClean="0">
                <a:latin typeface="Arial" pitchFamily="34" charset="0"/>
                <a:cs typeface="Arial" pitchFamily="34" charset="0"/>
              </a:rPr>
              <a:t>telling them that there is no </a:t>
            </a:r>
            <a:r>
              <a:rPr lang="en-US" dirty="0">
                <a:latin typeface="Arial" pitchFamily="34" charset="0"/>
                <a:cs typeface="Arial" pitchFamily="34" charset="0"/>
              </a:rPr>
              <a:t>need to seek help from anyone </a:t>
            </a:r>
            <a:r>
              <a:rPr lang="en-US" dirty="0" smtClean="0">
                <a:latin typeface="Arial" pitchFamily="34" charset="0"/>
                <a:cs typeface="Arial" pitchFamily="34" charset="0"/>
              </a:rPr>
              <a:t>else</a:t>
            </a:r>
            <a:r>
              <a:rPr lang="en-US" baseline="0" dirty="0" smtClean="0">
                <a:latin typeface="Arial" pitchFamily="34" charset="0"/>
                <a:cs typeface="Arial" pitchFamily="34" charset="0"/>
              </a:rPr>
              <a:t> </a:t>
            </a:r>
            <a:r>
              <a:rPr lang="en-US" dirty="0" smtClean="0">
                <a:latin typeface="Arial" pitchFamily="34" charset="0"/>
                <a:cs typeface="Arial" pitchFamily="34" charset="0"/>
              </a:rPr>
              <a:t>because the </a:t>
            </a:r>
            <a:r>
              <a:rPr lang="en-US" dirty="0">
                <a:latin typeface="Arial" pitchFamily="34" charset="0"/>
                <a:cs typeface="Arial" pitchFamily="34" charset="0"/>
              </a:rPr>
              <a:t>situation </a:t>
            </a:r>
            <a:r>
              <a:rPr lang="en-US" dirty="0" smtClean="0">
                <a:latin typeface="Arial" pitchFamily="34" charset="0"/>
                <a:cs typeface="Arial" pitchFamily="34" charset="0"/>
              </a:rPr>
              <a:t>is under </a:t>
            </a:r>
            <a:r>
              <a:rPr lang="en-US" dirty="0">
                <a:latin typeface="Arial" pitchFamily="34" charset="0"/>
                <a:cs typeface="Arial" pitchFamily="34" charset="0"/>
              </a:rPr>
              <a:t>control. The fraudster instructs </a:t>
            </a:r>
            <a:r>
              <a:rPr lang="en-US" dirty="0" smtClean="0">
                <a:latin typeface="Arial" pitchFamily="34" charset="0"/>
                <a:cs typeface="Arial" pitchFamily="34" charset="0"/>
              </a:rPr>
              <a:t>his victim </a:t>
            </a:r>
            <a:r>
              <a:rPr lang="en-US" dirty="0">
                <a:latin typeface="Arial" pitchFamily="34" charset="0"/>
                <a:cs typeface="Arial" pitchFamily="34" charset="0"/>
              </a:rPr>
              <a:t>to cease contact with </a:t>
            </a:r>
            <a:r>
              <a:rPr lang="en-US" dirty="0" smtClean="0">
                <a:latin typeface="Arial" pitchFamily="34" charset="0"/>
                <a:cs typeface="Arial" pitchFamily="34" charset="0"/>
              </a:rPr>
              <a:t>the </a:t>
            </a:r>
            <a:r>
              <a:rPr lang="en-US" dirty="0">
                <a:latin typeface="Arial" pitchFamily="34" charset="0"/>
                <a:cs typeface="Arial" pitchFamily="34" charset="0"/>
              </a:rPr>
              <a:t>lending institution and with any other agencies or law firms.  </a:t>
            </a:r>
          </a:p>
          <a:p>
            <a:r>
              <a:rPr lang="en-US" dirty="0" smtClean="0">
                <a:latin typeface="Arial" pitchFamily="34" charset="0"/>
                <a:cs typeface="Arial" pitchFamily="34" charset="0"/>
              </a:rPr>
              <a:t>The fraudster will </a:t>
            </a:r>
            <a:r>
              <a:rPr lang="en-US" dirty="0">
                <a:latin typeface="Arial" pitchFamily="34" charset="0"/>
                <a:cs typeface="Arial" pitchFamily="34" charset="0"/>
              </a:rPr>
              <a:t>further isolate </a:t>
            </a:r>
            <a:r>
              <a:rPr lang="en-US" dirty="0" smtClean="0">
                <a:latin typeface="Arial" pitchFamily="34" charset="0"/>
                <a:cs typeface="Arial" pitchFamily="34" charset="0"/>
              </a:rPr>
              <a:t>the </a:t>
            </a:r>
            <a:r>
              <a:rPr lang="en-US" dirty="0">
                <a:latin typeface="Arial" pitchFamily="34" charset="0"/>
                <a:cs typeface="Arial" pitchFamily="34" charset="0"/>
              </a:rPr>
              <a:t>victim by making </a:t>
            </a:r>
            <a:r>
              <a:rPr lang="en-US" dirty="0" smtClean="0">
                <a:latin typeface="Arial" pitchFamily="34" charset="0"/>
                <a:cs typeface="Arial" pitchFamily="34" charset="0"/>
              </a:rPr>
              <a:t>them feel </a:t>
            </a:r>
            <a:r>
              <a:rPr lang="en-US" dirty="0">
                <a:latin typeface="Arial" pitchFamily="34" charset="0"/>
                <a:cs typeface="Arial" pitchFamily="34" charset="0"/>
              </a:rPr>
              <a:t>naïve and ignorant. </a:t>
            </a:r>
            <a:r>
              <a:rPr lang="en-US" dirty="0" smtClean="0">
                <a:latin typeface="Arial" pitchFamily="34" charset="0"/>
                <a:cs typeface="Arial" pitchFamily="34" charset="0"/>
              </a:rPr>
              <a:t>The scammer achieves </a:t>
            </a:r>
            <a:r>
              <a:rPr lang="en-US" dirty="0">
                <a:latin typeface="Arial" pitchFamily="34" charset="0"/>
                <a:cs typeface="Arial" pitchFamily="34" charset="0"/>
              </a:rPr>
              <a:t>this by </a:t>
            </a:r>
            <a:r>
              <a:rPr lang="en-US" dirty="0" smtClean="0">
                <a:latin typeface="Arial" pitchFamily="34" charset="0"/>
                <a:cs typeface="Arial" pitchFamily="34" charset="0"/>
              </a:rPr>
              <a:t>offering </a:t>
            </a:r>
            <a:r>
              <a:rPr lang="en-US" dirty="0">
                <a:latin typeface="Arial" pitchFamily="34" charset="0"/>
                <a:cs typeface="Arial" pitchFamily="34" charset="0"/>
              </a:rPr>
              <a:t>complicated explanations and burying the victim in mounds of paperwork.</a:t>
            </a:r>
          </a:p>
          <a:p>
            <a:r>
              <a:rPr lang="en-US" dirty="0">
                <a:latin typeface="Arial" pitchFamily="34" charset="0"/>
                <a:cs typeface="Arial" pitchFamily="34" charset="0"/>
              </a:rPr>
              <a:t>Even as the victim may start to feel uncomfortable or suspicious, </a:t>
            </a:r>
            <a:r>
              <a:rPr lang="en-US" dirty="0" smtClean="0">
                <a:latin typeface="Arial" pitchFamily="34" charset="0"/>
                <a:cs typeface="Arial" pitchFamily="34" charset="0"/>
              </a:rPr>
              <a:t>they will </a:t>
            </a:r>
            <a:r>
              <a:rPr lang="en-US" dirty="0">
                <a:latin typeface="Arial" pitchFamily="34" charset="0"/>
                <a:cs typeface="Arial" pitchFamily="34" charset="0"/>
              </a:rPr>
              <a:t>be reluctant to reach out for </a:t>
            </a:r>
            <a:r>
              <a:rPr lang="en-US" dirty="0" smtClean="0">
                <a:latin typeface="Arial" pitchFamily="34" charset="0"/>
                <a:cs typeface="Arial" pitchFamily="34" charset="0"/>
              </a:rPr>
              <a:t>help, feeling embarrassed </a:t>
            </a:r>
            <a:r>
              <a:rPr lang="en-US" dirty="0">
                <a:latin typeface="Arial" pitchFamily="34" charset="0"/>
                <a:cs typeface="Arial" pitchFamily="34" charset="0"/>
              </a:rPr>
              <a:t>for having fallen for a scam. </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30543243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The scammer will make all kinds of </a:t>
            </a:r>
            <a:r>
              <a:rPr lang="en-US" dirty="0" smtClean="0">
                <a:latin typeface="Arial" pitchFamily="34" charset="0"/>
                <a:cs typeface="Arial" pitchFamily="34" charset="0"/>
              </a:rPr>
              <a:t>guarantees to keep the homeowner dependent upon him—but those guarantees </a:t>
            </a:r>
            <a:r>
              <a:rPr lang="en-US" dirty="0">
                <a:latin typeface="Arial" pitchFamily="34" charset="0"/>
                <a:cs typeface="Arial" pitchFamily="34" charset="0"/>
              </a:rPr>
              <a:t>will never be kept.</a:t>
            </a: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20947680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Clr>
                <a:srgbClr val="2DA2BF"/>
              </a:buClr>
            </a:pPr>
            <a:r>
              <a:rPr lang="en-US" dirty="0">
                <a:solidFill>
                  <a:prstClr val="black"/>
                </a:solidFill>
                <a:latin typeface="Arial" pitchFamily="34" charset="0"/>
                <a:cs typeface="Arial" pitchFamily="34" charset="0"/>
              </a:rPr>
              <a:t>Fraudsters use “affinity” of religion, ethnicity, situation (e.g., grieving), </a:t>
            </a:r>
            <a:r>
              <a:rPr lang="en-US" dirty="0" smtClean="0">
                <a:solidFill>
                  <a:prstClr val="black"/>
                </a:solidFill>
                <a:latin typeface="Arial" pitchFamily="34" charset="0"/>
                <a:cs typeface="Arial" pitchFamily="34" charset="0"/>
              </a:rPr>
              <a:t>having children in college, </a:t>
            </a:r>
            <a:r>
              <a:rPr lang="en-US" dirty="0">
                <a:solidFill>
                  <a:prstClr val="black"/>
                </a:solidFill>
                <a:latin typeface="Arial" pitchFamily="34" charset="0"/>
                <a:cs typeface="Arial" pitchFamily="34" charset="0"/>
              </a:rPr>
              <a:t>etc.  In one example, a mortgage broker targeted Hispanic consumers for mortgage refinancing. </a:t>
            </a:r>
            <a:r>
              <a:rPr lang="en-US" dirty="0" smtClean="0">
                <a:solidFill>
                  <a:prstClr val="black"/>
                </a:solidFill>
                <a:latin typeface="Arial" pitchFamily="34" charset="0"/>
                <a:cs typeface="Arial" pitchFamily="34" charset="0"/>
              </a:rPr>
              <a:t>He </a:t>
            </a:r>
            <a:r>
              <a:rPr lang="en-US" dirty="0">
                <a:solidFill>
                  <a:prstClr val="black"/>
                </a:solidFill>
                <a:latin typeface="Arial" pitchFamily="34" charset="0"/>
                <a:cs typeface="Arial" pitchFamily="34" charset="0"/>
              </a:rPr>
              <a:t>conducted his business transactions with clients almost exclusively in Spanish and promised them certain monthly payments, interest rates, annual percentage rates, finance charges, terms of </a:t>
            </a:r>
            <a:r>
              <a:rPr lang="en-US" dirty="0" smtClean="0">
                <a:solidFill>
                  <a:prstClr val="black"/>
                </a:solidFill>
                <a:latin typeface="Arial" pitchFamily="34" charset="0"/>
                <a:cs typeface="Arial" pitchFamily="34" charset="0"/>
              </a:rPr>
              <a:t>repayment, </a:t>
            </a:r>
            <a:r>
              <a:rPr lang="en-US" dirty="0">
                <a:solidFill>
                  <a:prstClr val="black"/>
                </a:solidFill>
                <a:latin typeface="Arial" pitchFamily="34" charset="0"/>
                <a:cs typeface="Arial" pitchFamily="34" charset="0"/>
              </a:rPr>
              <a:t>and cash-back payments from their home equity. </a:t>
            </a:r>
          </a:p>
          <a:p>
            <a:pPr lvl="0">
              <a:buClr>
                <a:srgbClr val="2DA2BF"/>
              </a:buClr>
            </a:pPr>
            <a:r>
              <a:rPr lang="en-US" dirty="0">
                <a:solidFill>
                  <a:prstClr val="black"/>
                </a:solidFill>
                <a:latin typeface="Arial" pitchFamily="34" charset="0"/>
                <a:cs typeface="Arial" pitchFamily="34" charset="0"/>
              </a:rPr>
              <a:t>When it was time for the closing, </a:t>
            </a:r>
            <a:r>
              <a:rPr lang="en-US" dirty="0" smtClean="0">
                <a:solidFill>
                  <a:prstClr val="black"/>
                </a:solidFill>
                <a:latin typeface="Arial" pitchFamily="34" charset="0"/>
                <a:cs typeface="Arial" pitchFamily="34" charset="0"/>
              </a:rPr>
              <a:t>he </a:t>
            </a:r>
            <a:r>
              <a:rPr lang="en-US" dirty="0">
                <a:solidFill>
                  <a:prstClr val="black"/>
                </a:solidFill>
                <a:latin typeface="Arial" pitchFamily="34" charset="0"/>
                <a:cs typeface="Arial" pitchFamily="34" charset="0"/>
              </a:rPr>
              <a:t>presented </a:t>
            </a:r>
            <a:r>
              <a:rPr lang="en-US" dirty="0" smtClean="0">
                <a:solidFill>
                  <a:prstClr val="black"/>
                </a:solidFill>
                <a:latin typeface="Arial" pitchFamily="34" charset="0"/>
                <a:cs typeface="Arial" pitchFamily="34" charset="0"/>
              </a:rPr>
              <a:t>his </a:t>
            </a:r>
            <a:r>
              <a:rPr lang="en-US" dirty="0">
                <a:solidFill>
                  <a:prstClr val="black"/>
                </a:solidFill>
                <a:latin typeface="Arial" pitchFamily="34" charset="0"/>
                <a:cs typeface="Arial" pitchFamily="34" charset="0"/>
              </a:rPr>
              <a:t>customers with documents written entirely in English that provided less favorable terms that those they </a:t>
            </a:r>
            <a:r>
              <a:rPr lang="en-US" dirty="0" smtClean="0">
                <a:solidFill>
                  <a:prstClr val="black"/>
                </a:solidFill>
                <a:latin typeface="Arial" pitchFamily="34" charset="0"/>
                <a:cs typeface="Arial" pitchFamily="34" charset="0"/>
              </a:rPr>
              <a:t>had been </a:t>
            </a:r>
            <a:r>
              <a:rPr lang="en-US" dirty="0">
                <a:solidFill>
                  <a:prstClr val="black"/>
                </a:solidFill>
                <a:latin typeface="Arial" pitchFamily="34" charset="0"/>
                <a:cs typeface="Arial" pitchFamily="34" charset="0"/>
              </a:rPr>
              <a:t>verbally promised. </a:t>
            </a:r>
          </a:p>
          <a:p>
            <a:pPr lvl="0">
              <a:buClr>
                <a:srgbClr val="2DA2BF"/>
              </a:buClr>
            </a:pPr>
            <a:endParaRPr lang="en-US" dirty="0" smtClean="0">
              <a:solidFill>
                <a:prstClr val="black"/>
              </a:solidFill>
              <a:latin typeface="Arial" pitchFamily="34" charset="0"/>
              <a:cs typeface="Arial" pitchFamily="34" charset="0"/>
            </a:endParaRPr>
          </a:p>
          <a:p>
            <a:pPr lvl="0">
              <a:buClr>
                <a:srgbClr val="2DA2BF"/>
              </a:buClr>
              <a:buNone/>
            </a:pPr>
            <a:r>
              <a:rPr lang="en-US" dirty="0" smtClean="0">
                <a:solidFill>
                  <a:prstClr val="black"/>
                </a:solidFill>
                <a:latin typeface="Arial" pitchFamily="34" charset="0"/>
                <a:cs typeface="Arial" pitchFamily="34" charset="0"/>
              </a:rPr>
              <a:t>www.ftc.gov/news-events/press-releases/2006/01/ftc-continues-campaign-stop-fraud-spanish-language</a:t>
            </a:r>
          </a:p>
          <a:p>
            <a:pPr lvl="0">
              <a:buClr>
                <a:srgbClr val="2DA2BF"/>
              </a:buClr>
              <a:buNone/>
            </a:pPr>
            <a:r>
              <a:rPr lang="en-US" dirty="0" smtClean="0">
                <a:latin typeface="Arial" pitchFamily="34" charset="0"/>
                <a:cs typeface="Arial" pitchFamily="34" charset="0"/>
              </a:rPr>
              <a:t>www.ftc.gov/news-events/press-releases/2013/01/defendants-dominican-mortgage-assistance-scam-allegedly-defrauded</a:t>
            </a:r>
          </a:p>
          <a:p>
            <a:pPr lvl="0">
              <a:buClr>
                <a:srgbClr val="2DA2BF"/>
              </a:buClr>
            </a:pPr>
            <a:endParaRPr lang="en-US" sz="1400" dirty="0" smtClean="0">
              <a:solidFill>
                <a:prstClr val="black"/>
              </a:solidFill>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42</a:t>
            </a:fld>
            <a:endParaRPr lang="en-US" dirty="0"/>
          </a:p>
        </p:txBody>
      </p:sp>
    </p:spTree>
    <p:extLst>
      <p:ext uri="{BB962C8B-B14F-4D97-AF65-F5344CB8AC3E}">
        <p14:creationId xmlns:p14="http://schemas.microsoft.com/office/powerpoint/2010/main" val="1540910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CA" dirty="0">
                <a:latin typeface="Arial" pitchFamily="34" charset="0"/>
                <a:ea typeface="Calibri"/>
                <a:cs typeface="Arial" pitchFamily="34" charset="0"/>
              </a:rPr>
              <a:t>If this one key component could be recognized upfront as </a:t>
            </a:r>
            <a:r>
              <a:rPr lang="en-CA" dirty="0" smtClean="0">
                <a:latin typeface="Arial" pitchFamily="34" charset="0"/>
                <a:ea typeface="Calibri"/>
                <a:cs typeface="Arial" pitchFamily="34" charset="0"/>
              </a:rPr>
              <a:t>a red flag of mortgage </a:t>
            </a:r>
            <a:r>
              <a:rPr lang="en-CA" dirty="0">
                <a:latin typeface="Arial" pitchFamily="34" charset="0"/>
                <a:ea typeface="Calibri"/>
                <a:cs typeface="Arial" pitchFamily="34" charset="0"/>
              </a:rPr>
              <a:t>fraud, most mortgage fraud scammers would fail and most frauds would never take place!</a:t>
            </a:r>
            <a:endParaRPr lang="en-US" dirty="0">
              <a:latin typeface="Arial" pitchFamily="34" charset="0"/>
              <a:ea typeface="Calibri"/>
              <a:cs typeface="Arial" pitchFamily="34" charset="0"/>
            </a:endParaRPr>
          </a:p>
          <a:p>
            <a:pPr marL="0" marR="0" algn="ctr">
              <a:lnSpc>
                <a:spcPct val="107000"/>
              </a:lnSpc>
              <a:spcBef>
                <a:spcPts val="0"/>
              </a:spcBef>
              <a:spcAft>
                <a:spcPts val="800"/>
              </a:spcAft>
            </a:pPr>
            <a:r>
              <a:rPr lang="en-CA" b="1" dirty="0">
                <a:latin typeface="Arial" pitchFamily="34" charset="0"/>
                <a:ea typeface="Calibri"/>
                <a:cs typeface="Arial" pitchFamily="34" charset="0"/>
              </a:rPr>
              <a:t>Legitimate mortgage advisers will never ask for an upfront fee!</a:t>
            </a:r>
            <a:endParaRPr lang="en-US" dirty="0">
              <a:latin typeface="Arial" pitchFamily="34" charset="0"/>
              <a:ea typeface="Calibri"/>
              <a:cs typeface="Arial" pitchFamily="34" charset="0"/>
            </a:endParaRPr>
          </a:p>
          <a:p>
            <a:endParaRPr lang="en-US" dirty="0">
              <a:latin typeface="+mn-lt"/>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38352141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21271" y="3364512"/>
            <a:ext cx="6865407" cy="3184442"/>
          </a:xfrm>
        </p:spPr>
        <p:txBody>
          <a:bodyPr>
            <a:normAutofit/>
          </a:bodyPr>
          <a:lstStyle/>
          <a:p>
            <a:r>
              <a:rPr lang="en-US" dirty="0">
                <a:latin typeface="Arial" pitchFamily="34" charset="0"/>
                <a:cs typeface="Arial" pitchFamily="34" charset="0"/>
              </a:rPr>
              <a:t>Most people are subject to the “fatigue factor” when it comes to </a:t>
            </a:r>
            <a:r>
              <a:rPr lang="en-US" dirty="0" smtClean="0">
                <a:latin typeface="Arial" pitchFamily="34" charset="0"/>
                <a:cs typeface="Arial" pitchFamily="34" charset="0"/>
              </a:rPr>
              <a:t>paperwork—in</a:t>
            </a:r>
            <a:r>
              <a:rPr lang="en-US" baseline="0" dirty="0" smtClean="0">
                <a:latin typeface="Arial" pitchFamily="34" charset="0"/>
                <a:cs typeface="Arial" pitchFamily="34" charset="0"/>
              </a:rPr>
              <a:t> </a:t>
            </a:r>
            <a:r>
              <a:rPr lang="en-US" dirty="0" smtClean="0">
                <a:latin typeface="Arial" pitchFamily="34" charset="0"/>
                <a:cs typeface="Arial" pitchFamily="34" charset="0"/>
              </a:rPr>
              <a:t>both fraudulent and legitimate mortgage situations.</a:t>
            </a:r>
            <a:r>
              <a:rPr lang="en-US" baseline="0" dirty="0" smtClean="0">
                <a:latin typeface="Arial" pitchFamily="34" charset="0"/>
                <a:cs typeface="Arial" pitchFamily="34" charset="0"/>
              </a:rPr>
              <a:t>  However, fraudsters in particular rely on the “fatigue factor”  because it means that the victims are less likely to catch problems with the paperwork or to notice what is buried in other documents.  </a:t>
            </a:r>
            <a:r>
              <a:rPr lang="en-US" dirty="0" smtClean="0">
                <a:latin typeface="Arial" pitchFamily="34" charset="0"/>
                <a:cs typeface="Arial" pitchFamily="34" charset="0"/>
              </a:rPr>
              <a:t> In addition, in legitimate mortgage situations, a HUD-1 form is provided.  This is </a:t>
            </a:r>
            <a:r>
              <a:rPr kumimoji="1" lang="en-CA" kern="1200" dirty="0" smtClean="0">
                <a:solidFill>
                  <a:schemeClr val="tx1"/>
                </a:solidFill>
                <a:effectLst/>
                <a:latin typeface="Arial" pitchFamily="34" charset="0"/>
                <a:cs typeface="Arial" pitchFamily="34" charset="0"/>
              </a:rPr>
              <a:t>a form used by a settlement or closing agent itemizing all charges imposed on a borrower and seller in a real estate transaction. This form gives a picture of the closing transaction, and provides each party with a complete list of incoming and outgoing funds.  Scammers will not provide a HUD-1 form.</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1127689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09537" marR="0" lvl="1" indent="0" algn="l" defTabSz="914400" rtl="0" eaLnBrk="0" fontAlgn="base" latinLnBrk="0" hangingPunct="0">
              <a:lnSpc>
                <a:spcPct val="100000"/>
              </a:lnSpc>
              <a:spcBef>
                <a:spcPts val="400"/>
              </a:spcBef>
              <a:spcAft>
                <a:spcPts val="600"/>
              </a:spcAft>
              <a:buClr>
                <a:srgbClr val="2DA2BF"/>
              </a:buClr>
              <a:buSzPct val="68000"/>
              <a:buFontTx/>
              <a:buNone/>
              <a:tabLst/>
              <a:defRPr/>
            </a:pPr>
            <a:r>
              <a:rPr kumimoji="0" lang="en-US" b="0" i="0" u="none" strike="noStrike" kern="1200" cap="none" spc="0" normalizeH="0" baseline="0" noProof="0" dirty="0" smtClean="0">
                <a:ln>
                  <a:noFill/>
                </a:ln>
                <a:solidFill>
                  <a:prstClr val="black"/>
                </a:solidFill>
                <a:effectLst/>
                <a:uLnTx/>
                <a:uFillTx/>
                <a:latin typeface="Arial" pitchFamily="34" charset="0"/>
                <a:cs typeface="Arial" pitchFamily="34" charset="0"/>
              </a:rPr>
              <a:t>A scammer will ask a homeowner to do all the things that a legitimate loan modification consultant will never ask the homeowner to do.  </a:t>
            </a:r>
          </a:p>
          <a:p>
            <a:pPr marL="109537" marR="0" lvl="1" indent="0" algn="l" defTabSz="914400" rtl="0" eaLnBrk="0" fontAlgn="base" latinLnBrk="0" hangingPunct="0">
              <a:lnSpc>
                <a:spcPct val="100000"/>
              </a:lnSpc>
              <a:spcBef>
                <a:spcPts val="400"/>
              </a:spcBef>
              <a:spcAft>
                <a:spcPts val="600"/>
              </a:spcAft>
              <a:buClr>
                <a:srgbClr val="2DA2BF"/>
              </a:buClr>
              <a:buSzPct val="68000"/>
              <a:buFontTx/>
              <a:buNone/>
              <a:tabLst/>
              <a:defRPr/>
            </a:pPr>
            <a:endParaRPr kumimoji="0" lang="en-US"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marL="109537" marR="0" lvl="1" indent="0" algn="l" defTabSz="914400" rtl="0" eaLnBrk="0" fontAlgn="base" latinLnBrk="0" hangingPunct="0">
              <a:lnSpc>
                <a:spcPct val="100000"/>
              </a:lnSpc>
              <a:spcBef>
                <a:spcPts val="400"/>
              </a:spcBef>
              <a:spcAft>
                <a:spcPts val="600"/>
              </a:spcAft>
              <a:buClr>
                <a:srgbClr val="2DA2BF"/>
              </a:buClr>
              <a:buSzPct val="68000"/>
              <a:buFontTx/>
              <a:buNone/>
              <a:tabLst/>
              <a:defRPr/>
            </a:pPr>
            <a:r>
              <a:rPr lang="en-US" i="1" dirty="0" smtClean="0">
                <a:latin typeface="Arial" pitchFamily="34" charset="0"/>
                <a:cs typeface="Arial" pitchFamily="34" charset="0"/>
              </a:rPr>
              <a:t>*It is illegal for a company/individual to charge fees in advance for loan</a:t>
            </a:r>
            <a:r>
              <a:rPr lang="en-US" i="1" baseline="0" dirty="0" smtClean="0">
                <a:latin typeface="Arial" pitchFamily="34" charset="0"/>
                <a:cs typeface="Arial" pitchFamily="34" charset="0"/>
              </a:rPr>
              <a:t> modification or foreclosure</a:t>
            </a:r>
            <a:r>
              <a:rPr lang="en-US" i="1" dirty="0" smtClean="0">
                <a:latin typeface="Arial" pitchFamily="34" charset="0"/>
                <a:cs typeface="Arial" pitchFamily="34" charset="0"/>
              </a:rPr>
              <a:t> services, according to the Federal Trade Commission (FTC) Mortgage Assistance Relief Service (MARS) Rule. </a:t>
            </a:r>
          </a:p>
          <a:p>
            <a:pPr marL="109537" marR="0" lvl="1" indent="0" algn="l" defTabSz="914400" rtl="0" eaLnBrk="0" fontAlgn="base" latinLnBrk="0" hangingPunct="0">
              <a:lnSpc>
                <a:spcPct val="100000"/>
              </a:lnSpc>
              <a:spcBef>
                <a:spcPts val="400"/>
              </a:spcBef>
              <a:spcAft>
                <a:spcPts val="600"/>
              </a:spcAft>
              <a:buClr>
                <a:srgbClr val="2DA2BF"/>
              </a:buClr>
              <a:buSzPct val="68000"/>
              <a:buFontTx/>
              <a:buNone/>
              <a:tabLst/>
              <a:defRPr/>
            </a:pP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20754705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anose="020B0604020202020204" pitchFamily="34" charset="0"/>
              </a:rPr>
              <a:t>This project was supported by Grant No. 2011-VF-GX-K021 awarded by Office for Victims of Crime. The Office for Victims of Crime is a component of the Office of Justice Programs, which also includes the Bureau of Justice Statistics, the National Institute of Justice, the Office of Juvenile Justice and Delinquency Prevention, the SMART Office, and the Bureau of Justice Assistance. Points of view or opinions in this document are those of the author and do not represent the official position or policies of the United States Department of Justice.</a:t>
            </a:r>
            <a:endParaRPr lang="en-US" altLang="en-US" dirty="0" smtClean="0"/>
          </a:p>
          <a:p>
            <a:endParaRPr lang="en-US" altLang="en-US" dirty="0" smtClean="0">
              <a:latin typeface="Arial" panose="020B0604020202020204" pitchFamily="34"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46D80E5-455D-4FB0-85A7-A3071BD60607}" type="slidenum">
              <a:rPr lang="en-US" altLang="en-US"/>
              <a:pPr eaLnBrk="1" hangingPunct="1">
                <a:spcBef>
                  <a:spcPct val="0"/>
                </a:spcBef>
              </a:pPr>
              <a:t>46</a:t>
            </a:fld>
            <a:endParaRPr lang="en-US" altLang="en-US"/>
          </a:p>
        </p:txBody>
      </p:sp>
    </p:spTree>
    <p:extLst>
      <p:ext uri="{BB962C8B-B14F-4D97-AF65-F5344CB8AC3E}">
        <p14:creationId xmlns:p14="http://schemas.microsoft.com/office/powerpoint/2010/main" val="331338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en-US" kern="1200" dirty="0" smtClean="0">
                <a:solidFill>
                  <a:schemeClr val="tx1"/>
                </a:solidFill>
                <a:effectLst/>
                <a:latin typeface="Arial" pitchFamily="34" charset="0"/>
                <a:cs typeface="Arial" pitchFamily="34" charset="0"/>
              </a:rPr>
              <a:t>For nearly a decade before the housing bubble peaked in 2005-2006, a massive amount of money flowed into the United States from foreign investors. This liquidity pushed interest rates down so that the cost of debt and financing a home became more affordable. With interest rates low, many individuals entered the housing market.  As the value of homes grew, many homeowners applied for second mortgages to take equity out of their homes and support their spending. </a:t>
            </a:r>
            <a:r>
              <a:rPr lang="en-US" dirty="0" smtClean="0">
                <a:solidFill>
                  <a:prstClr val="black"/>
                </a:solidFill>
                <a:latin typeface="Arial" pitchFamily="34" charset="0"/>
                <a:cs typeface="Arial" pitchFamily="34" charset="0"/>
              </a:rPr>
              <a:t>With buyers feeling the pressure to qualify for a mortgage and profit from rapidly increasing home prices, </a:t>
            </a:r>
            <a:r>
              <a:rPr lang="en-US" dirty="0" smtClean="0">
                <a:latin typeface="Arial" pitchFamily="34" charset="0"/>
                <a:cs typeface="Arial" pitchFamily="34" charset="0"/>
              </a:rPr>
              <a:t>the first wave of mortgage fraud occurred in </a:t>
            </a:r>
            <a:r>
              <a:rPr lang="en-US" dirty="0" smtClean="0">
                <a:solidFill>
                  <a:prstClr val="black"/>
                </a:solidFill>
                <a:latin typeface="Arial" pitchFamily="34" charset="0"/>
                <a:cs typeface="Arial" pitchFamily="34" charset="0"/>
              </a:rPr>
              <a:t>loan originations. </a:t>
            </a:r>
          </a:p>
          <a:p>
            <a:endParaRPr kumimoji="1" lang="en-US" kern="1200" dirty="0" smtClean="0">
              <a:solidFill>
                <a:schemeClr val="tx1"/>
              </a:solidFill>
              <a:effectLst/>
              <a:latin typeface="Arial" pitchFamily="34" charset="0"/>
              <a:cs typeface="Arial" pitchFamily="34" charset="0"/>
            </a:endParaRPr>
          </a:p>
          <a:p>
            <a:endParaRPr kumimoji="1" lang="en-US" kern="1200" dirty="0" smtClean="0">
              <a:solidFill>
                <a:schemeClr val="tx1"/>
              </a:solidFill>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latin typeface="Arial" pitchFamily="34" charset="0"/>
                <a:cs typeface="Arial" pitchFamily="34" charset="0"/>
              </a:rPr>
              <a:t>Source: "President Bush's Address to the Nation". The New York Times. September 24, 2008.</a:t>
            </a:r>
          </a:p>
          <a:p>
            <a:endParaRPr kumimoji="1" lang="en-CA" sz="1200" kern="1200" dirty="0" smtClean="0">
              <a:solidFill>
                <a:schemeClr val="tx1"/>
              </a:solidFill>
              <a:effectLst/>
              <a:latin typeface="Times New Roman" pitchFamily="18" charset="0"/>
              <a:ea typeface="+mn-ea"/>
              <a:cs typeface="+mn-cs"/>
            </a:endParaRPr>
          </a:p>
          <a:p>
            <a:endParaRPr lang="en-US" i="1"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5</a:t>
            </a:fld>
            <a:endParaRPr lang="en-US" dirty="0"/>
          </a:p>
        </p:txBody>
      </p:sp>
    </p:spTree>
    <p:extLst>
      <p:ext uri="{BB962C8B-B14F-4D97-AF65-F5344CB8AC3E}">
        <p14:creationId xmlns:p14="http://schemas.microsoft.com/office/powerpoint/2010/main" val="1739113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kern="1200" dirty="0" smtClean="0">
                <a:solidFill>
                  <a:schemeClr val="tx1"/>
                </a:solidFill>
                <a:effectLst/>
                <a:latin typeface="Arial" pitchFamily="34" charset="0"/>
                <a:cs typeface="Arial" pitchFamily="34" charset="0"/>
              </a:rPr>
              <a:t>As home prices rose, some people feared being priced out of the market if they waited to buy, causing home values to rise further and more buyers to enter the market. </a:t>
            </a:r>
            <a:endParaRPr kumimoji="1" lang="en-CA" kern="1200" dirty="0" smtClean="0">
              <a:solidFill>
                <a:schemeClr val="tx1"/>
              </a:solidFill>
              <a:effectLst/>
              <a:latin typeface="Arial" pitchFamily="34" charset="0"/>
              <a:cs typeface="Arial" pitchFamily="34" charset="0"/>
            </a:endParaRPr>
          </a:p>
          <a:p>
            <a:r>
              <a:rPr kumimoji="1" lang="en-US" kern="1200" dirty="0" smtClean="0">
                <a:solidFill>
                  <a:schemeClr val="tx1"/>
                </a:solidFill>
                <a:effectLst/>
                <a:latin typeface="Arial" pitchFamily="34" charset="0"/>
                <a:cs typeface="Arial" pitchFamily="34" charset="0"/>
              </a:rPr>
              <a:t>Many borrowers also took out adjustable rate mortgages (ARMs), where interest rates were lower than those on fixed-rate loans. With ARMs, after an initial period of fixed interest, rates can rise significantly, stretching borrower finances to the limit—or beyond their reach—with higher monthly payments. </a:t>
            </a:r>
            <a:endParaRPr kumimoji="1" lang="en-CA" kern="1200" dirty="0" smtClean="0">
              <a:solidFill>
                <a:schemeClr val="tx1"/>
              </a:solidFill>
              <a:effectLst/>
              <a:latin typeface="Arial" pitchFamily="34" charset="0"/>
              <a:cs typeface="Arial" pitchFamily="34" charset="0"/>
            </a:endParaRPr>
          </a:p>
          <a:p>
            <a:pPr defTabSz="921807">
              <a:defRPr/>
            </a:pPr>
            <a:endParaRPr lang="en-US" dirty="0" smtClean="0"/>
          </a:p>
          <a:p>
            <a:pPr defTabSz="921807">
              <a:defRPr/>
            </a:pPr>
            <a:endParaRPr lang="en-US" dirty="0" smtClean="0"/>
          </a:p>
          <a:p>
            <a:pPr defTabSz="921807">
              <a:defRPr/>
            </a:pPr>
            <a:endParaRPr lang="en-US" dirty="0" smtClean="0"/>
          </a:p>
          <a:p>
            <a:pPr defTabSz="921807">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739113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In 2004 and 2005, there were dire warnings from the FBI about</a:t>
            </a:r>
            <a:r>
              <a:rPr lang="en-US" baseline="0" dirty="0" smtClean="0">
                <a:latin typeface="Arial" pitchFamily="34" charset="0"/>
                <a:cs typeface="Arial" pitchFamily="34" charset="0"/>
              </a:rPr>
              <a:t> mortgage fraud.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739113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Mortgage fraud is a material misstatement, misrepresentation, or omission </a:t>
            </a:r>
            <a:r>
              <a:rPr lang="en-US" dirty="0" smtClean="0">
                <a:latin typeface="Arial" pitchFamily="34" charset="0"/>
                <a:cs typeface="Arial" pitchFamily="34" charset="0"/>
              </a:rPr>
              <a:t>in information relied </a:t>
            </a:r>
            <a:r>
              <a:rPr lang="en-US" dirty="0">
                <a:latin typeface="Arial" pitchFamily="34" charset="0"/>
                <a:cs typeface="Arial" pitchFamily="34" charset="0"/>
              </a:rPr>
              <a:t>on by an underwriter or lender to fund, purchase, or insure a loan. This type of fraud is usually defined as loan origination fraud.  This slide illustrates a number of the ways in which loan origination fraud can be perpetrated.</a:t>
            </a: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8</a:t>
            </a:fld>
            <a:endParaRPr lang="en-US" dirty="0"/>
          </a:p>
        </p:txBody>
      </p:sp>
    </p:spTree>
    <p:extLst>
      <p:ext uri="{BB962C8B-B14F-4D97-AF65-F5344CB8AC3E}">
        <p14:creationId xmlns:p14="http://schemas.microsoft.com/office/powerpoint/2010/main" val="3542272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kern="1200" dirty="0" smtClean="0">
                <a:solidFill>
                  <a:schemeClr val="tx1"/>
                </a:solidFill>
                <a:effectLst/>
                <a:latin typeface="Arial" pitchFamily="34" charset="0"/>
                <a:cs typeface="Arial" pitchFamily="34" charset="0"/>
              </a:rPr>
              <a:t>For over two decades, major mortgage lenders, agencies, and insurers have been submitting information describing incidents of subscriber-verified fraud and material misrepresentation involving industry professionals to a database, known as MIDEX® (Mortgage Industry Data Exchange).</a:t>
            </a:r>
            <a:endParaRPr kumimoji="1" lang="en-CA" kern="1200" dirty="0" smtClean="0">
              <a:solidFill>
                <a:schemeClr val="tx1"/>
              </a:solidFill>
              <a:effectLst/>
              <a:latin typeface="Arial" pitchFamily="34" charset="0"/>
              <a:cs typeface="Arial" pitchFamily="34" charset="0"/>
            </a:endParaRPr>
          </a:p>
          <a:p>
            <a:r>
              <a:rPr kumimoji="1" lang="en-US" kern="1200" dirty="0" smtClean="0">
                <a:solidFill>
                  <a:schemeClr val="tx1"/>
                </a:solidFill>
                <a:effectLst/>
                <a:latin typeface="Arial" pitchFamily="34" charset="0"/>
                <a:cs typeface="Arial" pitchFamily="34" charset="0"/>
              </a:rPr>
              <a:t>Subscribers use information from the MIDEX database as a risk management tool to protect against mortgage fraud perpetrated by industry professionals. The Mortgage Fraud Index, or MFI, is an indication of mortgage-related fraud and misrepresentation involving industry professionals found through MIDEX subscriber fraud investigations in various geographical areas within any particular year. It involves straightforward calculations.</a:t>
            </a:r>
            <a:endParaRPr kumimoji="1" lang="en-CA" kern="1200" dirty="0" smtClean="0">
              <a:solidFill>
                <a:schemeClr val="tx1"/>
              </a:solidFill>
              <a:effectLst/>
              <a:latin typeface="Arial" pitchFamily="34" charset="0"/>
              <a:cs typeface="Arial" pitchFamily="34" charset="0"/>
            </a:endParaRPr>
          </a:p>
          <a:p>
            <a:r>
              <a:rPr kumimoji="1" lang="en-US" i="1" kern="1200" dirty="0" smtClean="0">
                <a:solidFill>
                  <a:schemeClr val="tx1"/>
                </a:solidFill>
                <a:effectLst/>
                <a:latin typeface="Arial" pitchFamily="34" charset="0"/>
                <a:cs typeface="Arial" pitchFamily="34" charset="0"/>
              </a:rPr>
              <a:t>Source:  The LexisNexis® 15th Annual Mortgage Fraud Report, p. 10.  www.mortgagefraudblog.com/wp-content/uploads/2013/09/15th-Annual-Mortgage-Fraud-Report-LexisNexis.pdf. Accessed 10-23-2014 </a:t>
            </a:r>
            <a:endParaRPr kumimoji="1" lang="en-CA" kern="1200" dirty="0">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9</a:t>
            </a:fld>
            <a:endParaRPr lang="en-US" dirty="0"/>
          </a:p>
        </p:txBody>
      </p:sp>
    </p:spTree>
    <p:extLst>
      <p:ext uri="{BB962C8B-B14F-4D97-AF65-F5344CB8AC3E}">
        <p14:creationId xmlns:p14="http://schemas.microsoft.com/office/powerpoint/2010/main" val="262074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5" name="Group 16"/>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latin typeface="Arial" pitchFamily="34" charset="0"/>
              </a:endParaRPr>
            </a:p>
          </p:txBody>
        </p:sp>
        <p:sp>
          <p:nvSpPr>
            <p:cNvPr id="7" name="Freeform 19"/>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Footer Placeholder 3"/>
          <p:cNvSpPr txBox="1">
            <a:spLocks/>
          </p:cNvSpPr>
          <p:nvPr userDrawn="1"/>
        </p:nvSpPr>
        <p:spPr bwMode="auto">
          <a:xfrm>
            <a:off x="2895600" y="5486400"/>
            <a:ext cx="403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200" dirty="0" smtClean="0"/>
          </a:p>
        </p:txBody>
      </p:sp>
      <p:pic>
        <p:nvPicPr>
          <p:cNvPr id="12" name="Picture 7" descr="NCPC_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96000"/>
            <a:ext cx="484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3" name="Date Placeholder 29"/>
          <p:cNvSpPr>
            <a:spLocks noGrp="1"/>
          </p:cNvSpPr>
          <p:nvPr>
            <p:ph type="dt" sz="half" idx="10"/>
          </p:nvPr>
        </p:nvSpPr>
        <p:spPr/>
        <p:txBody>
          <a:bodyPr/>
          <a:lstStyle>
            <a:lvl1pPr>
              <a:defRPr smtClean="0">
                <a:solidFill>
                  <a:srgbClr val="FFFFFF"/>
                </a:solidFill>
              </a:defRPr>
            </a:lvl1pPr>
            <a:extLst/>
          </a:lstStyle>
          <a:p>
            <a:pPr>
              <a:defRPr/>
            </a:pPr>
            <a:fld id="{4C110DDA-33BB-4319-AFD2-3027940C02FE}" type="datetime1">
              <a:rPr lang="en-US" smtClean="0"/>
              <a:t>7/20/2015</a:t>
            </a:fld>
            <a:endParaRPr lang="en-US" dirty="0"/>
          </a:p>
        </p:txBody>
      </p:sp>
      <p:sp>
        <p:nvSpPr>
          <p:cNvPr id="14" name="Footer Placeholder 18"/>
          <p:cNvSpPr>
            <a:spLocks noGrp="1"/>
          </p:cNvSpPr>
          <p:nvPr>
            <p:ph type="ftr" sz="quarter" idx="11"/>
          </p:nvPr>
        </p:nvSpPr>
        <p:spPr/>
        <p:txBody>
          <a:bodyPr/>
          <a:lstStyle>
            <a:lvl1pPr>
              <a:defRPr sz="1000" smtClean="0">
                <a:solidFill>
                  <a:schemeClr val="accent1">
                    <a:tint val="20000"/>
                  </a:schemeClr>
                </a:solidFill>
                <a:latin typeface="Arial" charset="0"/>
              </a:defRPr>
            </a:lvl1pPr>
            <a:extLst/>
          </a:lstStyle>
          <a:p>
            <a:pPr>
              <a:defRPr/>
            </a:pPr>
            <a:r>
              <a:rPr lang="en-US" smtClean="0"/>
              <a:t>© 2015 National Crime Prevention Council, Inc. www.ncpc.org</a:t>
            </a:r>
            <a:endParaRPr lang="en-US" dirty="0"/>
          </a:p>
        </p:txBody>
      </p:sp>
      <p:sp>
        <p:nvSpPr>
          <p:cNvPr id="15" name="Slide Number Placeholder 26"/>
          <p:cNvSpPr>
            <a:spLocks noGrp="1"/>
          </p:cNvSpPr>
          <p:nvPr>
            <p:ph type="sldNum" sz="quarter" idx="12"/>
          </p:nvPr>
        </p:nvSpPr>
        <p:spPr/>
        <p:txBody>
          <a:bodyPr/>
          <a:lstStyle>
            <a:lvl1pPr>
              <a:defRPr>
                <a:solidFill>
                  <a:srgbClr val="FFFFFF"/>
                </a:solidFill>
              </a:defRPr>
            </a:lvl1pPr>
            <a:extLst/>
          </a:lstStyle>
          <a:p>
            <a:pPr>
              <a:defRPr/>
            </a:pPr>
            <a:fld id="{6DF4320A-6E11-411E-A9BB-85E94F60562D}" type="slidenum">
              <a:rPr lang="en-US"/>
              <a:pPr>
                <a:defRPr/>
              </a:pPr>
              <a:t>‹#›</a:t>
            </a:fld>
            <a:endParaRPr lang="en-US" dirty="0"/>
          </a:p>
        </p:txBody>
      </p:sp>
    </p:spTree>
    <p:extLst>
      <p:ext uri="{BB962C8B-B14F-4D97-AF65-F5344CB8AC3E}">
        <p14:creationId xmlns:p14="http://schemas.microsoft.com/office/powerpoint/2010/main" val="50798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6923973-4EBF-40E2-92E0-F2C638C80B21}" type="datetime1">
              <a:rPr lang="en-US" smtClean="0"/>
              <a:t>7/20/2015</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 2015 National Crime Prevention Council, Inc. www.ncpc.org</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855E68C-C969-4DC6-BBB2-2AF28E1D32D2}" type="slidenum">
              <a:rPr lang="en-US"/>
              <a:pPr>
                <a:defRPr/>
              </a:pPr>
              <a:t>‹#›</a:t>
            </a:fld>
            <a:endParaRPr lang="en-US" dirty="0"/>
          </a:p>
        </p:txBody>
      </p:sp>
    </p:spTree>
    <p:extLst>
      <p:ext uri="{BB962C8B-B14F-4D97-AF65-F5344CB8AC3E}">
        <p14:creationId xmlns:p14="http://schemas.microsoft.com/office/powerpoint/2010/main" val="310934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4344C3B-6FA1-4836-861F-08C4EB9571AB}" type="datetime1">
              <a:rPr lang="en-US" smtClean="0"/>
              <a:t>7/20/2015</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 2015 National Crime Prevention Council, Inc. www.ncpc.org</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BE3289FC-1A22-4961-ADC1-D5508CABFAC4}" type="slidenum">
              <a:rPr lang="en-US"/>
              <a:pPr>
                <a:defRPr/>
              </a:pPr>
              <a:t>‹#›</a:t>
            </a:fld>
            <a:endParaRPr lang="en-US" dirty="0"/>
          </a:p>
        </p:txBody>
      </p:sp>
    </p:spTree>
    <p:extLst>
      <p:ext uri="{BB962C8B-B14F-4D97-AF65-F5344CB8AC3E}">
        <p14:creationId xmlns:p14="http://schemas.microsoft.com/office/powerpoint/2010/main" val="1038920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grpSp>
        <p:nvGrpSpPr>
          <p:cNvPr id="5" name="Group 16"/>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latin typeface="Arial" pitchFamily="34" charset="0"/>
              </a:endParaRPr>
            </a:p>
          </p:txBody>
        </p:sp>
        <p:sp>
          <p:nvSpPr>
            <p:cNvPr id="7" name="Freeform 19"/>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solidFill>
                  <a:prstClr val="black"/>
                </a:solidFill>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Footer Placeholder 3"/>
          <p:cNvSpPr txBox="1">
            <a:spLocks/>
          </p:cNvSpPr>
          <p:nvPr userDrawn="1"/>
        </p:nvSpPr>
        <p:spPr bwMode="auto">
          <a:xfrm>
            <a:off x="2895600" y="5486400"/>
            <a:ext cx="403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200" dirty="0" smtClean="0">
              <a:solidFill>
                <a:prstClr val="black"/>
              </a:solidFill>
            </a:endParaRPr>
          </a:p>
        </p:txBody>
      </p:sp>
      <p:pic>
        <p:nvPicPr>
          <p:cNvPr id="12" name="Picture 7" descr="NCPC_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96000"/>
            <a:ext cx="484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3" name="Date Placeholder 29"/>
          <p:cNvSpPr>
            <a:spLocks noGrp="1"/>
          </p:cNvSpPr>
          <p:nvPr>
            <p:ph type="dt" sz="half" idx="10"/>
          </p:nvPr>
        </p:nvSpPr>
        <p:spPr/>
        <p:txBody>
          <a:bodyPr/>
          <a:lstStyle>
            <a:lvl1pPr>
              <a:defRPr smtClean="0">
                <a:solidFill>
                  <a:srgbClr val="FFFFFF"/>
                </a:solidFill>
              </a:defRPr>
            </a:lvl1pPr>
            <a:extLst/>
          </a:lstStyle>
          <a:p>
            <a:pPr>
              <a:defRPr/>
            </a:pPr>
            <a:fld id="{51A4B306-366D-4ADF-B677-56579CC13140}" type="datetime1">
              <a:rPr lang="en-US" smtClean="0"/>
              <a:t>7/20/2015</a:t>
            </a:fld>
            <a:endParaRPr lang="en-US" dirty="0"/>
          </a:p>
        </p:txBody>
      </p:sp>
      <p:sp>
        <p:nvSpPr>
          <p:cNvPr id="14" name="Footer Placeholder 18"/>
          <p:cNvSpPr>
            <a:spLocks noGrp="1"/>
          </p:cNvSpPr>
          <p:nvPr>
            <p:ph type="ftr" sz="quarter" idx="11"/>
          </p:nvPr>
        </p:nvSpPr>
        <p:spPr/>
        <p:txBody>
          <a:bodyPr/>
          <a:lstStyle>
            <a:lvl1pPr>
              <a:defRPr sz="1000" smtClean="0">
                <a:solidFill>
                  <a:schemeClr val="accent1">
                    <a:tint val="20000"/>
                  </a:schemeClr>
                </a:solidFill>
                <a:latin typeface="Arial" charset="0"/>
              </a:defRPr>
            </a:lvl1pPr>
            <a:extLst/>
          </a:lstStyle>
          <a:p>
            <a:pPr>
              <a:defRPr/>
            </a:pPr>
            <a:r>
              <a:rPr lang="en-US" smtClean="0">
                <a:solidFill>
                  <a:srgbClr val="2DA2BF">
                    <a:tint val="20000"/>
                  </a:srgbClr>
                </a:solidFill>
              </a:rPr>
              <a:t>© 2015 National Crime Prevention Council, Inc. www.ncpc.org</a:t>
            </a:r>
            <a:endParaRPr lang="en-US" dirty="0">
              <a:solidFill>
                <a:srgbClr val="2DA2BF">
                  <a:tint val="20000"/>
                </a:srgbClr>
              </a:solidFill>
            </a:endParaRPr>
          </a:p>
        </p:txBody>
      </p:sp>
      <p:sp>
        <p:nvSpPr>
          <p:cNvPr id="15" name="Slide Number Placeholder 26"/>
          <p:cNvSpPr>
            <a:spLocks noGrp="1"/>
          </p:cNvSpPr>
          <p:nvPr>
            <p:ph type="sldNum" sz="quarter" idx="12"/>
          </p:nvPr>
        </p:nvSpPr>
        <p:spPr/>
        <p:txBody>
          <a:bodyPr/>
          <a:lstStyle>
            <a:lvl1pPr>
              <a:defRPr>
                <a:solidFill>
                  <a:srgbClr val="FFFFFF"/>
                </a:solidFill>
              </a:defRPr>
            </a:lvl1pPr>
            <a:extLst/>
          </a:lstStyle>
          <a:p>
            <a:pPr>
              <a:defRPr/>
            </a:pPr>
            <a:fld id="{6DF4320A-6E11-411E-A9BB-85E94F60562D}" type="slidenum">
              <a:rPr lang="en-US"/>
              <a:pPr>
                <a:defRPr/>
              </a:pPr>
              <a:t>‹#›</a:t>
            </a:fld>
            <a:endParaRPr lang="en-US" dirty="0"/>
          </a:p>
        </p:txBody>
      </p:sp>
    </p:spTree>
    <p:extLst>
      <p:ext uri="{BB962C8B-B14F-4D97-AF65-F5344CB8AC3E}">
        <p14:creationId xmlns:p14="http://schemas.microsoft.com/office/powerpoint/2010/main" val="1782339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600"/>
            </a:lvl1pPr>
            <a:lvl2pPr marL="620713" indent="-228600">
              <a:buFont typeface="Arial" panose="020B0604020202020204" pitchFamily="34" charset="0"/>
              <a:buChar char="•"/>
              <a:defRPr sz="1600"/>
            </a:lvl2pPr>
            <a:lvl3pPr marL="915988" indent="-285750">
              <a:buClr>
                <a:schemeClr val="accent1">
                  <a:lumMod val="60000"/>
                  <a:lumOff val="40000"/>
                </a:schemeClr>
              </a:buClr>
              <a:buFont typeface="Wingdings" panose="05000000000000000000" pitchFamily="2" charset="2"/>
              <a:buChar char=""/>
              <a:defRPr sz="1600"/>
            </a:lvl3pPr>
            <a:lvl4pPr>
              <a:defRPr sz="1400"/>
            </a:lvl4pPr>
            <a:lvl5pPr>
              <a:defRPr sz="14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normAutofit/>
          </a:bodyPr>
          <a:lstStyle>
            <a:lvl1pPr>
              <a:defRPr sz="2400">
                <a:effectLst/>
              </a:defRPr>
            </a:lvl1pPr>
            <a:extLst/>
          </a:lstStyle>
          <a:p>
            <a:r>
              <a:rPr lang="en-US" dirty="0" smtClean="0"/>
              <a:t>Click to edit Master title style</a:t>
            </a:r>
            <a:endParaRPr lang="en-US" dirty="0"/>
          </a:p>
        </p:txBody>
      </p:sp>
      <p:sp>
        <p:nvSpPr>
          <p:cNvPr id="4" name="Date Placeholder 9"/>
          <p:cNvSpPr>
            <a:spLocks noGrp="1"/>
          </p:cNvSpPr>
          <p:nvPr>
            <p:ph type="dt" sz="half" idx="10"/>
          </p:nvPr>
        </p:nvSpPr>
        <p:spPr/>
        <p:txBody>
          <a:bodyPr/>
          <a:lstStyle>
            <a:lvl1pPr>
              <a:defRPr/>
            </a:lvl1pPr>
          </a:lstStyle>
          <a:p>
            <a:pPr>
              <a:defRPr/>
            </a:pPr>
            <a:fld id="{99F13B09-982B-411D-B039-28197F712C15}" type="datetime1">
              <a:rPr lang="en-US" smtClean="0">
                <a:solidFill>
                  <a:prstClr val="black"/>
                </a:solidFill>
              </a:rPr>
              <a:t>7/20/2015</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01903F6C-5999-4276-B626-1B757EB90D4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081816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extLst/>
          </a:lstStyle>
          <a:p>
            <a:pPr>
              <a:defRPr/>
            </a:pPr>
            <a:fld id="{A3C379FF-28D5-4137-A4C7-D64D71FC4347}" type="datetime1">
              <a:rPr lang="en-US" smtClean="0">
                <a:solidFill>
                  <a:prstClr val="white"/>
                </a:solidFill>
              </a:rPr>
              <a:t>7/20/2015</a:t>
            </a:fld>
            <a:endParaRPr lang="en-US" dirty="0">
              <a:solidFill>
                <a:prstClr val="white"/>
              </a:solidFill>
            </a:endParaRPr>
          </a:p>
        </p:txBody>
      </p:sp>
      <p:sp>
        <p:nvSpPr>
          <p:cNvPr id="7" name="Footer Placeholder 4"/>
          <p:cNvSpPr>
            <a:spLocks noGrp="1"/>
          </p:cNvSpPr>
          <p:nvPr>
            <p:ph type="ftr" sz="quarter" idx="11"/>
          </p:nvPr>
        </p:nvSpPr>
        <p:spPr/>
        <p:txBody>
          <a:bodyPr/>
          <a:lstStyle>
            <a:lvl1pPr>
              <a:defRPr smtClean="0"/>
            </a:lvl1pPr>
            <a:extLst/>
          </a:lstStyle>
          <a:p>
            <a:pPr>
              <a:defRPr/>
            </a:pPr>
            <a:r>
              <a:rPr lang="en-US" smtClean="0">
                <a:solidFill>
                  <a:prstClr val="white"/>
                </a:solidFill>
              </a:rPr>
              <a:t>© 2015 National Crime Prevention Council, Inc. www.ncpc.org</a:t>
            </a:r>
            <a:endParaRPr lang="en-US" dirty="0">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BD3D4DC6-2370-490D-BF16-63F0B62A7655}"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7714618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smtClean="0"/>
            </a:lvl1pPr>
            <a:extLst/>
          </a:lstStyle>
          <a:p>
            <a:pPr>
              <a:defRPr/>
            </a:pPr>
            <a:fld id="{5BCBD347-0B46-4DD7-A024-2B87AFA4AB81}" type="datetime1">
              <a:rPr lang="en-US" smtClean="0">
                <a:solidFill>
                  <a:prstClr val="white"/>
                </a:solidFill>
              </a:rPr>
              <a:t>7/20/2015</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smtClean="0"/>
            </a:lvl1pPr>
            <a:extLst/>
          </a:lstStyle>
          <a:p>
            <a:pPr>
              <a:defRPr/>
            </a:pPr>
            <a:r>
              <a:rPr lang="en-US" smtClean="0">
                <a:solidFill>
                  <a:prstClr val="white"/>
                </a:solidFill>
              </a:rPr>
              <a:t>© 2015 National Crime Prevention Council, Inc. www.ncpc.org</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20D4B98C-E993-4C2C-A287-FCEED6AFD96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28247596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pic>
        <p:nvPicPr>
          <p:cNvPr id="7" name="Picture 7" descr="NCPC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00"/>
            <a:ext cx="484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smtClean="0"/>
            </a:lvl1pPr>
            <a:extLst/>
          </a:lstStyle>
          <a:p>
            <a:pPr>
              <a:defRPr/>
            </a:pPr>
            <a:fld id="{7F776CB5-F8CD-4B07-B32A-3729D9E66E8F}" type="datetime1">
              <a:rPr lang="en-US" smtClean="0">
                <a:solidFill>
                  <a:prstClr val="black"/>
                </a:solidFill>
              </a:rPr>
              <a:t>7/20/2015</a:t>
            </a:fld>
            <a:endParaRPr lang="en-US" dirty="0">
              <a:solidFill>
                <a:prstClr val="black"/>
              </a:solidFill>
            </a:endParaRPr>
          </a:p>
        </p:txBody>
      </p:sp>
      <p:sp>
        <p:nvSpPr>
          <p:cNvPr id="9" name="Footer Placeholder 7"/>
          <p:cNvSpPr>
            <a:spLocks noGrp="1"/>
          </p:cNvSpPr>
          <p:nvPr>
            <p:ph type="ftr" sz="quarter" idx="11"/>
          </p:nvPr>
        </p:nvSpPr>
        <p:spPr/>
        <p:txBody>
          <a:bodyPr/>
          <a:lstStyle>
            <a:lvl1pPr>
              <a:defRPr smtClean="0"/>
            </a:lvl1pPr>
            <a:extLst/>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10" name="Slide Number Placeholder 8"/>
          <p:cNvSpPr>
            <a:spLocks noGrp="1"/>
          </p:cNvSpPr>
          <p:nvPr>
            <p:ph type="sldNum" sz="quarter" idx="12"/>
          </p:nvPr>
        </p:nvSpPr>
        <p:spPr/>
        <p:txBody>
          <a:bodyPr/>
          <a:lstStyle>
            <a:lvl1pPr>
              <a:defRPr/>
            </a:lvl1pPr>
            <a:extLst/>
          </a:lstStyle>
          <a:p>
            <a:pPr>
              <a:defRPr/>
            </a:pPr>
            <a:fld id="{53A2D363-F5F6-4707-8600-ADCF576D4DE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1685530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extLst/>
          </a:lstStyle>
          <a:p>
            <a:pPr>
              <a:defRPr/>
            </a:pPr>
            <a:fld id="{587E82B7-708A-44AB-BAF7-8405243358CB}" type="datetime1">
              <a:rPr lang="en-US" smtClean="0">
                <a:solidFill>
                  <a:prstClr val="white"/>
                </a:solidFill>
              </a:rPr>
              <a:t>7/20/2015</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smtClean="0"/>
            </a:lvl1pPr>
            <a:extLst/>
          </a:lstStyle>
          <a:p>
            <a:pPr>
              <a:defRPr/>
            </a:pPr>
            <a:r>
              <a:rPr lang="en-US" smtClean="0">
                <a:solidFill>
                  <a:prstClr val="white"/>
                </a:solidFill>
              </a:rPr>
              <a:t>© 2015 National Crime Prevention Council, Inc. www.ncpc.org</a:t>
            </a: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AFD4C002-238E-473A-BF92-829C20DD552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42976154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0CA79BB-DF6A-444C-AEBF-FEFF9B360DF4}" type="datetime1">
              <a:rPr lang="en-US" smtClean="0">
                <a:solidFill>
                  <a:prstClr val="black"/>
                </a:solidFill>
              </a:rPr>
              <a:t>7/20/2015</a:t>
            </a:fld>
            <a:endParaRPr lang="en-US" dirty="0">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11F9233F-8C23-43C7-9952-48C062E7FC5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88341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extLst/>
          </a:lstStyle>
          <a:p>
            <a:pPr>
              <a:defRPr/>
            </a:pPr>
            <a:fld id="{99C72BD3-66AA-45E3-A2E0-28E9E13FE364}" type="datetime1">
              <a:rPr lang="en-US" smtClean="0">
                <a:solidFill>
                  <a:prstClr val="black"/>
                </a:solidFill>
              </a:rPr>
              <a:t>7/20/2015</a:t>
            </a:fld>
            <a:endParaRPr lang="en-US" dirty="0">
              <a:solidFill>
                <a:prstClr val="black"/>
              </a:solidFill>
            </a:endParaRPr>
          </a:p>
        </p:txBody>
      </p:sp>
      <p:sp>
        <p:nvSpPr>
          <p:cNvPr id="6" name="Footer Placeholder 5"/>
          <p:cNvSpPr>
            <a:spLocks noGrp="1"/>
          </p:cNvSpPr>
          <p:nvPr>
            <p:ph type="ftr" sz="quarter" idx="11"/>
          </p:nvPr>
        </p:nvSpPr>
        <p:spPr/>
        <p:txBody>
          <a:bodyPr/>
          <a:lstStyle>
            <a:lvl1pPr>
              <a:defRPr smtClean="0"/>
            </a:lvl1pPr>
            <a:extLst/>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B551617F-B979-4D39-891C-033158F14A8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0766094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600"/>
            </a:lvl1pPr>
            <a:lvl2pPr marL="620713" indent="-228600">
              <a:buFont typeface="Arial" panose="020B0604020202020204" pitchFamily="34" charset="0"/>
              <a:buChar char="•"/>
              <a:defRPr sz="1600"/>
            </a:lvl2pPr>
            <a:lvl3pPr marL="915988" indent="-285750">
              <a:buClr>
                <a:schemeClr val="accent1">
                  <a:lumMod val="60000"/>
                  <a:lumOff val="40000"/>
                </a:schemeClr>
              </a:buClr>
              <a:buFont typeface="Wingdings" panose="05000000000000000000" pitchFamily="2" charset="2"/>
              <a:buChar char=""/>
              <a:defRPr sz="1600"/>
            </a:lvl3pPr>
            <a:lvl4pPr>
              <a:defRPr sz="1400"/>
            </a:lvl4pPr>
            <a:lvl5pPr>
              <a:defRPr sz="14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normAutofit/>
          </a:bodyPr>
          <a:lstStyle>
            <a:lvl1pPr>
              <a:defRPr sz="2400">
                <a:effectLst/>
              </a:defRPr>
            </a:lvl1pPr>
            <a:extLst/>
          </a:lstStyle>
          <a:p>
            <a:r>
              <a:rPr lang="en-US" dirty="0" smtClean="0"/>
              <a:t>Click to edit Master title style</a:t>
            </a:r>
            <a:endParaRPr lang="en-US" dirty="0"/>
          </a:p>
        </p:txBody>
      </p:sp>
      <p:sp>
        <p:nvSpPr>
          <p:cNvPr id="4" name="Date Placeholder 9"/>
          <p:cNvSpPr>
            <a:spLocks noGrp="1"/>
          </p:cNvSpPr>
          <p:nvPr>
            <p:ph type="dt" sz="half" idx="10"/>
          </p:nvPr>
        </p:nvSpPr>
        <p:spPr/>
        <p:txBody>
          <a:bodyPr/>
          <a:lstStyle>
            <a:lvl1pPr>
              <a:defRPr/>
            </a:lvl1pPr>
          </a:lstStyle>
          <a:p>
            <a:pPr>
              <a:defRPr/>
            </a:pPr>
            <a:fld id="{C47DEF9B-307D-4EE2-8893-58AD835D416A}" type="datetime1">
              <a:rPr lang="en-US" smtClean="0"/>
              <a:t>7/20/2015</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 2015 National Crime Prevention Council, Inc. www.ncpc.org</a:t>
            </a:r>
            <a:endParaRPr lang="en-US" dirty="0"/>
          </a:p>
        </p:txBody>
      </p:sp>
      <p:sp>
        <p:nvSpPr>
          <p:cNvPr id="6" name="Slide Number Placeholder 17"/>
          <p:cNvSpPr>
            <a:spLocks noGrp="1"/>
          </p:cNvSpPr>
          <p:nvPr>
            <p:ph type="sldNum" sz="quarter" idx="12"/>
          </p:nvPr>
        </p:nvSpPr>
        <p:spPr>
          <a:xfrm>
            <a:off x="8305800" y="6408738"/>
            <a:ext cx="708025" cy="365125"/>
          </a:xfrm>
        </p:spPr>
        <p:txBody>
          <a:bodyPr/>
          <a:lstStyle>
            <a:lvl1pPr>
              <a:defRPr/>
            </a:lvl1pPr>
          </a:lstStyle>
          <a:p>
            <a:pPr>
              <a:defRPr/>
            </a:pPr>
            <a:fld id="{01903F6C-5999-4276-B626-1B757EB90D46}" type="slidenum">
              <a:rPr lang="en-US"/>
              <a:pPr>
                <a:defRPr/>
              </a:pPr>
              <a:t>‹#›</a:t>
            </a:fld>
            <a:endParaRPr lang="en-US" dirty="0"/>
          </a:p>
        </p:txBody>
      </p:sp>
    </p:spTree>
    <p:extLst>
      <p:ext uri="{BB962C8B-B14F-4D97-AF65-F5344CB8AC3E}">
        <p14:creationId xmlns:p14="http://schemas.microsoft.com/office/powerpoint/2010/main" val="30794490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white"/>
              </a:solidFill>
              <a:latin typeface="Arial" pitchFamily="34" charset="0"/>
            </a:endParaRPr>
          </a:p>
        </p:txBody>
      </p:sp>
      <p:sp>
        <p:nvSpPr>
          <p:cNvPr id="6" name="Freeform 16"/>
          <p:cNvSpPr>
            <a:spLocks/>
          </p:cNvSpPr>
          <p:nvPr/>
        </p:nvSpPr>
        <p:spPr bwMode="auto">
          <a:xfrm>
            <a:off x="-53975" y="5784850"/>
            <a:ext cx="3802063" cy="838200"/>
          </a:xfrm>
          <a:custGeom>
            <a:avLst/>
            <a:gdLst>
              <a:gd name="T0" fmla="*/ 0 w 5760"/>
              <a:gd name="T1" fmla="*/ 0 h 528"/>
              <a:gd name="T2" fmla="*/ 3802063 w 5760"/>
              <a:gd name="T3" fmla="*/ 0 h 528"/>
              <a:gd name="T4" fmla="*/ 3802063 w 5760"/>
              <a:gd name="T5" fmla="*/ 838200 h 528"/>
              <a:gd name="T6" fmla="*/ 3168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solidFill>
                <a:prstClr val="white"/>
              </a:solidFill>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CA67DEB4-64B1-41CC-95C8-27C7CD92ED47}" type="datetime1">
              <a:rPr lang="en-US" smtClean="0">
                <a:solidFill>
                  <a:prstClr val="white"/>
                </a:solidFill>
              </a:rPr>
              <a:t>7/20/2015</a:t>
            </a:fld>
            <a:endParaRPr lang="en-US" dirty="0">
              <a:solidFill>
                <a:prstClr val="white"/>
              </a:solidFill>
            </a:endParaRPr>
          </a:p>
        </p:txBody>
      </p:sp>
      <p:sp>
        <p:nvSpPr>
          <p:cNvPr id="12" name="Footer Placeholder 5"/>
          <p:cNvSpPr>
            <a:spLocks noGrp="1"/>
          </p:cNvSpPr>
          <p:nvPr>
            <p:ph type="ftr" sz="quarter" idx="11"/>
          </p:nvPr>
        </p:nvSpPr>
        <p:spPr>
          <a:xfrm>
            <a:off x="4379913" y="6408738"/>
            <a:ext cx="2351087" cy="365125"/>
          </a:xfrm>
        </p:spPr>
        <p:txBody>
          <a:bodyPr/>
          <a:lstStyle>
            <a:lvl1pPr>
              <a:defRPr smtClean="0">
                <a:solidFill>
                  <a:schemeClr val="tx1"/>
                </a:solidFill>
              </a:defRPr>
            </a:lvl1pPr>
            <a:extLst/>
          </a:lstStyle>
          <a:p>
            <a:pPr>
              <a:defRPr/>
            </a:pPr>
            <a:r>
              <a:rPr lang="en-US" smtClean="0">
                <a:solidFill>
                  <a:prstClr val="white"/>
                </a:solidFill>
              </a:rPr>
              <a:t>© 2015 National Crime Prevention Council, Inc. www.ncpc.org</a:t>
            </a:r>
            <a:endParaRPr lang="en-US" dirty="0">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93260FDF-4C55-47D3-82AF-89F76CBF595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00961893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B054F04-A05C-42DA-8984-BC29923D3461}" type="datetime1">
              <a:rPr lang="en-US" smtClean="0">
                <a:solidFill>
                  <a:prstClr val="black"/>
                </a:solidFill>
              </a:rPr>
              <a:t>7/20/2015</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1855E68C-C969-4DC6-BBB2-2AF28E1D32D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81455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80689B7-EFF6-4045-B3AB-77DB3E605742}" type="datetime1">
              <a:rPr lang="en-US" smtClean="0">
                <a:solidFill>
                  <a:prstClr val="black"/>
                </a:solidFill>
              </a:rPr>
              <a:t>7/20/2015</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BE3289FC-1A22-4961-ADC1-D5508CABFAC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9941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extLst/>
          </a:lstStyle>
          <a:p>
            <a:pPr>
              <a:defRPr/>
            </a:pPr>
            <a:fld id="{059108DC-A3FB-4722-A06D-92626A495F8B}" type="datetime1">
              <a:rPr lang="en-US" smtClean="0"/>
              <a:t>7/20/2015</a:t>
            </a:fld>
            <a:endParaRPr lang="en-US" dirty="0"/>
          </a:p>
        </p:txBody>
      </p:sp>
      <p:sp>
        <p:nvSpPr>
          <p:cNvPr id="7" name="Footer Placeholder 4"/>
          <p:cNvSpPr>
            <a:spLocks noGrp="1"/>
          </p:cNvSpPr>
          <p:nvPr>
            <p:ph type="ftr" sz="quarter" idx="11"/>
          </p:nvPr>
        </p:nvSpPr>
        <p:spPr/>
        <p:txBody>
          <a:bodyPr/>
          <a:lstStyle>
            <a:lvl1pPr>
              <a:defRPr smtClean="0"/>
            </a:lvl1pPr>
            <a:extLst/>
          </a:lstStyle>
          <a:p>
            <a:pPr>
              <a:defRPr/>
            </a:pPr>
            <a:r>
              <a:rPr lang="en-US" smtClean="0"/>
              <a:t>© 2015 National Crime Prevention Council, Inc. www.ncpc.org</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BD3D4DC6-2370-490D-BF16-63F0B62A7655}" type="slidenum">
              <a:rPr lang="en-US"/>
              <a:pPr>
                <a:defRPr/>
              </a:pPr>
              <a:t>‹#›</a:t>
            </a:fld>
            <a:endParaRPr lang="en-US" dirty="0"/>
          </a:p>
        </p:txBody>
      </p:sp>
    </p:spTree>
    <p:extLst>
      <p:ext uri="{BB962C8B-B14F-4D97-AF65-F5344CB8AC3E}">
        <p14:creationId xmlns:p14="http://schemas.microsoft.com/office/powerpoint/2010/main" val="18255244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smtClean="0"/>
            </a:lvl1pPr>
            <a:extLst/>
          </a:lstStyle>
          <a:p>
            <a:pPr>
              <a:defRPr/>
            </a:pPr>
            <a:fld id="{8DAF59CD-ADE2-4710-8FF2-BE6943D7BC06}" type="datetime1">
              <a:rPr lang="en-US" smtClean="0"/>
              <a:t>7/20/2015</a:t>
            </a:fld>
            <a:endParaRPr lang="en-US" dirty="0"/>
          </a:p>
        </p:txBody>
      </p:sp>
      <p:sp>
        <p:nvSpPr>
          <p:cNvPr id="6" name="Footer Placeholder 5"/>
          <p:cNvSpPr>
            <a:spLocks noGrp="1"/>
          </p:cNvSpPr>
          <p:nvPr>
            <p:ph type="ftr" sz="quarter" idx="11"/>
          </p:nvPr>
        </p:nvSpPr>
        <p:spPr/>
        <p:txBody>
          <a:bodyPr/>
          <a:lstStyle>
            <a:lvl1pPr>
              <a:defRPr smtClean="0"/>
            </a:lvl1pPr>
            <a:extLst/>
          </a:lstStyle>
          <a:p>
            <a:pPr>
              <a:defRPr/>
            </a:pPr>
            <a:r>
              <a:rPr lang="en-US" smtClean="0"/>
              <a:t>© 2015 National Crime Prevention Council, Inc. www.ncpc.org</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0D4B98C-E993-4C2C-A287-FCEED6AFD961}" type="slidenum">
              <a:rPr lang="en-US"/>
              <a:pPr>
                <a:defRPr/>
              </a:pPr>
              <a:t>‹#›</a:t>
            </a:fld>
            <a:endParaRPr lang="en-US" dirty="0"/>
          </a:p>
        </p:txBody>
      </p:sp>
    </p:spTree>
    <p:extLst>
      <p:ext uri="{BB962C8B-B14F-4D97-AF65-F5344CB8AC3E}">
        <p14:creationId xmlns:p14="http://schemas.microsoft.com/office/powerpoint/2010/main" val="337789964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pic>
        <p:nvPicPr>
          <p:cNvPr id="7" name="Picture 7" descr="NCPC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00"/>
            <a:ext cx="484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smtClean="0"/>
            </a:lvl1pPr>
            <a:extLst/>
          </a:lstStyle>
          <a:p>
            <a:pPr>
              <a:defRPr/>
            </a:pPr>
            <a:fld id="{4FA5A947-AA6B-45E4-9C91-F7DDE9B4C49D}" type="datetime1">
              <a:rPr lang="en-US" smtClean="0"/>
              <a:t>7/20/2015</a:t>
            </a:fld>
            <a:endParaRPr lang="en-US" dirty="0"/>
          </a:p>
        </p:txBody>
      </p:sp>
      <p:sp>
        <p:nvSpPr>
          <p:cNvPr id="9" name="Footer Placeholder 7"/>
          <p:cNvSpPr>
            <a:spLocks noGrp="1"/>
          </p:cNvSpPr>
          <p:nvPr>
            <p:ph type="ftr" sz="quarter" idx="11"/>
          </p:nvPr>
        </p:nvSpPr>
        <p:spPr/>
        <p:txBody>
          <a:bodyPr/>
          <a:lstStyle>
            <a:lvl1pPr>
              <a:defRPr smtClean="0"/>
            </a:lvl1pPr>
            <a:extLst/>
          </a:lstStyle>
          <a:p>
            <a:pPr>
              <a:defRPr/>
            </a:pPr>
            <a:r>
              <a:rPr lang="en-US" smtClean="0"/>
              <a:t>© 2015 National Crime Prevention Council, Inc. www.ncpc.org</a:t>
            </a:r>
            <a:endParaRPr lang="en-US" dirty="0"/>
          </a:p>
        </p:txBody>
      </p:sp>
      <p:sp>
        <p:nvSpPr>
          <p:cNvPr id="10" name="Slide Number Placeholder 8"/>
          <p:cNvSpPr>
            <a:spLocks noGrp="1"/>
          </p:cNvSpPr>
          <p:nvPr>
            <p:ph type="sldNum" sz="quarter" idx="12"/>
          </p:nvPr>
        </p:nvSpPr>
        <p:spPr/>
        <p:txBody>
          <a:bodyPr/>
          <a:lstStyle>
            <a:lvl1pPr>
              <a:defRPr/>
            </a:lvl1pPr>
            <a:extLst/>
          </a:lstStyle>
          <a:p>
            <a:pPr>
              <a:defRPr/>
            </a:pPr>
            <a:fld id="{53A2D363-F5F6-4707-8600-ADCF576D4DE3}" type="slidenum">
              <a:rPr lang="en-US"/>
              <a:pPr>
                <a:defRPr/>
              </a:pPr>
              <a:t>‹#›</a:t>
            </a:fld>
            <a:endParaRPr lang="en-US" dirty="0"/>
          </a:p>
        </p:txBody>
      </p:sp>
    </p:spTree>
    <p:extLst>
      <p:ext uri="{BB962C8B-B14F-4D97-AF65-F5344CB8AC3E}">
        <p14:creationId xmlns:p14="http://schemas.microsoft.com/office/powerpoint/2010/main" val="110701901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extLst/>
          </a:lstStyle>
          <a:p>
            <a:pPr>
              <a:defRPr/>
            </a:pPr>
            <a:fld id="{6252C8D8-8762-46DD-A797-BBEA15010607}" type="datetime1">
              <a:rPr lang="en-US" smtClean="0"/>
              <a:t>7/20/2015</a:t>
            </a:fld>
            <a:endParaRPr lang="en-US" dirty="0"/>
          </a:p>
        </p:txBody>
      </p:sp>
      <p:sp>
        <p:nvSpPr>
          <p:cNvPr id="4" name="Footer Placeholder 3"/>
          <p:cNvSpPr>
            <a:spLocks noGrp="1"/>
          </p:cNvSpPr>
          <p:nvPr>
            <p:ph type="ftr" sz="quarter" idx="11"/>
          </p:nvPr>
        </p:nvSpPr>
        <p:spPr/>
        <p:txBody>
          <a:bodyPr/>
          <a:lstStyle>
            <a:lvl1pPr>
              <a:defRPr smtClean="0"/>
            </a:lvl1pPr>
            <a:extLst/>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AFD4C002-238E-473A-BF92-829C20DD5526}" type="slidenum">
              <a:rPr lang="en-US"/>
              <a:pPr>
                <a:defRPr/>
              </a:pPr>
              <a:t>‹#›</a:t>
            </a:fld>
            <a:endParaRPr lang="en-US" dirty="0"/>
          </a:p>
        </p:txBody>
      </p:sp>
    </p:spTree>
    <p:extLst>
      <p:ext uri="{BB962C8B-B14F-4D97-AF65-F5344CB8AC3E}">
        <p14:creationId xmlns:p14="http://schemas.microsoft.com/office/powerpoint/2010/main" val="1730954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15E2D27-9E9A-482E-A80B-53B020FDD9C0}" type="datetime1">
              <a:rPr lang="en-US" smtClean="0"/>
              <a:t>7/20/2015</a:t>
            </a:fld>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smtClean="0"/>
              <a:t>© 2015 National Crime Prevention Council, Inc. www.ncpc.org</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11F9233F-8C23-43C7-9952-48C062E7FC50}" type="slidenum">
              <a:rPr lang="en-US"/>
              <a:pPr>
                <a:defRPr/>
              </a:pPr>
              <a:t>‹#›</a:t>
            </a:fld>
            <a:endParaRPr lang="en-US" dirty="0"/>
          </a:p>
        </p:txBody>
      </p:sp>
    </p:spTree>
    <p:extLst>
      <p:ext uri="{BB962C8B-B14F-4D97-AF65-F5344CB8AC3E}">
        <p14:creationId xmlns:p14="http://schemas.microsoft.com/office/powerpoint/2010/main" val="156019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extLst/>
          </a:lstStyle>
          <a:p>
            <a:pPr>
              <a:defRPr/>
            </a:pPr>
            <a:fld id="{FE3AEB2E-675D-476E-AB21-CDC35BB3B326}" type="datetime1">
              <a:rPr lang="en-US" smtClean="0"/>
              <a:t>7/20/2015</a:t>
            </a:fld>
            <a:endParaRPr lang="en-US" dirty="0"/>
          </a:p>
        </p:txBody>
      </p:sp>
      <p:sp>
        <p:nvSpPr>
          <p:cNvPr id="6" name="Footer Placeholder 5"/>
          <p:cNvSpPr>
            <a:spLocks noGrp="1"/>
          </p:cNvSpPr>
          <p:nvPr>
            <p:ph type="ftr" sz="quarter" idx="11"/>
          </p:nvPr>
        </p:nvSpPr>
        <p:spPr/>
        <p:txBody>
          <a:bodyPr/>
          <a:lstStyle>
            <a:lvl1pPr>
              <a:defRPr smtClean="0"/>
            </a:lvl1pPr>
            <a:extLst/>
          </a:lstStyle>
          <a:p>
            <a:pPr>
              <a:defRPr/>
            </a:pPr>
            <a:r>
              <a:rPr lang="en-US" smtClean="0"/>
              <a:t>© 2015 National Crime Prevention Council, Inc. www.ncpc.org</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B551617F-B979-4D39-891C-033158F14A85}" type="slidenum">
              <a:rPr lang="en-US"/>
              <a:pPr>
                <a:defRPr/>
              </a:pPr>
              <a:t>‹#›</a:t>
            </a:fld>
            <a:endParaRPr lang="en-US" dirty="0"/>
          </a:p>
        </p:txBody>
      </p:sp>
    </p:spTree>
    <p:extLst>
      <p:ext uri="{BB962C8B-B14F-4D97-AF65-F5344CB8AC3E}">
        <p14:creationId xmlns:p14="http://schemas.microsoft.com/office/powerpoint/2010/main" val="25316841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latin typeface="Arial" pitchFamily="34" charset="0"/>
            </a:endParaRPr>
          </a:p>
        </p:txBody>
      </p:sp>
      <p:sp>
        <p:nvSpPr>
          <p:cNvPr id="6" name="Freeform 16"/>
          <p:cNvSpPr>
            <a:spLocks/>
          </p:cNvSpPr>
          <p:nvPr/>
        </p:nvSpPr>
        <p:spPr bwMode="auto">
          <a:xfrm>
            <a:off x="-53975" y="5784850"/>
            <a:ext cx="3802063" cy="838200"/>
          </a:xfrm>
          <a:custGeom>
            <a:avLst/>
            <a:gdLst>
              <a:gd name="T0" fmla="*/ 0 w 5760"/>
              <a:gd name="T1" fmla="*/ 0 h 528"/>
              <a:gd name="T2" fmla="*/ 3802063 w 5760"/>
              <a:gd name="T3" fmla="*/ 0 h 528"/>
              <a:gd name="T4" fmla="*/ 3802063 w 5760"/>
              <a:gd name="T5" fmla="*/ 838200 h 528"/>
              <a:gd name="T6" fmla="*/ 3168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AF809E74-0A7F-46A7-89B0-252BB3050D81}" type="datetime1">
              <a:rPr lang="en-US" smtClean="0"/>
              <a:t>7/20/2015</a:t>
            </a:fld>
            <a:endParaRPr lang="en-US" dirty="0"/>
          </a:p>
        </p:txBody>
      </p:sp>
      <p:sp>
        <p:nvSpPr>
          <p:cNvPr id="12" name="Footer Placeholder 5"/>
          <p:cNvSpPr>
            <a:spLocks noGrp="1"/>
          </p:cNvSpPr>
          <p:nvPr>
            <p:ph type="ftr" sz="quarter" idx="11"/>
          </p:nvPr>
        </p:nvSpPr>
        <p:spPr>
          <a:xfrm>
            <a:off x="4379913" y="6408738"/>
            <a:ext cx="2351087" cy="365125"/>
          </a:xfrm>
        </p:spPr>
        <p:txBody>
          <a:bodyPr/>
          <a:lstStyle>
            <a:lvl1pPr>
              <a:defRPr smtClean="0">
                <a:solidFill>
                  <a:schemeClr val="tx1"/>
                </a:solidFill>
              </a:defRPr>
            </a:lvl1pPr>
            <a:extLst/>
          </a:lstStyle>
          <a:p>
            <a:pPr>
              <a:defRPr/>
            </a:pPr>
            <a:r>
              <a:rPr lang="en-US" smtClean="0"/>
              <a:t>© 2015 National Crime Prevention Council, Inc. www.ncpc.org</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93260FDF-4C55-47D3-82AF-89F76CBF595B}" type="slidenum">
              <a:rPr lang="en-US"/>
              <a:pPr>
                <a:defRPr/>
              </a:pPr>
              <a:t>‹#›</a:t>
            </a:fld>
            <a:endParaRPr lang="en-US" dirty="0"/>
          </a:p>
        </p:txBody>
      </p:sp>
    </p:spTree>
    <p:extLst>
      <p:ext uri="{BB962C8B-B14F-4D97-AF65-F5344CB8AC3E}">
        <p14:creationId xmlns:p14="http://schemas.microsoft.com/office/powerpoint/2010/main" val="293361009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latin typeface="Arial" pitchFamily="34" charset="0"/>
            </a:endParaRPr>
          </a:p>
        </p:txBody>
      </p:sp>
      <p:sp>
        <p:nvSpPr>
          <p:cNvPr id="1027" name="Freeform 11"/>
          <p:cNvSpPr>
            <a:spLocks/>
          </p:cNvSpPr>
          <p:nvPr/>
        </p:nvSpPr>
        <p:spPr bwMode="auto">
          <a:xfrm>
            <a:off x="-53975" y="5784850"/>
            <a:ext cx="3802063" cy="838200"/>
          </a:xfrm>
          <a:custGeom>
            <a:avLst/>
            <a:gdLst>
              <a:gd name="T0" fmla="*/ 0 w 5760"/>
              <a:gd name="T1" fmla="*/ 0 h 528"/>
              <a:gd name="T2" fmla="*/ 3802063 w 5760"/>
              <a:gd name="T3" fmla="*/ 0 h 528"/>
              <a:gd name="T4" fmla="*/ 3802063 w 5760"/>
              <a:gd name="T5" fmla="*/ 838200 h 528"/>
              <a:gd name="T6" fmla="*/ 3168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1033" name="Text Placeholder 29"/>
          <p:cNvSpPr>
            <a:spLocks noGrp="1"/>
          </p:cNvSpPr>
          <p:nvPr>
            <p:ph type="body" idx="1"/>
          </p:nvPr>
        </p:nvSpPr>
        <p:spPr bwMode="auto">
          <a:xfrm>
            <a:off x="457200" y="13716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latin typeface="Arial" pitchFamily="34" charset="0"/>
              </a:defRPr>
            </a:lvl1pPr>
            <a:extLst/>
          </a:lstStyle>
          <a:p>
            <a:pPr>
              <a:defRPr/>
            </a:pPr>
            <a:fld id="{350AB659-B4BF-4A26-B806-E90026BD3F65}" type="datetime1">
              <a:rPr lang="en-US" smtClean="0"/>
              <a:t>7/20/2015</a:t>
            </a:fld>
            <a:endParaRPr lang="en-US" dirty="0"/>
          </a:p>
        </p:txBody>
      </p:sp>
      <p:sp>
        <p:nvSpPr>
          <p:cNvPr id="22" name="Footer Placeholder 21"/>
          <p:cNvSpPr>
            <a:spLocks noGrp="1"/>
          </p:cNvSpPr>
          <p:nvPr>
            <p:ph type="ftr" sz="quarter" idx="3"/>
          </p:nvPr>
        </p:nvSpPr>
        <p:spPr>
          <a:xfrm>
            <a:off x="3810000" y="6408738"/>
            <a:ext cx="2921000" cy="365125"/>
          </a:xfrm>
          <a:prstGeom prst="rect">
            <a:avLst/>
          </a:prstGeom>
        </p:spPr>
        <p:txBody>
          <a:bodyPr vert="horz" anchor="b"/>
          <a:lstStyle>
            <a:lvl1pPr algn="ctr" eaLnBrk="1" latinLnBrk="0" hangingPunct="1">
              <a:defRPr kumimoji="0" sz="1000" smtClean="0">
                <a:solidFill>
                  <a:schemeClr val="tx1"/>
                </a:solidFill>
                <a:latin typeface="Arial" pitchFamily="34" charset="0"/>
              </a:defRPr>
            </a:lvl1pPr>
            <a:extLst/>
          </a:lstStyle>
          <a:p>
            <a:pPr>
              <a:defRPr/>
            </a:pPr>
            <a:r>
              <a:rPr lang="en-US" smtClean="0"/>
              <a:t>© 2015 National Crime Prevention Council, Inc. www.ncpc.org</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a:defRPr/>
            </a:pPr>
            <a:fld id="{4F1EF059-434A-46EC-AE9C-FF008DEF8708}" type="slidenum">
              <a:rPr lang="en-US"/>
              <a:pPr>
                <a:defRPr/>
              </a:pPr>
              <a:t>‹#›</a:t>
            </a:fld>
            <a:endParaRPr lang="en-US" dirty="0"/>
          </a:p>
        </p:txBody>
      </p:sp>
      <p:pic>
        <p:nvPicPr>
          <p:cNvPr id="1037" name="Picture 7" descr="NCPC_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096000"/>
            <a:ext cx="484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34" r:id="rId1"/>
    <p:sldLayoutId id="2147484130" r:id="rId2"/>
    <p:sldLayoutId id="2147484135" r:id="rId3"/>
    <p:sldLayoutId id="2147484136" r:id="rId4"/>
    <p:sldLayoutId id="2147484137" r:id="rId5"/>
    <p:sldLayoutId id="2147484138" r:id="rId6"/>
    <p:sldLayoutId id="2147484131" r:id="rId7"/>
    <p:sldLayoutId id="2147484139" r:id="rId8"/>
    <p:sldLayoutId id="2147484140" r:id="rId9"/>
    <p:sldLayoutId id="2147484132" r:id="rId10"/>
    <p:sldLayoutId id="2147484133" r:id="rId11"/>
  </p:sldLayoutIdLst>
  <p:hf hdr="0" dt="0"/>
  <p:txStyles>
    <p:titleStyle>
      <a:lvl1pPr algn="l" rtl="0" eaLnBrk="0" fontAlgn="base" hangingPunct="0">
        <a:spcBef>
          <a:spcPct val="0"/>
        </a:spcBef>
        <a:spcAft>
          <a:spcPct val="0"/>
        </a:spcAft>
        <a:defRPr sz="3200" b="1" kern="1200">
          <a:solidFill>
            <a:schemeClr val="tx2"/>
          </a:solidFill>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0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0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18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latin typeface="Arial" pitchFamily="34" charset="0"/>
            </a:endParaRPr>
          </a:p>
        </p:txBody>
      </p:sp>
      <p:sp>
        <p:nvSpPr>
          <p:cNvPr id="1027" name="Freeform 11"/>
          <p:cNvSpPr>
            <a:spLocks/>
          </p:cNvSpPr>
          <p:nvPr/>
        </p:nvSpPr>
        <p:spPr bwMode="auto">
          <a:xfrm>
            <a:off x="-53975" y="5784850"/>
            <a:ext cx="3802063" cy="838200"/>
          </a:xfrm>
          <a:custGeom>
            <a:avLst/>
            <a:gdLst>
              <a:gd name="T0" fmla="*/ 0 w 5760"/>
              <a:gd name="T1" fmla="*/ 0 h 528"/>
              <a:gd name="T2" fmla="*/ 3802063 w 5760"/>
              <a:gd name="T3" fmla="*/ 0 h 528"/>
              <a:gd name="T4" fmla="*/ 3802063 w 5760"/>
              <a:gd name="T5" fmla="*/ 838200 h 528"/>
              <a:gd name="T6" fmla="*/ 3168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1033" name="Text Placeholder 29"/>
          <p:cNvSpPr>
            <a:spLocks noGrp="1"/>
          </p:cNvSpPr>
          <p:nvPr>
            <p:ph type="body" idx="1"/>
          </p:nvPr>
        </p:nvSpPr>
        <p:spPr bwMode="auto">
          <a:xfrm>
            <a:off x="457200" y="13716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latin typeface="Arial" pitchFamily="34" charset="0"/>
              </a:defRPr>
            </a:lvl1pPr>
            <a:extLst/>
          </a:lstStyle>
          <a:p>
            <a:pPr>
              <a:defRPr/>
            </a:pPr>
            <a:fld id="{64A549C2-6E0B-4ADE-B6C6-3F484BEFDE88}" type="datetime1">
              <a:rPr lang="en-US" smtClean="0">
                <a:solidFill>
                  <a:prstClr val="black"/>
                </a:solidFill>
              </a:rPr>
              <a:t>7/20/2015</a:t>
            </a:fld>
            <a:endParaRPr lang="en-US" dirty="0">
              <a:solidFill>
                <a:prstClr val="black"/>
              </a:solidFill>
            </a:endParaRPr>
          </a:p>
        </p:txBody>
      </p:sp>
      <p:sp>
        <p:nvSpPr>
          <p:cNvPr id="22" name="Footer Placeholder 21"/>
          <p:cNvSpPr>
            <a:spLocks noGrp="1"/>
          </p:cNvSpPr>
          <p:nvPr>
            <p:ph type="ftr" sz="quarter" idx="3"/>
          </p:nvPr>
        </p:nvSpPr>
        <p:spPr>
          <a:xfrm>
            <a:off x="3810000" y="6408738"/>
            <a:ext cx="2921000" cy="365125"/>
          </a:xfrm>
          <a:prstGeom prst="rect">
            <a:avLst/>
          </a:prstGeom>
        </p:spPr>
        <p:txBody>
          <a:bodyPr vert="horz" anchor="b"/>
          <a:lstStyle>
            <a:lvl1pPr algn="ctr" eaLnBrk="1" latinLnBrk="0" hangingPunct="1">
              <a:defRPr kumimoji="0" sz="1000" smtClean="0">
                <a:solidFill>
                  <a:schemeClr val="tx1"/>
                </a:solidFill>
                <a:latin typeface="Arial" pitchFamily="34" charset="0"/>
              </a:defRPr>
            </a:lvl1pPr>
            <a:extLst/>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a:defRPr/>
            </a:pPr>
            <a:fld id="{4F1EF059-434A-46EC-AE9C-FF008DEF8708}" type="slidenum">
              <a:rPr lang="en-US">
                <a:solidFill>
                  <a:prstClr val="black"/>
                </a:solidFill>
              </a:rPr>
              <a:pPr>
                <a:defRPr/>
              </a:pPr>
              <a:t>‹#›</a:t>
            </a:fld>
            <a:endParaRPr lang="en-US" dirty="0">
              <a:solidFill>
                <a:prstClr val="black"/>
              </a:solidFill>
            </a:endParaRPr>
          </a:p>
        </p:txBody>
      </p:sp>
      <p:pic>
        <p:nvPicPr>
          <p:cNvPr id="1037" name="Picture 7" descr="NCPC_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096000"/>
            <a:ext cx="484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69381"/>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hf hdr="0" dt="0"/>
  <p:txStyles>
    <p:titleStyle>
      <a:lvl1pPr algn="l" rtl="0" eaLnBrk="0" fontAlgn="base" hangingPunct="0">
        <a:spcBef>
          <a:spcPct val="0"/>
        </a:spcBef>
        <a:spcAft>
          <a:spcPct val="0"/>
        </a:spcAft>
        <a:defRPr sz="3200" b="1" kern="1200">
          <a:solidFill>
            <a:schemeClr val="tx2"/>
          </a:solidFill>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0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0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18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ncpc.org/"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www.ocf.berkeley.edu/~aathavan/poems/The%20Spider%20and%20The%20Fly%20A%20Fable.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3.wdp"/></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4.wdp"/></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5.wdp"/></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hdphoto6.wdp"/></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7.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ncpc.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 y="2948602"/>
            <a:ext cx="2413000" cy="223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Rectangle 4"/>
          <p:cNvSpPr>
            <a:spLocks noGrp="1" noChangeArrowheads="1"/>
          </p:cNvSpPr>
          <p:nvPr>
            <p:ph type="ctrTitle"/>
          </p:nvPr>
        </p:nvSpPr>
        <p:spPr>
          <a:xfrm>
            <a:off x="304800" y="914400"/>
            <a:ext cx="8686800" cy="1143000"/>
          </a:xfrm>
        </p:spPr>
        <p:txBody>
          <a:bodyPr>
            <a:normAutofit/>
          </a:bodyPr>
          <a:lstStyle/>
          <a:p>
            <a:pPr eaLnBrk="1" fontAlgn="auto" hangingPunct="1">
              <a:spcAft>
                <a:spcPts val="0"/>
              </a:spcAft>
              <a:defRPr/>
            </a:pPr>
            <a:r>
              <a:rPr lang="en-US" sz="3600" dirty="0" smtClean="0">
                <a:effectLst/>
              </a:rPr>
              <a:t>Assisting Victims of Mortgage Fraud</a:t>
            </a:r>
          </a:p>
        </p:txBody>
      </p:sp>
      <p:sp>
        <p:nvSpPr>
          <p:cNvPr id="9220" name="Rectangle 8"/>
          <p:cNvSpPr>
            <a:spLocks noChangeArrowheads="1"/>
          </p:cNvSpPr>
          <p:nvPr/>
        </p:nvSpPr>
        <p:spPr bwMode="auto">
          <a:xfrm>
            <a:off x="3886200" y="2776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800" dirty="0">
              <a:latin typeface="Arial" charset="0"/>
            </a:endParaRPr>
          </a:p>
        </p:txBody>
      </p:sp>
      <p:pic>
        <p:nvPicPr>
          <p:cNvPr id="9222" name="Picture 4" descr="Copy of NCPC_logo_horiz.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915025"/>
            <a:ext cx="1981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5"/>
          <p:cNvSpPr>
            <a:spLocks noGrp="1" noChangeArrowheads="1"/>
          </p:cNvSpPr>
          <p:nvPr>
            <p:ph type="subTitle" idx="1"/>
          </p:nvPr>
        </p:nvSpPr>
        <p:spPr>
          <a:xfrm>
            <a:off x="2362200" y="2543175"/>
            <a:ext cx="6629400" cy="1038225"/>
          </a:xfrm>
        </p:spPr>
        <p:txBody>
          <a:bodyPr/>
          <a:lstStyle/>
          <a:p>
            <a:pPr marR="0" eaLnBrk="1" hangingPunct="1"/>
            <a:r>
              <a:rPr lang="en-US" altLang="en-US" sz="2800" dirty="0" smtClean="0">
                <a:latin typeface="Arial" charset="0"/>
              </a:rPr>
              <a:t>National Crime Prevention Council </a:t>
            </a:r>
            <a:r>
              <a:rPr lang="en-US" altLang="en-US" sz="2800" dirty="0" smtClean="0">
                <a:latin typeface="Arial" charset="0"/>
              </a:rPr>
              <a:t>2015</a:t>
            </a:r>
          </a:p>
          <a:p>
            <a:pPr marR="0" eaLnBrk="1" hangingPunct="1"/>
            <a:r>
              <a:rPr lang="en-US" altLang="en-US" sz="2800" dirty="0" smtClean="0">
                <a:latin typeface="Arial" charset="0"/>
                <a:hlinkClick r:id="rId6"/>
              </a:rPr>
              <a:t>www.ncpc.org</a:t>
            </a:r>
            <a:r>
              <a:rPr lang="en-US" altLang="en-US" sz="2800" dirty="0" smtClean="0">
                <a:latin typeface="Arial" charset="0"/>
              </a:rPr>
              <a:t> </a:t>
            </a:r>
            <a:endParaRPr lang="en-US" altLang="en-US" sz="2800" dirty="0" smtClean="0">
              <a:latin typeface="Arial"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dissolve">
                                      <p:cBhvr>
                                        <p:cTn id="12" dur="500"/>
                                        <p:tgtEl>
                                          <p:spTgt spid="4101"/>
                                        </p:tgtEl>
                                      </p:cBhvr>
                                    </p:animEffect>
                                  </p:childTnLst>
                                  <p:subTnLst>
                                    <p:audio>
                                      <p:cMediaNode>
                                        <p:cTn display="0" masterRel="sameClick">
                                          <p:stCondLst>
                                            <p:cond evt="begin" delay="0">
                                              <p:tn val="10"/>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Aft>
                <a:spcPts val="600"/>
              </a:spcAft>
              <a:buClr>
                <a:srgbClr val="2DA2BF"/>
              </a:buClr>
            </a:pPr>
            <a:r>
              <a:rPr lang="en-US" dirty="0" smtClean="0">
                <a:solidFill>
                  <a:prstClr val="black"/>
                </a:solidFill>
              </a:rPr>
              <a:t>The financial rewards of rising house prices also led to a boom in new home construction.</a:t>
            </a:r>
            <a:endParaRPr lang="en-US" dirty="0" smtClean="0"/>
          </a:p>
          <a:p>
            <a:pPr>
              <a:spcAft>
                <a:spcPts val="600"/>
              </a:spcAft>
            </a:pPr>
            <a:r>
              <a:rPr lang="en-US" dirty="0" smtClean="0"/>
              <a:t>By 2007, there were more houses on the market than people willing to buy them. </a:t>
            </a:r>
          </a:p>
          <a:p>
            <a:pPr>
              <a:spcAft>
                <a:spcPts val="600"/>
              </a:spcAft>
            </a:pPr>
            <a:r>
              <a:rPr lang="en-US" dirty="0" smtClean="0"/>
              <a:t>The </a:t>
            </a:r>
            <a:r>
              <a:rPr lang="en-US" dirty="0"/>
              <a:t>inventory of available single-family homes, which had been expanding rapidly in a real estate construction boom that coincided with price increases, had grown to the point where downward pressure was now exerted on prices. </a:t>
            </a:r>
            <a:endParaRPr lang="en-US" dirty="0" smtClean="0"/>
          </a:p>
          <a:p>
            <a:pPr lvl="0">
              <a:spcAft>
                <a:spcPts val="600"/>
              </a:spcAft>
              <a:buClr>
                <a:srgbClr val="2DA2BF"/>
              </a:buClr>
            </a:pPr>
            <a:r>
              <a:rPr lang="en-US" dirty="0">
                <a:solidFill>
                  <a:prstClr val="black"/>
                </a:solidFill>
              </a:rPr>
              <a:t>A long and slow correction began as real estate prices began to fall. </a:t>
            </a:r>
            <a:endParaRPr lang="en-US" dirty="0" smtClean="0">
              <a:solidFill>
                <a:prstClr val="black"/>
              </a:solidFill>
            </a:endParaRPr>
          </a:p>
          <a:p>
            <a:pPr lvl="0">
              <a:spcAft>
                <a:spcPts val="600"/>
              </a:spcAft>
              <a:buClr>
                <a:srgbClr val="2DA2BF"/>
              </a:buClr>
            </a:pPr>
            <a:r>
              <a:rPr lang="en-US" dirty="0">
                <a:solidFill>
                  <a:prstClr val="black"/>
                </a:solidFill>
              </a:rPr>
              <a:t>The housing </a:t>
            </a:r>
            <a:r>
              <a:rPr lang="en-US" dirty="0" smtClean="0">
                <a:solidFill>
                  <a:prstClr val="black"/>
                </a:solidFill>
              </a:rPr>
              <a:t>market </a:t>
            </a:r>
            <a:r>
              <a:rPr lang="en-US" dirty="0">
                <a:solidFill>
                  <a:prstClr val="black"/>
                </a:solidFill>
              </a:rPr>
              <a:t>collapsed in </a:t>
            </a:r>
            <a:r>
              <a:rPr lang="en-US" dirty="0" smtClean="0">
                <a:solidFill>
                  <a:prstClr val="black"/>
                </a:solidFill>
              </a:rPr>
              <a:t>2007.</a:t>
            </a:r>
          </a:p>
          <a:p>
            <a:pPr lvl="1">
              <a:spcAft>
                <a:spcPts val="600"/>
              </a:spcAft>
            </a:pPr>
            <a:endParaRPr lang="en-US" dirty="0" smtClean="0"/>
          </a:p>
        </p:txBody>
      </p:sp>
      <p:sp>
        <p:nvSpPr>
          <p:cNvPr id="3" name="Title 2"/>
          <p:cNvSpPr>
            <a:spLocks noGrp="1"/>
          </p:cNvSpPr>
          <p:nvPr>
            <p:ph type="title"/>
          </p:nvPr>
        </p:nvSpPr>
        <p:spPr>
          <a:xfrm>
            <a:off x="457200" y="274638"/>
            <a:ext cx="8458200" cy="1143000"/>
          </a:xfrm>
        </p:spPr>
        <p:txBody>
          <a:bodyPr>
            <a:normAutofit/>
          </a:bodyPr>
          <a:lstStyle/>
          <a:p>
            <a:r>
              <a:rPr lang="en-US" dirty="0" smtClean="0"/>
              <a:t>Housing boom collapse</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10</a:t>
            </a:fld>
            <a:endParaRPr lang="en-US" dirty="0"/>
          </a:p>
        </p:txBody>
      </p:sp>
    </p:spTree>
    <p:extLst>
      <p:ext uri="{BB962C8B-B14F-4D97-AF65-F5344CB8AC3E}">
        <p14:creationId xmlns:p14="http://schemas.microsoft.com/office/powerpoint/2010/main" val="1602795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Aft>
                <a:spcPts val="600"/>
              </a:spcAft>
              <a:buClr>
                <a:srgbClr val="2DA2BF"/>
              </a:buClr>
            </a:pPr>
            <a:r>
              <a:rPr lang="en-US" dirty="0">
                <a:solidFill>
                  <a:prstClr val="black"/>
                </a:solidFill>
              </a:rPr>
              <a:t>At the same time, the interest rates on many adjustable rate mortgages </a:t>
            </a:r>
            <a:r>
              <a:rPr lang="en-US" dirty="0" smtClean="0">
                <a:solidFill>
                  <a:prstClr val="black"/>
                </a:solidFill>
              </a:rPr>
              <a:t>(ARMs) changed </a:t>
            </a:r>
            <a:r>
              <a:rPr lang="en-US" dirty="0">
                <a:solidFill>
                  <a:prstClr val="black"/>
                </a:solidFill>
              </a:rPr>
              <a:t>to the higher rates</a:t>
            </a:r>
            <a:r>
              <a:rPr lang="en-US" dirty="0" smtClean="0">
                <a:solidFill>
                  <a:prstClr val="black"/>
                </a:solidFill>
              </a:rPr>
              <a:t>.</a:t>
            </a:r>
          </a:p>
          <a:p>
            <a:pPr lvl="0">
              <a:spcAft>
                <a:spcPts val="600"/>
              </a:spcAft>
              <a:buClr>
                <a:srgbClr val="2DA2BF"/>
              </a:buClr>
            </a:pPr>
            <a:r>
              <a:rPr lang="en-US" dirty="0" smtClean="0">
                <a:solidFill>
                  <a:prstClr val="black"/>
                </a:solidFill>
              </a:rPr>
              <a:t>Borrowers </a:t>
            </a:r>
            <a:r>
              <a:rPr lang="en-US" dirty="0">
                <a:solidFill>
                  <a:prstClr val="black"/>
                </a:solidFill>
              </a:rPr>
              <a:t>with </a:t>
            </a:r>
            <a:r>
              <a:rPr lang="en-US" dirty="0" smtClean="0">
                <a:solidFill>
                  <a:prstClr val="black"/>
                </a:solidFill>
              </a:rPr>
              <a:t>ARMs </a:t>
            </a:r>
            <a:r>
              <a:rPr lang="en-US" dirty="0">
                <a:solidFill>
                  <a:prstClr val="black"/>
                </a:solidFill>
              </a:rPr>
              <a:t>who had </a:t>
            </a:r>
            <a:r>
              <a:rPr lang="en-US" dirty="0" smtClean="0">
                <a:solidFill>
                  <a:prstClr val="black"/>
                </a:solidFill>
              </a:rPr>
              <a:t>planned </a:t>
            </a:r>
            <a:r>
              <a:rPr lang="en-US" dirty="0">
                <a:solidFill>
                  <a:prstClr val="black"/>
                </a:solidFill>
              </a:rPr>
              <a:t>to sell their homes before the high interest rates kicked in found </a:t>
            </a:r>
            <a:r>
              <a:rPr lang="en-US" dirty="0" smtClean="0">
                <a:solidFill>
                  <a:prstClr val="black"/>
                </a:solidFill>
              </a:rPr>
              <a:t>that, because of the dramatic drop in housing prices, they </a:t>
            </a:r>
            <a:r>
              <a:rPr lang="en-US" dirty="0">
                <a:solidFill>
                  <a:prstClr val="black"/>
                </a:solidFill>
              </a:rPr>
              <a:t>were “under water”, i.e., their mortgage balance was higher than the market price for their homes.</a:t>
            </a:r>
          </a:p>
          <a:p>
            <a:pPr>
              <a:spcAft>
                <a:spcPts val="600"/>
              </a:spcAft>
              <a:buClr>
                <a:srgbClr val="2DA2BF"/>
              </a:buClr>
            </a:pPr>
            <a:r>
              <a:rPr lang="en-US" dirty="0" smtClean="0">
                <a:solidFill>
                  <a:prstClr val="black"/>
                </a:solidFill>
              </a:rPr>
              <a:t>Other borrowers </a:t>
            </a:r>
            <a:r>
              <a:rPr lang="en-US" dirty="0">
                <a:solidFill>
                  <a:prstClr val="black"/>
                </a:solidFill>
              </a:rPr>
              <a:t>who had planned to refinance their homes before the adjustments kicked in were unable to refinance, again because the equity in their homes had disappeared.</a:t>
            </a:r>
            <a:endParaRPr lang="en-US" dirty="0"/>
          </a:p>
          <a:p>
            <a:pPr>
              <a:spcAft>
                <a:spcPts val="600"/>
              </a:spcAft>
            </a:pPr>
            <a:r>
              <a:rPr lang="en-US" dirty="0"/>
              <a:t>Homeowners began to default on their mortgages when the adjustments began.</a:t>
            </a:r>
          </a:p>
          <a:p>
            <a:pPr>
              <a:spcAft>
                <a:spcPts val="600"/>
              </a:spcAft>
            </a:pPr>
            <a:r>
              <a:rPr lang="en-US" dirty="0"/>
              <a:t>Default rates on subprime and </a:t>
            </a:r>
            <a:r>
              <a:rPr lang="en-US" dirty="0" smtClean="0"/>
              <a:t>ARM</a:t>
            </a:r>
            <a:r>
              <a:rPr lang="en-US" dirty="0"/>
              <a:t>s</a:t>
            </a:r>
            <a:r>
              <a:rPr lang="en-US" dirty="0" smtClean="0"/>
              <a:t> </a:t>
            </a:r>
            <a:r>
              <a:rPr lang="en-US" dirty="0"/>
              <a:t>began to </a:t>
            </a:r>
            <a:r>
              <a:rPr lang="en-US" dirty="0" smtClean="0"/>
              <a:t>climb. </a:t>
            </a:r>
            <a:endParaRPr lang="en-US" dirty="0"/>
          </a:p>
          <a:p>
            <a:pPr>
              <a:spcAft>
                <a:spcPts val="600"/>
              </a:spcAft>
            </a:pPr>
            <a:endParaRPr lang="en-US" dirty="0" smtClean="0"/>
          </a:p>
          <a:p>
            <a:pPr lvl="1">
              <a:spcAft>
                <a:spcPts val="600"/>
              </a:spcAft>
            </a:pPr>
            <a:endParaRPr lang="en-US" dirty="0" smtClean="0"/>
          </a:p>
        </p:txBody>
      </p:sp>
      <p:sp>
        <p:nvSpPr>
          <p:cNvPr id="3" name="Title 2"/>
          <p:cNvSpPr>
            <a:spLocks noGrp="1"/>
          </p:cNvSpPr>
          <p:nvPr>
            <p:ph type="title"/>
          </p:nvPr>
        </p:nvSpPr>
        <p:spPr>
          <a:xfrm>
            <a:off x="457200" y="274638"/>
            <a:ext cx="8458200" cy="1143000"/>
          </a:xfrm>
        </p:spPr>
        <p:txBody>
          <a:bodyPr>
            <a:normAutofit/>
          </a:bodyPr>
          <a:lstStyle/>
          <a:p>
            <a:r>
              <a:rPr lang="en-US" dirty="0" smtClean="0"/>
              <a:t>Housing boom collapse, cont’d</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769873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lstStyle/>
          <a:p>
            <a:pPr>
              <a:spcBef>
                <a:spcPts val="0"/>
              </a:spcBef>
              <a:spcAft>
                <a:spcPts val="1000"/>
              </a:spcAft>
            </a:pPr>
            <a:r>
              <a:rPr lang="en-US" dirty="0" smtClean="0"/>
              <a:t>Foreclosure filings nationwide increased from 1.3 million in 2006 to 2.2 million in 2007, 3.2 million in 2008, and 4 million in 2009. </a:t>
            </a:r>
          </a:p>
          <a:p>
            <a:pPr>
              <a:spcBef>
                <a:spcPts val="0"/>
              </a:spcBef>
              <a:spcAft>
                <a:spcPts val="1000"/>
              </a:spcAft>
            </a:pPr>
            <a:r>
              <a:rPr lang="en-US" dirty="0" smtClean="0"/>
              <a:t>The financial crisis that began in 2008, rooted in the massive mortgage defaults that were occurring, compounded the problem. </a:t>
            </a:r>
          </a:p>
          <a:p>
            <a:pPr>
              <a:spcBef>
                <a:spcPts val="0"/>
              </a:spcBef>
              <a:spcAft>
                <a:spcPts val="1000"/>
              </a:spcAft>
            </a:pPr>
            <a:r>
              <a:rPr lang="en-US" dirty="0" smtClean="0"/>
              <a:t>Millions of people lost their jobs and could not afford to pay their mortgages, whether they were adjustable or fixed rate.</a:t>
            </a:r>
          </a:p>
          <a:p>
            <a:pPr lvl="0">
              <a:spcBef>
                <a:spcPts val="0"/>
              </a:spcBef>
              <a:spcAft>
                <a:spcPts val="1000"/>
              </a:spcAft>
              <a:buClr>
                <a:srgbClr val="2DA2BF"/>
              </a:buClr>
            </a:pPr>
            <a:r>
              <a:rPr lang="en-US" dirty="0">
                <a:solidFill>
                  <a:prstClr val="black"/>
                </a:solidFill>
              </a:rPr>
              <a:t>By the end of 2010, 11 million residential properties, or </a:t>
            </a:r>
            <a:r>
              <a:rPr lang="en-US" dirty="0" smtClean="0">
                <a:solidFill>
                  <a:prstClr val="black"/>
                </a:solidFill>
              </a:rPr>
              <a:t>23 percent </a:t>
            </a:r>
            <a:r>
              <a:rPr lang="en-US" dirty="0">
                <a:solidFill>
                  <a:prstClr val="black"/>
                </a:solidFill>
              </a:rPr>
              <a:t>of all U.S. homes, were </a:t>
            </a:r>
            <a:r>
              <a:rPr lang="en-US" dirty="0" smtClean="0">
                <a:solidFill>
                  <a:prstClr val="black"/>
                </a:solidFill>
              </a:rPr>
              <a:t>under water—that is, they had </a:t>
            </a:r>
            <a:r>
              <a:rPr lang="en-US" dirty="0">
                <a:solidFill>
                  <a:prstClr val="black"/>
                </a:solidFill>
              </a:rPr>
              <a:t>negative equity</a:t>
            </a:r>
            <a:r>
              <a:rPr lang="en-US" dirty="0" smtClean="0">
                <a:solidFill>
                  <a:prstClr val="black"/>
                </a:solidFill>
              </a:rPr>
              <a:t>.</a:t>
            </a:r>
          </a:p>
          <a:p>
            <a:pPr lvl="0">
              <a:spcBef>
                <a:spcPts val="0"/>
              </a:spcBef>
              <a:spcAft>
                <a:spcPts val="1000"/>
              </a:spcAft>
              <a:buClr>
                <a:srgbClr val="2DA2BF"/>
              </a:buClr>
            </a:pPr>
            <a:r>
              <a:rPr lang="en-US" dirty="0">
                <a:solidFill>
                  <a:prstClr val="black"/>
                </a:solidFill>
              </a:rPr>
              <a:t>The impact of a foreclosure can be devastating, including </a:t>
            </a:r>
            <a:r>
              <a:rPr lang="en-US" dirty="0" smtClean="0">
                <a:solidFill>
                  <a:prstClr val="black"/>
                </a:solidFill>
              </a:rPr>
              <a:t>loss of </a:t>
            </a:r>
            <a:r>
              <a:rPr lang="en-US" dirty="0">
                <a:solidFill>
                  <a:prstClr val="black"/>
                </a:solidFill>
              </a:rPr>
              <a:t>home </a:t>
            </a:r>
            <a:r>
              <a:rPr lang="en-US" dirty="0" smtClean="0">
                <a:solidFill>
                  <a:prstClr val="black"/>
                </a:solidFill>
              </a:rPr>
              <a:t/>
            </a:r>
            <a:br>
              <a:rPr lang="en-US" dirty="0" smtClean="0">
                <a:solidFill>
                  <a:prstClr val="black"/>
                </a:solidFill>
              </a:rPr>
            </a:br>
            <a:r>
              <a:rPr lang="en-US" dirty="0" smtClean="0">
                <a:solidFill>
                  <a:prstClr val="black"/>
                </a:solidFill>
              </a:rPr>
              <a:t>(</a:t>
            </a:r>
            <a:r>
              <a:rPr lang="en-US" dirty="0">
                <a:solidFill>
                  <a:prstClr val="black"/>
                </a:solidFill>
              </a:rPr>
              <a:t>often a family’s most significant financial </a:t>
            </a:r>
            <a:r>
              <a:rPr lang="en-US" dirty="0" smtClean="0">
                <a:solidFill>
                  <a:prstClr val="black"/>
                </a:solidFill>
              </a:rPr>
              <a:t>asset</a:t>
            </a:r>
            <a:r>
              <a:rPr lang="en-US" dirty="0">
                <a:solidFill>
                  <a:prstClr val="black"/>
                </a:solidFill>
              </a:rPr>
              <a:t>), </a:t>
            </a:r>
            <a:r>
              <a:rPr lang="en-US" dirty="0" smtClean="0">
                <a:solidFill>
                  <a:prstClr val="black"/>
                </a:solidFill>
              </a:rPr>
              <a:t>severe </a:t>
            </a:r>
            <a:r>
              <a:rPr lang="en-US" dirty="0">
                <a:solidFill>
                  <a:prstClr val="black"/>
                </a:solidFill>
              </a:rPr>
              <a:t>damage to </a:t>
            </a:r>
            <a:r>
              <a:rPr lang="en-US" dirty="0" smtClean="0">
                <a:solidFill>
                  <a:prstClr val="black"/>
                </a:solidFill>
              </a:rPr>
              <a:t>a</a:t>
            </a:r>
            <a:br>
              <a:rPr lang="en-US" dirty="0" smtClean="0">
                <a:solidFill>
                  <a:prstClr val="black"/>
                </a:solidFill>
              </a:rPr>
            </a:br>
            <a:r>
              <a:rPr lang="en-US" dirty="0" smtClean="0">
                <a:solidFill>
                  <a:prstClr val="black"/>
                </a:solidFill>
              </a:rPr>
              <a:t>credit </a:t>
            </a:r>
            <a:r>
              <a:rPr lang="en-US" dirty="0">
                <a:solidFill>
                  <a:prstClr val="black"/>
                </a:solidFill>
              </a:rPr>
              <a:t>rating, </a:t>
            </a:r>
            <a:r>
              <a:rPr lang="en-US" dirty="0" smtClean="0">
                <a:solidFill>
                  <a:prstClr val="black"/>
                </a:solidFill>
              </a:rPr>
              <a:t>and </a:t>
            </a:r>
            <a:r>
              <a:rPr lang="en-US" dirty="0">
                <a:solidFill>
                  <a:prstClr val="black"/>
                </a:solidFill>
              </a:rPr>
              <a:t>strains </a:t>
            </a:r>
            <a:r>
              <a:rPr lang="en-US" dirty="0" smtClean="0">
                <a:solidFill>
                  <a:prstClr val="black"/>
                </a:solidFill>
              </a:rPr>
              <a:t>on </a:t>
            </a:r>
            <a:r>
              <a:rPr lang="en-US" dirty="0">
                <a:solidFill>
                  <a:prstClr val="black"/>
                </a:solidFill>
              </a:rPr>
              <a:t>emotional health.</a:t>
            </a:r>
            <a:endParaRPr lang="en-US" sz="1800" dirty="0">
              <a:solidFill>
                <a:prstClr val="black"/>
              </a:solidFill>
            </a:endParaRPr>
          </a:p>
          <a:p>
            <a:pPr marL="109537" indent="0">
              <a:buNone/>
            </a:pPr>
            <a:endParaRPr lang="en-US" sz="1800" dirty="0" smtClean="0"/>
          </a:p>
          <a:p>
            <a:pPr marL="109537" indent="0">
              <a:buNone/>
            </a:pPr>
            <a:endParaRPr lang="en-US" sz="1800" dirty="0"/>
          </a:p>
          <a:p>
            <a:pPr marL="109537" indent="0">
              <a:buNone/>
            </a:pPr>
            <a:endParaRPr lang="en-US" sz="1800" dirty="0" smtClean="0"/>
          </a:p>
          <a:p>
            <a:pPr marL="109537" indent="0">
              <a:buNone/>
            </a:pPr>
            <a:endParaRPr lang="en-US" sz="1800" dirty="0" smtClean="0"/>
          </a:p>
          <a:p>
            <a:endParaRPr lang="en-US" sz="1800" dirty="0" smtClean="0"/>
          </a:p>
          <a:p>
            <a:endParaRPr lang="en-US" dirty="0"/>
          </a:p>
        </p:txBody>
      </p:sp>
      <p:sp>
        <p:nvSpPr>
          <p:cNvPr id="3" name="Title 2"/>
          <p:cNvSpPr>
            <a:spLocks noGrp="1"/>
          </p:cNvSpPr>
          <p:nvPr>
            <p:ph type="title"/>
          </p:nvPr>
        </p:nvSpPr>
        <p:spPr/>
        <p:txBody>
          <a:bodyPr/>
          <a:lstStyle/>
          <a:p>
            <a:r>
              <a:rPr lang="en-US" dirty="0"/>
              <a:t>F</a:t>
            </a:r>
            <a:r>
              <a:rPr lang="en-US" dirty="0" smtClean="0"/>
              <a:t>oreclosure crisis</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12</a:t>
            </a:fld>
            <a:endParaRPr lang="en-US" dirty="0"/>
          </a:p>
        </p:txBody>
      </p:sp>
      <p:pic>
        <p:nvPicPr>
          <p:cNvPr id="6" name="Picture 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58593" y="4145280"/>
            <a:ext cx="2828207" cy="2103120"/>
          </a:xfrm>
          <a:prstGeom prst="rect">
            <a:avLst/>
          </a:prstGeom>
        </p:spPr>
      </p:pic>
    </p:spTree>
    <p:extLst>
      <p:ext uri="{BB962C8B-B14F-4D97-AF65-F5344CB8AC3E}">
        <p14:creationId xmlns:p14="http://schemas.microsoft.com/office/powerpoint/2010/main" val="1792241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Bef>
                <a:spcPts val="0"/>
              </a:spcBef>
              <a:spcAft>
                <a:spcPts val="1000"/>
              </a:spcAft>
              <a:buClr>
                <a:srgbClr val="2DA2BF"/>
              </a:buClr>
            </a:pPr>
            <a:r>
              <a:rPr lang="en-US" dirty="0" smtClean="0">
                <a:solidFill>
                  <a:prstClr val="black"/>
                </a:solidFill>
              </a:rPr>
              <a:t>Today</a:t>
            </a:r>
            <a:r>
              <a:rPr lang="en-US" dirty="0">
                <a:solidFill>
                  <a:prstClr val="black"/>
                </a:solidFill>
              </a:rPr>
              <a:t>, the US housing market is still in distress, </a:t>
            </a:r>
            <a:r>
              <a:rPr lang="en-US" dirty="0" smtClean="0">
                <a:solidFill>
                  <a:prstClr val="black"/>
                </a:solidFill>
              </a:rPr>
              <a:t>with </a:t>
            </a:r>
            <a:r>
              <a:rPr lang="en-US" dirty="0">
                <a:solidFill>
                  <a:prstClr val="black"/>
                </a:solidFill>
              </a:rPr>
              <a:t>ample opportunity for fraud.</a:t>
            </a:r>
          </a:p>
          <a:p>
            <a:pPr lvl="1">
              <a:spcBef>
                <a:spcPts val="0"/>
              </a:spcBef>
              <a:spcAft>
                <a:spcPts val="1000"/>
              </a:spcAft>
              <a:buClr>
                <a:srgbClr val="2DA2BF"/>
              </a:buClr>
            </a:pPr>
            <a:r>
              <a:rPr lang="en-US" dirty="0">
                <a:solidFill>
                  <a:prstClr val="black"/>
                </a:solidFill>
              </a:rPr>
              <a:t>This new wave of mortgage fraud is expanding beyond loan origination to new schemes.</a:t>
            </a:r>
          </a:p>
          <a:p>
            <a:pPr lvl="1">
              <a:spcBef>
                <a:spcPts val="0"/>
              </a:spcBef>
              <a:spcAft>
                <a:spcPts val="1000"/>
              </a:spcAft>
              <a:buClr>
                <a:srgbClr val="2DA2BF"/>
              </a:buClr>
            </a:pPr>
            <a:r>
              <a:rPr lang="en-US" dirty="0">
                <a:solidFill>
                  <a:prstClr val="black"/>
                </a:solidFill>
              </a:rPr>
              <a:t>Government agencies warn of an epidemic of loan modification and foreclosure-rescue scams.</a:t>
            </a:r>
          </a:p>
          <a:p>
            <a:pPr>
              <a:spcBef>
                <a:spcPts val="0"/>
              </a:spcBef>
              <a:spcAft>
                <a:spcPts val="1000"/>
              </a:spcAft>
              <a:buClr>
                <a:srgbClr val="2DA2BF"/>
              </a:buClr>
            </a:pPr>
            <a:r>
              <a:rPr lang="en-US" dirty="0" smtClean="0">
                <a:solidFill>
                  <a:prstClr val="black"/>
                </a:solidFill>
              </a:rPr>
              <a:t>There </a:t>
            </a:r>
            <a:r>
              <a:rPr lang="en-US" dirty="0">
                <a:solidFill>
                  <a:prstClr val="black"/>
                </a:solidFill>
              </a:rPr>
              <a:t>is good </a:t>
            </a:r>
            <a:r>
              <a:rPr lang="en-US" dirty="0" smtClean="0">
                <a:solidFill>
                  <a:prstClr val="black"/>
                </a:solidFill>
              </a:rPr>
              <a:t>news. More </a:t>
            </a:r>
            <a:r>
              <a:rPr lang="en-US" dirty="0">
                <a:solidFill>
                  <a:prstClr val="black"/>
                </a:solidFill>
              </a:rPr>
              <a:t>information and resources are available to deal with mortgage scams than ever before</a:t>
            </a:r>
            <a:r>
              <a:rPr lang="en-US" dirty="0" smtClean="0">
                <a:solidFill>
                  <a:prstClr val="black"/>
                </a:solidFill>
              </a:rPr>
              <a:t>.</a:t>
            </a:r>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smtClean="0"/>
          </a:p>
          <a:p>
            <a:endParaRPr lang="en-US" sz="1800" dirty="0" smtClean="0"/>
          </a:p>
          <a:p>
            <a:pPr>
              <a:spcBef>
                <a:spcPts val="0"/>
              </a:spcBef>
            </a:pPr>
            <a:endParaRPr lang="en-US" sz="1800" dirty="0" smtClean="0"/>
          </a:p>
        </p:txBody>
      </p:sp>
      <p:sp>
        <p:nvSpPr>
          <p:cNvPr id="3" name="Title 2"/>
          <p:cNvSpPr>
            <a:spLocks noGrp="1"/>
          </p:cNvSpPr>
          <p:nvPr>
            <p:ph type="title"/>
          </p:nvPr>
        </p:nvSpPr>
        <p:spPr/>
        <p:txBody>
          <a:bodyPr/>
          <a:lstStyle/>
          <a:p>
            <a:r>
              <a:rPr lang="en-US" dirty="0"/>
              <a:t>F</a:t>
            </a:r>
            <a:r>
              <a:rPr lang="en-US" dirty="0" smtClean="0"/>
              <a:t>oreclosure crisis opens door for new fraud</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13</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5665" y="3686175"/>
            <a:ext cx="3621135" cy="2409825"/>
          </a:xfrm>
          <a:prstGeom prst="rect">
            <a:avLst/>
          </a:prstGeom>
        </p:spPr>
      </p:pic>
    </p:spTree>
    <p:extLst>
      <p:ext uri="{BB962C8B-B14F-4D97-AF65-F5344CB8AC3E}">
        <p14:creationId xmlns:p14="http://schemas.microsoft.com/office/powerpoint/2010/main" val="3625416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Top locations for mortgage fraud in the U.S. 2012  </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14</a:t>
            </a:fld>
            <a:endParaRPr lang="en-US" dirty="0">
              <a:solidFill>
                <a:prstClr val="black"/>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5280850"/>
              </p:ext>
            </p:extLst>
          </p:nvPr>
        </p:nvGraphicFramePr>
        <p:xfrm>
          <a:off x="457200" y="1371600"/>
          <a:ext cx="8229600" cy="4348480"/>
        </p:xfrm>
        <a:graphic>
          <a:graphicData uri="http://schemas.openxmlformats.org/drawingml/2006/table">
            <a:tbl>
              <a:tblPr firstRow="1" bandRow="1">
                <a:tableStyleId>{5940675A-B579-460E-94D1-54222C63F5DA}</a:tableStyleId>
              </a:tblPr>
              <a:tblGrid>
                <a:gridCol w="3886200"/>
                <a:gridCol w="4343400"/>
              </a:tblGrid>
              <a:tr h="370840">
                <a:tc>
                  <a:txBody>
                    <a:bodyPr/>
                    <a:lstStyle/>
                    <a:p>
                      <a:r>
                        <a:rPr lang="en-US" sz="1800" b="1" dirty="0" smtClean="0">
                          <a:ln>
                            <a:noFill/>
                          </a:ln>
                          <a:solidFill>
                            <a:schemeClr val="bg1"/>
                          </a:solidFill>
                        </a:rPr>
                        <a:t>Top 10 states with loans</a:t>
                      </a:r>
                      <a:br>
                        <a:rPr lang="en-US" sz="1800" b="1" dirty="0" smtClean="0">
                          <a:ln>
                            <a:noFill/>
                          </a:ln>
                          <a:solidFill>
                            <a:schemeClr val="bg1"/>
                          </a:solidFill>
                        </a:rPr>
                      </a:br>
                      <a:r>
                        <a:rPr lang="en-US" sz="1800" b="1" dirty="0" smtClean="0">
                          <a:ln>
                            <a:noFill/>
                          </a:ln>
                          <a:solidFill>
                            <a:schemeClr val="bg1"/>
                          </a:solidFill>
                        </a:rPr>
                        <a:t>under investigation</a:t>
                      </a:r>
                      <a:r>
                        <a:rPr lang="en-US" sz="1800" dirty="0" smtClean="0">
                          <a:ln>
                            <a:noFill/>
                          </a:ln>
                        </a:rPr>
                        <a:t> </a:t>
                      </a:r>
                      <a:endParaRPr lang="en-US" sz="1800" dirty="0">
                        <a:ln>
                          <a:noFill/>
                        </a:ln>
                      </a:endParaRPr>
                    </a:p>
                  </a:txBody>
                  <a:tcPr marL="182880" marR="228600">
                    <a:solidFill>
                      <a:schemeClr val="accent1">
                        <a:lumMod val="75000"/>
                      </a:schemeClr>
                    </a:solidFill>
                  </a:tcPr>
                </a:tc>
                <a:tc>
                  <a:txBody>
                    <a:bodyPr/>
                    <a:lstStyle/>
                    <a:p>
                      <a:r>
                        <a:rPr lang="en-US" sz="1800" b="1" dirty="0" smtClean="0">
                          <a:ln>
                            <a:noFill/>
                          </a:ln>
                          <a:solidFill>
                            <a:schemeClr val="bg1"/>
                          </a:solidFill>
                        </a:rPr>
                        <a:t>Top five metropolitan areas</a:t>
                      </a:r>
                      <a:endParaRPr lang="en-US" sz="1800" b="1" dirty="0">
                        <a:ln>
                          <a:noFill/>
                        </a:ln>
                        <a:solidFill>
                          <a:schemeClr val="bg1"/>
                        </a:solidFill>
                      </a:endParaRPr>
                    </a:p>
                  </a:txBody>
                  <a:tcPr marL="228600" marR="182880">
                    <a:solidFill>
                      <a:schemeClr val="accent1">
                        <a:lumMod val="75000"/>
                      </a:schemeClr>
                    </a:solidFill>
                  </a:tcPr>
                </a:tc>
              </a:tr>
              <a:tr h="370840">
                <a:tc>
                  <a:txBody>
                    <a:bodyPr/>
                    <a:lstStyle/>
                    <a:p>
                      <a:pPr marL="0" lvl="0" indent="0">
                        <a:buFont typeface="+mj-lt"/>
                        <a:buNone/>
                      </a:pPr>
                      <a:r>
                        <a:rPr lang="en-US" sz="1600" dirty="0" smtClean="0">
                          <a:ln>
                            <a:noFill/>
                          </a:ln>
                        </a:rPr>
                        <a:t>1.  Michigan</a:t>
                      </a:r>
                      <a:endParaRPr lang="en-US" sz="1600" dirty="0">
                        <a:ln>
                          <a:noFill/>
                        </a:ln>
                      </a:endParaRPr>
                    </a:p>
                  </a:txBody>
                  <a:tcPr marL="182880" marR="228600"/>
                </a:tc>
                <a:tc rowSpan="2">
                  <a:txBody>
                    <a:bodyPr/>
                    <a:lstStyle/>
                    <a:p>
                      <a:r>
                        <a:rPr lang="en-US" sz="1600" b="1" dirty="0" smtClean="0">
                          <a:ln>
                            <a:noFill/>
                          </a:ln>
                        </a:rPr>
                        <a:t>San Francisco</a:t>
                      </a:r>
                      <a:r>
                        <a:rPr lang="en-US" sz="1600" b="1" baseline="0" dirty="0" smtClean="0">
                          <a:ln>
                            <a:noFill/>
                          </a:ln>
                        </a:rPr>
                        <a:t> </a:t>
                      </a:r>
                      <a:r>
                        <a:rPr lang="en-US" sz="1600" baseline="0" dirty="0" smtClean="0">
                          <a:ln>
                            <a:noFill/>
                          </a:ln>
                        </a:rPr>
                        <a:t>(</a:t>
                      </a:r>
                      <a:r>
                        <a:rPr lang="en-US" sz="1600" dirty="0" smtClean="0">
                          <a:ln>
                            <a:noFill/>
                          </a:ln>
                        </a:rPr>
                        <a:t>Oakland, Fremont) CA</a:t>
                      </a:r>
                    </a:p>
                  </a:txBody>
                  <a:tcPr marL="228600" marR="182880" anchor="ctr"/>
                </a:tc>
              </a:tr>
              <a:tr h="370840">
                <a:tc>
                  <a:txBody>
                    <a:bodyPr/>
                    <a:lstStyle/>
                    <a:p>
                      <a:pPr marL="0" lvl="0" indent="0">
                        <a:buFont typeface="+mj-lt"/>
                        <a:buNone/>
                      </a:pPr>
                      <a:r>
                        <a:rPr lang="en-US" sz="1600" dirty="0" smtClean="0">
                          <a:ln>
                            <a:noFill/>
                          </a:ln>
                        </a:rPr>
                        <a:t>2.  Nevada</a:t>
                      </a:r>
                      <a:endParaRPr lang="en-US" sz="1600" dirty="0">
                        <a:ln>
                          <a:noFill/>
                        </a:ln>
                      </a:endParaRPr>
                    </a:p>
                  </a:txBody>
                  <a:tcPr marL="182880" marR="228600"/>
                </a:tc>
                <a:tc vMerge="1">
                  <a:txBody>
                    <a:bodyPr/>
                    <a:lstStyle/>
                    <a:p>
                      <a:endParaRPr lang="en-US" sz="1600" dirty="0" smtClean="0"/>
                    </a:p>
                  </a:txBody>
                  <a:tcPr marL="228600" marR="182880"/>
                </a:tc>
              </a:tr>
              <a:tr h="370840">
                <a:tc>
                  <a:txBody>
                    <a:bodyPr/>
                    <a:lstStyle/>
                    <a:p>
                      <a:pPr marL="0" lvl="0" indent="0">
                        <a:buFont typeface="+mj-lt"/>
                        <a:buNone/>
                      </a:pPr>
                      <a:r>
                        <a:rPr lang="en-US" sz="1600" dirty="0" smtClean="0">
                          <a:ln>
                            <a:noFill/>
                          </a:ln>
                        </a:rPr>
                        <a:t>3.  Arizona</a:t>
                      </a:r>
                      <a:endParaRPr lang="en-US" sz="1600" dirty="0">
                        <a:ln>
                          <a:noFill/>
                        </a:ln>
                      </a:endParaRPr>
                    </a:p>
                  </a:txBody>
                  <a:tcPr marL="182880" marR="228600"/>
                </a:tc>
                <a:tc rowSpan="2">
                  <a:txBody>
                    <a:bodyPr/>
                    <a:lstStyle/>
                    <a:p>
                      <a:r>
                        <a:rPr lang="en-US" sz="1600" b="1" dirty="0" smtClean="0">
                          <a:ln>
                            <a:noFill/>
                          </a:ln>
                        </a:rPr>
                        <a:t>Philadelphia (</a:t>
                      </a:r>
                      <a:r>
                        <a:rPr lang="en-US" sz="1600" dirty="0" smtClean="0">
                          <a:ln>
                            <a:noFill/>
                          </a:ln>
                        </a:rPr>
                        <a:t>Camden, Wilmington)  PA/ NJ/DE/MD</a:t>
                      </a:r>
                    </a:p>
                  </a:txBody>
                  <a:tcPr marL="228600" marR="182880" anchor="ctr"/>
                </a:tc>
              </a:tr>
              <a:tr h="370840">
                <a:tc>
                  <a:txBody>
                    <a:bodyPr/>
                    <a:lstStyle/>
                    <a:p>
                      <a:pPr marL="0" lvl="0" indent="0">
                        <a:buFont typeface="+mj-lt"/>
                        <a:buNone/>
                      </a:pPr>
                      <a:r>
                        <a:rPr lang="en-US" sz="1600" dirty="0" smtClean="0">
                          <a:ln>
                            <a:noFill/>
                          </a:ln>
                        </a:rPr>
                        <a:t>4.  Delaware</a:t>
                      </a:r>
                      <a:endParaRPr lang="en-US" sz="1600" dirty="0">
                        <a:ln>
                          <a:noFill/>
                        </a:ln>
                      </a:endParaRPr>
                    </a:p>
                  </a:txBody>
                  <a:tcPr marL="182880" marR="228600"/>
                </a:tc>
                <a:tc vMerge="1">
                  <a:txBody>
                    <a:bodyPr/>
                    <a:lstStyle/>
                    <a:p>
                      <a:endParaRPr lang="en-US" sz="1600" dirty="0"/>
                    </a:p>
                  </a:txBody>
                  <a:tcPr marL="228600" marR="182880"/>
                </a:tc>
              </a:tr>
              <a:tr h="370840">
                <a:tc>
                  <a:txBody>
                    <a:bodyPr/>
                    <a:lstStyle/>
                    <a:p>
                      <a:pPr marL="0" lvl="0" indent="0">
                        <a:buFont typeface="+mj-lt"/>
                        <a:buNone/>
                      </a:pPr>
                      <a:r>
                        <a:rPr lang="en-US" sz="1600" dirty="0" smtClean="0">
                          <a:ln>
                            <a:noFill/>
                          </a:ln>
                        </a:rPr>
                        <a:t>5.  Illinois</a:t>
                      </a:r>
                      <a:endParaRPr lang="en-US" sz="1600" dirty="0">
                        <a:ln>
                          <a:noFill/>
                        </a:ln>
                      </a:endParaRPr>
                    </a:p>
                  </a:txBody>
                  <a:tcPr marL="182880" marR="228600"/>
                </a:tc>
                <a:tc rowSpan="2">
                  <a:txBody>
                    <a:bodyPr/>
                    <a:lstStyle/>
                    <a:p>
                      <a:r>
                        <a:rPr lang="es-ES" sz="1600" b="1" dirty="0" smtClean="0">
                          <a:ln>
                            <a:noFill/>
                          </a:ln>
                        </a:rPr>
                        <a:t>Los Angeles </a:t>
                      </a:r>
                      <a:r>
                        <a:rPr lang="es-ES" sz="1600" dirty="0" smtClean="0">
                          <a:ln>
                            <a:noFill/>
                          </a:ln>
                        </a:rPr>
                        <a:t>(Long Beach, Santa Ana) CA</a:t>
                      </a:r>
                    </a:p>
                    <a:p>
                      <a:endParaRPr lang="en-US" sz="1600" dirty="0">
                        <a:ln>
                          <a:noFill/>
                        </a:ln>
                      </a:endParaRPr>
                    </a:p>
                  </a:txBody>
                  <a:tcPr marL="228600" marR="182880" anchor="ctr"/>
                </a:tc>
              </a:tr>
              <a:tr h="370840">
                <a:tc>
                  <a:txBody>
                    <a:bodyPr/>
                    <a:lstStyle/>
                    <a:p>
                      <a:pPr marL="0" lvl="0" indent="0">
                        <a:buFont typeface="+mj-lt"/>
                        <a:buNone/>
                      </a:pPr>
                      <a:r>
                        <a:rPr lang="en-US" sz="1600" dirty="0" smtClean="0">
                          <a:ln>
                            <a:noFill/>
                          </a:ln>
                        </a:rPr>
                        <a:t>6.  New Jersey</a:t>
                      </a:r>
                      <a:endParaRPr lang="en-US" sz="1600" dirty="0">
                        <a:ln>
                          <a:noFill/>
                        </a:ln>
                      </a:endParaRPr>
                    </a:p>
                  </a:txBody>
                  <a:tcPr marL="182880" marR="228600"/>
                </a:tc>
                <a:tc vMerge="1">
                  <a:txBody>
                    <a:bodyPr/>
                    <a:lstStyle/>
                    <a:p>
                      <a:endParaRPr lang="en-US" sz="1600" dirty="0"/>
                    </a:p>
                  </a:txBody>
                  <a:tcPr marL="228600" marR="182880"/>
                </a:tc>
              </a:tr>
              <a:tr h="370840">
                <a:tc>
                  <a:txBody>
                    <a:bodyPr/>
                    <a:lstStyle/>
                    <a:p>
                      <a:pPr marL="0" lvl="0" indent="0">
                        <a:buFont typeface="+mj-lt"/>
                        <a:buNone/>
                      </a:pPr>
                      <a:r>
                        <a:rPr lang="en-US" sz="1600" dirty="0" smtClean="0">
                          <a:ln>
                            <a:noFill/>
                          </a:ln>
                        </a:rPr>
                        <a:t>7.  California</a:t>
                      </a:r>
                      <a:endParaRPr lang="en-US" sz="1600" dirty="0">
                        <a:ln>
                          <a:noFill/>
                        </a:ln>
                      </a:endParaRPr>
                    </a:p>
                  </a:txBody>
                  <a:tcPr marL="182880" marR="228600"/>
                </a:tc>
                <a:tc rowSpan="2">
                  <a:txBody>
                    <a:bodyPr/>
                    <a:lstStyle/>
                    <a:p>
                      <a:r>
                        <a:rPr lang="en-US" sz="1600" b="1" dirty="0" smtClean="0">
                          <a:ln>
                            <a:noFill/>
                          </a:ln>
                        </a:rPr>
                        <a:t>New York </a:t>
                      </a:r>
                      <a:r>
                        <a:rPr lang="en-US" sz="1600" baseline="0" dirty="0" smtClean="0">
                          <a:ln>
                            <a:noFill/>
                          </a:ln>
                        </a:rPr>
                        <a:t> (</a:t>
                      </a:r>
                      <a:r>
                        <a:rPr lang="en-US" sz="1600" dirty="0" smtClean="0">
                          <a:ln>
                            <a:noFill/>
                          </a:ln>
                        </a:rPr>
                        <a:t>Northern</a:t>
                      </a:r>
                      <a:r>
                        <a:rPr lang="en-US" sz="1600" baseline="0" dirty="0" smtClean="0">
                          <a:ln>
                            <a:noFill/>
                          </a:ln>
                        </a:rPr>
                        <a:t> </a:t>
                      </a:r>
                      <a:r>
                        <a:rPr lang="en-US" sz="1600" dirty="0" smtClean="0">
                          <a:ln>
                            <a:noFill/>
                          </a:ln>
                        </a:rPr>
                        <a:t>New Jersey,</a:t>
                      </a:r>
                      <a:r>
                        <a:rPr lang="en-US" sz="1600" baseline="0" dirty="0" smtClean="0">
                          <a:ln>
                            <a:noFill/>
                          </a:ln>
                        </a:rPr>
                        <a:t> </a:t>
                      </a:r>
                      <a:r>
                        <a:rPr lang="en-US" sz="1600" dirty="0" smtClean="0">
                          <a:ln>
                            <a:noFill/>
                          </a:ln>
                        </a:rPr>
                        <a:t>Long Island)</a:t>
                      </a:r>
                      <a:r>
                        <a:rPr lang="en-US" sz="1600" baseline="0" dirty="0" smtClean="0">
                          <a:ln>
                            <a:noFill/>
                          </a:ln>
                        </a:rPr>
                        <a:t>  </a:t>
                      </a:r>
                      <a:r>
                        <a:rPr lang="en-US" sz="1600" dirty="0" smtClean="0">
                          <a:ln>
                            <a:noFill/>
                          </a:ln>
                        </a:rPr>
                        <a:t>NY/ NJ/PA</a:t>
                      </a:r>
                    </a:p>
                  </a:txBody>
                  <a:tcPr marL="228600" marR="182880" anchor="ctr"/>
                </a:tc>
              </a:tr>
              <a:tr h="370840">
                <a:tc>
                  <a:txBody>
                    <a:bodyPr/>
                    <a:lstStyle/>
                    <a:p>
                      <a:pPr marL="0" lvl="0" indent="0">
                        <a:buFont typeface="+mj-lt"/>
                        <a:buNone/>
                      </a:pPr>
                      <a:r>
                        <a:rPr lang="en-US" sz="1600" dirty="0" smtClean="0">
                          <a:ln>
                            <a:noFill/>
                          </a:ln>
                        </a:rPr>
                        <a:t>8.  Michigan</a:t>
                      </a:r>
                      <a:endParaRPr lang="en-US" sz="1600" dirty="0">
                        <a:ln>
                          <a:noFill/>
                        </a:ln>
                      </a:endParaRPr>
                    </a:p>
                  </a:txBody>
                  <a:tcPr marL="182880" marR="228600"/>
                </a:tc>
                <a:tc vMerge="1">
                  <a:txBody>
                    <a:bodyPr/>
                    <a:lstStyle/>
                    <a:p>
                      <a:endParaRPr lang="en-US" sz="1600" dirty="0" smtClean="0"/>
                    </a:p>
                  </a:txBody>
                  <a:tcPr marL="228600" marR="182880"/>
                </a:tc>
              </a:tr>
              <a:tr h="370840">
                <a:tc>
                  <a:txBody>
                    <a:bodyPr/>
                    <a:lstStyle/>
                    <a:p>
                      <a:pPr marL="0" lvl="0" indent="0">
                        <a:buFont typeface="+mj-lt"/>
                        <a:buNone/>
                      </a:pPr>
                      <a:r>
                        <a:rPr lang="en-US" sz="1600" dirty="0" smtClean="0">
                          <a:ln>
                            <a:noFill/>
                          </a:ln>
                        </a:rPr>
                        <a:t>9.  Georgia</a:t>
                      </a:r>
                      <a:endParaRPr lang="en-US" sz="1600" dirty="0">
                        <a:ln>
                          <a:noFill/>
                        </a:ln>
                      </a:endParaRPr>
                    </a:p>
                  </a:txBody>
                  <a:tcPr marL="182880" marR="228600"/>
                </a:tc>
                <a:tc rowSpan="2">
                  <a:txBody>
                    <a:bodyPr/>
                    <a:lstStyle/>
                    <a:p>
                      <a:r>
                        <a:rPr lang="en-US" sz="1600" b="1" dirty="0" smtClean="0">
                          <a:ln>
                            <a:noFill/>
                          </a:ln>
                        </a:rPr>
                        <a:t>Miami</a:t>
                      </a:r>
                      <a:r>
                        <a:rPr lang="en-US" sz="1600" dirty="0" smtClean="0">
                          <a:ln>
                            <a:noFill/>
                          </a:ln>
                        </a:rPr>
                        <a:t> (Ft. Lauderdale,</a:t>
                      </a:r>
                      <a:r>
                        <a:rPr lang="en-US" sz="1600" baseline="0" dirty="0" smtClean="0">
                          <a:ln>
                            <a:noFill/>
                          </a:ln>
                        </a:rPr>
                        <a:t> </a:t>
                      </a:r>
                      <a:r>
                        <a:rPr lang="en-US" sz="1600" dirty="0" smtClean="0">
                          <a:ln>
                            <a:noFill/>
                          </a:ln>
                        </a:rPr>
                        <a:t>Pompano Beach)</a:t>
                      </a:r>
                      <a:r>
                        <a:rPr lang="en-US" sz="1600" baseline="0" dirty="0" smtClean="0">
                          <a:ln>
                            <a:noFill/>
                          </a:ln>
                        </a:rPr>
                        <a:t> </a:t>
                      </a:r>
                      <a:r>
                        <a:rPr lang="en-US" sz="1600" dirty="0" smtClean="0">
                          <a:ln>
                            <a:noFill/>
                          </a:ln>
                        </a:rPr>
                        <a:t>FL</a:t>
                      </a:r>
                    </a:p>
                  </a:txBody>
                  <a:tcPr marL="228600" marR="182880" anchor="ctr"/>
                </a:tc>
              </a:tr>
              <a:tr h="370840">
                <a:tc>
                  <a:txBody>
                    <a:bodyPr/>
                    <a:lstStyle/>
                    <a:p>
                      <a:pPr marL="0" lvl="0" indent="0">
                        <a:buFont typeface="+mj-lt"/>
                        <a:buNone/>
                      </a:pPr>
                      <a:r>
                        <a:rPr lang="en-US" sz="1600" dirty="0" smtClean="0">
                          <a:ln>
                            <a:noFill/>
                          </a:ln>
                        </a:rPr>
                        <a:t>10. New York</a:t>
                      </a:r>
                      <a:endParaRPr lang="en-US" sz="1600" dirty="0">
                        <a:ln>
                          <a:noFill/>
                        </a:ln>
                      </a:endParaRPr>
                    </a:p>
                  </a:txBody>
                  <a:tcPr marL="182880" marR="228600"/>
                </a:tc>
                <a:tc vMerge="1">
                  <a:txBody>
                    <a:bodyPr/>
                    <a:lstStyle/>
                    <a:p>
                      <a:endParaRPr lang="en-US" sz="1600" dirty="0" smtClean="0"/>
                    </a:p>
                  </a:txBody>
                  <a:tcPr marL="228600" marR="182880"/>
                </a:tc>
              </a:tr>
            </a:tbl>
          </a:graphicData>
        </a:graphic>
      </p:graphicFrame>
    </p:spTree>
    <p:extLst>
      <p:ext uri="{BB962C8B-B14F-4D97-AF65-F5344CB8AC3E}">
        <p14:creationId xmlns:p14="http://schemas.microsoft.com/office/powerpoint/2010/main" val="1455840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2133600"/>
            <a:ext cx="4876800" cy="1828800"/>
          </a:xfrm>
        </p:spPr>
        <p:txBody>
          <a:bodyPr>
            <a:noAutofit/>
          </a:bodyPr>
          <a:lstStyle/>
          <a:p>
            <a:pPr algn="l">
              <a:spcAft>
                <a:spcPts val="600"/>
              </a:spcAft>
            </a:pPr>
            <a:r>
              <a:rPr lang="en-US" sz="3600" dirty="0" smtClean="0">
                <a:solidFill>
                  <a:schemeClr val="tx1"/>
                </a:solidFill>
                <a:effectLst/>
              </a:rPr>
              <a:t>Part Two: </a:t>
            </a:r>
            <a:br>
              <a:rPr lang="en-US" sz="3600" dirty="0" smtClean="0">
                <a:solidFill>
                  <a:schemeClr val="tx1"/>
                </a:solidFill>
                <a:effectLst/>
              </a:rPr>
            </a:br>
            <a:r>
              <a:rPr lang="en-US" sz="3600" dirty="0" smtClean="0">
                <a:solidFill>
                  <a:schemeClr val="tx1"/>
                </a:solidFill>
                <a:effectLst/>
              </a:rPr>
              <a:t>Protect and Respond</a:t>
            </a:r>
            <a:endParaRPr lang="en-US" sz="3600" dirty="0">
              <a:solidFill>
                <a:schemeClr val="tx1"/>
              </a:solidFill>
              <a:effectLst/>
            </a:endParaRPr>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BD3D4DC6-2370-490D-BF16-63F0B62A7655}" type="slidenum">
              <a:rPr lang="en-US" smtClean="0"/>
              <a:pPr>
                <a:defRPr/>
              </a:pPr>
              <a:t>15</a:t>
            </a:fld>
            <a:endParaRPr lang="en-US" dirty="0"/>
          </a:p>
        </p:txBody>
      </p:sp>
      <p:sp>
        <p:nvSpPr>
          <p:cNvPr id="6" name="Title 1"/>
          <p:cNvSpPr txBox="1">
            <a:spLocks/>
          </p:cNvSpPr>
          <p:nvPr/>
        </p:nvSpPr>
        <p:spPr>
          <a:xfrm>
            <a:off x="838200" y="685800"/>
            <a:ext cx="8153400" cy="914400"/>
          </a:xfrm>
          <a:prstGeom prst="rect">
            <a:avLst/>
          </a:prstGeom>
        </p:spPr>
        <p:txBody>
          <a:bodyPr vert="horz" anchor="b">
            <a:normAutofit/>
            <a:scene3d>
              <a:camera prst="orthographicFront"/>
              <a:lightRig rig="soft" dir="t"/>
            </a:scene3d>
            <a:sp3d prstMaterial="softEdge">
              <a:bevelT w="25400" h="25400"/>
            </a:sp3d>
          </a:bodyPr>
          <a:lstStyle>
            <a:lvl1pPr algn="r" rtl="0" eaLnBrk="0" fontAlgn="base" hangingPunct="0">
              <a:spcBef>
                <a:spcPct val="0"/>
              </a:spcBef>
              <a:spcAft>
                <a:spcPct val="0"/>
              </a:spcAft>
              <a:buNone/>
              <a:defRPr sz="4800" b="1" kern="1200" cap="none" baseline="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r>
              <a:rPr lang="en-US" sz="2400" dirty="0" smtClean="0"/>
              <a:t>Assisting Victims of Mortgage Fraud</a:t>
            </a:r>
            <a:endParaRPr lang="en-US" sz="2400" dirty="0"/>
          </a:p>
        </p:txBody>
      </p:sp>
    </p:spTree>
    <p:extLst>
      <p:ext uri="{BB962C8B-B14F-4D97-AF65-F5344CB8AC3E}">
        <p14:creationId xmlns:p14="http://schemas.microsoft.com/office/powerpoint/2010/main" val="69613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371600"/>
            <a:ext cx="7620000" cy="4724400"/>
          </a:xfrm>
        </p:spPr>
        <p:txBody>
          <a:bodyPr/>
          <a:lstStyle/>
          <a:p>
            <a:pPr marL="136525" indent="0">
              <a:spcAft>
                <a:spcPts val="600"/>
              </a:spcAft>
              <a:buNone/>
            </a:pPr>
            <a:r>
              <a:rPr lang="en-US" dirty="0" smtClean="0"/>
              <a:t>The goals of Part Two, “Protect and Respond”, are to equip you with tools to help homeowners defend and protect themselves from fraud.</a:t>
            </a:r>
          </a:p>
          <a:p>
            <a:pPr marL="136525" indent="0">
              <a:spcAft>
                <a:spcPts val="600"/>
              </a:spcAft>
              <a:buNone/>
            </a:pPr>
            <a:r>
              <a:rPr lang="en-US" dirty="0" smtClean="0"/>
              <a:t>This section will help you to</a:t>
            </a:r>
          </a:p>
          <a:p>
            <a:pPr marL="422275" indent="-285750">
              <a:spcAft>
                <a:spcPts val="600"/>
              </a:spcAft>
              <a:buFont typeface="Arial" panose="020B0604020202020204" pitchFamily="34" charset="0"/>
              <a:buChar char="•"/>
            </a:pPr>
            <a:r>
              <a:rPr lang="en-US" dirty="0"/>
              <a:t>r</a:t>
            </a:r>
            <a:r>
              <a:rPr lang="en-US" dirty="0" smtClean="0"/>
              <a:t>ecognize “red flag” tactics used by fraudsters to lure distressed homeowners</a:t>
            </a:r>
          </a:p>
          <a:p>
            <a:pPr marL="422275" indent="-285750">
              <a:spcAft>
                <a:spcPts val="600"/>
              </a:spcAft>
              <a:buFont typeface="Arial" panose="020B0604020202020204" pitchFamily="34" charset="0"/>
              <a:buChar char="•"/>
            </a:pPr>
            <a:r>
              <a:rPr lang="en-US" dirty="0"/>
              <a:t>l</a:t>
            </a:r>
            <a:r>
              <a:rPr lang="en-US" dirty="0" smtClean="0"/>
              <a:t>earn how scammers market </a:t>
            </a:r>
            <a:r>
              <a:rPr lang="en-US" dirty="0"/>
              <a:t>their “services</a:t>
            </a:r>
            <a:r>
              <a:rPr lang="en-US" dirty="0" smtClean="0"/>
              <a:t>”</a:t>
            </a:r>
          </a:p>
          <a:p>
            <a:pPr marL="422275" indent="-285750">
              <a:spcAft>
                <a:spcPts val="600"/>
              </a:spcAft>
              <a:buFont typeface="Arial" panose="020B0604020202020204" pitchFamily="34" charset="0"/>
              <a:buChar char="•"/>
            </a:pPr>
            <a:r>
              <a:rPr lang="en-US" dirty="0"/>
              <a:t>a</a:t>
            </a:r>
            <a:r>
              <a:rPr lang="en-US" dirty="0" smtClean="0"/>
              <a:t>dvise homeowners on how to protect themselves during the loan modification/foreclosure process. </a:t>
            </a:r>
          </a:p>
          <a:p>
            <a:pPr marL="136525" indent="0">
              <a:spcAft>
                <a:spcPts val="600"/>
              </a:spcAft>
              <a:buNone/>
            </a:pPr>
            <a:r>
              <a:rPr lang="en-US" dirty="0" smtClean="0"/>
              <a:t> </a:t>
            </a:r>
            <a:endParaRPr lang="en-US" dirty="0"/>
          </a:p>
          <a:p>
            <a:pPr marL="109537" indent="0">
              <a:spcAft>
                <a:spcPts val="1200"/>
              </a:spcAft>
              <a:buNone/>
            </a:pPr>
            <a:r>
              <a:rPr lang="en-US" dirty="0" smtClean="0"/>
              <a:t> </a:t>
            </a:r>
            <a:endParaRPr lang="en-US" dirty="0"/>
          </a:p>
          <a:p>
            <a:pPr marL="109537" indent="0">
              <a:buNone/>
            </a:pPr>
            <a:r>
              <a:rPr lang="en-US" dirty="0" smtClean="0"/>
              <a:t> </a:t>
            </a:r>
            <a:endParaRPr lang="en-US" dirty="0"/>
          </a:p>
        </p:txBody>
      </p:sp>
      <p:sp>
        <p:nvSpPr>
          <p:cNvPr id="6" name="Title 5"/>
          <p:cNvSpPr>
            <a:spLocks noGrp="1"/>
          </p:cNvSpPr>
          <p:nvPr>
            <p:ph type="title"/>
          </p:nvPr>
        </p:nvSpPr>
        <p:spPr/>
        <p:txBody>
          <a:bodyPr/>
          <a:lstStyle/>
          <a:p>
            <a:r>
              <a:rPr lang="en-US" dirty="0" smtClean="0"/>
              <a:t>Part Two </a:t>
            </a:r>
            <a:r>
              <a:rPr lang="en-US" dirty="0"/>
              <a:t>g</a:t>
            </a:r>
            <a:r>
              <a:rPr lang="en-US" dirty="0" smtClean="0"/>
              <a:t>oals</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BD3D4DC6-2370-490D-BF16-63F0B62A7655}" type="slidenum">
              <a:rPr lang="en-US" smtClean="0"/>
              <a:pPr>
                <a:defRPr/>
              </a:pPr>
              <a:t>16</a:t>
            </a:fld>
            <a:endParaRPr lang="en-US" dirty="0"/>
          </a:p>
        </p:txBody>
      </p:sp>
    </p:spTree>
    <p:extLst>
      <p:ext uri="{BB962C8B-B14F-4D97-AF65-F5344CB8AC3E}">
        <p14:creationId xmlns:p14="http://schemas.microsoft.com/office/powerpoint/2010/main" val="4093501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spcAft>
                <a:spcPts val="1000"/>
              </a:spcAft>
            </a:pPr>
            <a:r>
              <a:rPr lang="en-US" dirty="0"/>
              <a:t>Children’s stories are full of </a:t>
            </a:r>
            <a:r>
              <a:rPr lang="en-US" dirty="0" smtClean="0"/>
              <a:t>warnings. The spider lures a fly into its web.  A gingerbread house looks good but harbors a wicked witch.</a:t>
            </a:r>
            <a:r>
              <a:rPr lang="en-US" dirty="0"/>
              <a:t> </a:t>
            </a:r>
            <a:r>
              <a:rPr lang="en-US" dirty="0" smtClean="0"/>
              <a:t>Dorothy follows the yellow brick road.</a:t>
            </a:r>
          </a:p>
          <a:p>
            <a:pPr>
              <a:spcBef>
                <a:spcPts val="0"/>
              </a:spcBef>
              <a:spcAft>
                <a:spcPts val="1000"/>
              </a:spcAft>
            </a:pPr>
            <a:r>
              <a:rPr lang="en-US" dirty="0" smtClean="0"/>
              <a:t>Mortgage fraudsters use similarly appealing tactics </a:t>
            </a:r>
            <a:r>
              <a:rPr lang="en-US" dirty="0"/>
              <a:t>to </a:t>
            </a:r>
            <a:r>
              <a:rPr lang="en-US" dirty="0" smtClean="0"/>
              <a:t>lure homeowners </a:t>
            </a:r>
            <a:r>
              <a:rPr lang="en-US" dirty="0"/>
              <a:t>into their </a:t>
            </a:r>
            <a:r>
              <a:rPr lang="en-US" dirty="0" smtClean="0"/>
              <a:t>webs.</a:t>
            </a:r>
          </a:p>
          <a:p>
            <a:pPr>
              <a:spcBef>
                <a:spcPts val="0"/>
              </a:spcBef>
              <a:spcAft>
                <a:spcPts val="1000"/>
              </a:spcAft>
            </a:pPr>
            <a:r>
              <a:rPr lang="en-US" dirty="0" smtClean="0"/>
              <a:t>But we </a:t>
            </a:r>
            <a:r>
              <a:rPr lang="en-US" dirty="0"/>
              <a:t>forget these timeless warnings as adults</a:t>
            </a:r>
            <a:r>
              <a:rPr lang="en-US" dirty="0" smtClean="0"/>
              <a:t>.</a:t>
            </a:r>
            <a:endParaRPr lang="en-US" dirty="0"/>
          </a:p>
          <a:p>
            <a:pPr>
              <a:spcBef>
                <a:spcPts val="0"/>
              </a:spcBef>
              <a:spcAft>
                <a:spcPts val="1000"/>
              </a:spcAft>
            </a:pPr>
            <a:r>
              <a:rPr lang="en-US" dirty="0"/>
              <a:t>Once </a:t>
            </a:r>
            <a:r>
              <a:rPr lang="en-US" dirty="0" smtClean="0"/>
              <a:t>the homeowner is in </a:t>
            </a:r>
            <a:r>
              <a:rPr lang="en-US" dirty="0"/>
              <a:t>the web, </a:t>
            </a:r>
            <a:r>
              <a:rPr lang="en-US" dirty="0" smtClean="0"/>
              <a:t>the scammer has a variety of scams to choose from, depending upon the profile of the victim.</a:t>
            </a:r>
          </a:p>
          <a:p>
            <a:pPr>
              <a:spcBef>
                <a:spcPts val="0"/>
              </a:spcBef>
              <a:spcAft>
                <a:spcPts val="1000"/>
              </a:spcAft>
            </a:pPr>
            <a:r>
              <a:rPr lang="en-US" dirty="0" smtClean="0"/>
              <a:t>We examine the scammers’ behavior during two phases of a scam process</a:t>
            </a:r>
          </a:p>
          <a:p>
            <a:pPr lvl="1">
              <a:spcBef>
                <a:spcPts val="0"/>
              </a:spcBef>
              <a:spcAft>
                <a:spcPts val="1000"/>
              </a:spcAft>
            </a:pPr>
            <a:r>
              <a:rPr lang="en-US" dirty="0" smtClean="0"/>
              <a:t>Marketing </a:t>
            </a:r>
          </a:p>
          <a:p>
            <a:pPr lvl="1">
              <a:spcBef>
                <a:spcPts val="0"/>
              </a:spcBef>
              <a:spcAft>
                <a:spcPts val="1000"/>
              </a:spcAft>
            </a:pPr>
            <a:r>
              <a:rPr lang="en-US" dirty="0" smtClean="0"/>
              <a:t>Transacting Business.</a:t>
            </a:r>
          </a:p>
          <a:p>
            <a:pPr marL="109537" indent="0">
              <a:spcBef>
                <a:spcPts val="0"/>
              </a:spcBef>
              <a:spcAft>
                <a:spcPts val="1000"/>
              </a:spcAft>
              <a:buNone/>
            </a:pPr>
            <a:endParaRPr lang="en-US" dirty="0"/>
          </a:p>
          <a:p>
            <a:pPr>
              <a:spcBef>
                <a:spcPts val="0"/>
              </a:spcBef>
              <a:spcAft>
                <a:spcPts val="1000"/>
              </a:spcAft>
            </a:pPr>
            <a:endParaRPr lang="en-US" dirty="0"/>
          </a:p>
          <a:p>
            <a:pPr>
              <a:spcBef>
                <a:spcPts val="0"/>
              </a:spcBef>
              <a:spcAft>
                <a:spcPts val="600"/>
              </a:spcAft>
            </a:pPr>
            <a:endParaRPr lang="en-US" sz="1600" dirty="0"/>
          </a:p>
        </p:txBody>
      </p:sp>
      <p:sp>
        <p:nvSpPr>
          <p:cNvPr id="3" name="Title 2"/>
          <p:cNvSpPr>
            <a:spLocks noGrp="1"/>
          </p:cNvSpPr>
          <p:nvPr>
            <p:ph type="title"/>
          </p:nvPr>
        </p:nvSpPr>
        <p:spPr/>
        <p:txBody>
          <a:bodyPr/>
          <a:lstStyle/>
          <a:p>
            <a:r>
              <a:rPr lang="en-US" dirty="0" smtClean="0"/>
              <a:t>Introduction </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17</a:t>
            </a:fld>
            <a:endParaRPr lang="en-US" dirty="0"/>
          </a:p>
        </p:txBody>
      </p:sp>
    </p:spTree>
    <p:extLst>
      <p:ext uri="{BB962C8B-B14F-4D97-AF65-F5344CB8AC3E}">
        <p14:creationId xmlns:p14="http://schemas.microsoft.com/office/powerpoint/2010/main" val="2932492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07180" y="2286000"/>
            <a:ext cx="4876800" cy="2438400"/>
          </a:xfrm>
        </p:spPr>
        <p:txBody>
          <a:bodyPr>
            <a:noAutofit/>
          </a:bodyPr>
          <a:lstStyle/>
          <a:p>
            <a:pPr algn="l">
              <a:spcAft>
                <a:spcPts val="1800"/>
              </a:spcAft>
            </a:pPr>
            <a:r>
              <a:rPr lang="en-US" sz="2000" i="1" dirty="0" smtClean="0">
                <a:solidFill>
                  <a:schemeClr val="tx2">
                    <a:lumMod val="50000"/>
                  </a:schemeClr>
                </a:solidFill>
                <a:effectLst/>
              </a:rPr>
              <a:t>Says the Spider to the Fly</a:t>
            </a:r>
            <a:r>
              <a:rPr lang="en-US" sz="2800" i="1" dirty="0" smtClean="0">
                <a:solidFill>
                  <a:schemeClr val="tx2">
                    <a:lumMod val="50000"/>
                  </a:schemeClr>
                </a:solidFill>
                <a:effectLst/>
              </a:rPr>
              <a:t>…</a:t>
            </a:r>
            <a:r>
              <a:rPr lang="en-US" sz="2400" i="1" dirty="0" smtClean="0">
                <a:solidFill>
                  <a:schemeClr val="tx2">
                    <a:lumMod val="50000"/>
                  </a:schemeClr>
                </a:solidFill>
                <a:effectLst/>
              </a:rPr>
              <a:t/>
            </a:r>
            <a:br>
              <a:rPr lang="en-US" sz="2400" i="1" dirty="0" smtClean="0">
                <a:solidFill>
                  <a:schemeClr val="tx2">
                    <a:lumMod val="50000"/>
                  </a:schemeClr>
                </a:solidFill>
                <a:effectLst/>
              </a:rPr>
            </a:br>
            <a:r>
              <a:rPr lang="en-US" sz="2400" dirty="0" smtClean="0">
                <a:solidFill>
                  <a:srgbClr val="EE2712"/>
                </a:solidFill>
                <a:effectLst/>
              </a:rPr>
              <a:t/>
            </a:r>
            <a:br>
              <a:rPr lang="en-US" sz="2400" dirty="0" smtClean="0">
                <a:solidFill>
                  <a:srgbClr val="EE2712"/>
                </a:solidFill>
                <a:effectLst/>
              </a:rPr>
            </a:br>
            <a:r>
              <a:rPr lang="en-US" sz="3200" dirty="0" smtClean="0">
                <a:solidFill>
                  <a:schemeClr val="bg2"/>
                </a:solidFill>
                <a:effectLst/>
              </a:rPr>
              <a:t>Marketing Phase: </a:t>
            </a:r>
            <a:br>
              <a:rPr lang="en-US" sz="3200" dirty="0" smtClean="0">
                <a:solidFill>
                  <a:schemeClr val="bg2"/>
                </a:solidFill>
                <a:effectLst/>
              </a:rPr>
            </a:br>
            <a:r>
              <a:rPr lang="en-US" sz="3200" dirty="0" smtClean="0">
                <a:solidFill>
                  <a:schemeClr val="bg2"/>
                </a:solidFill>
                <a:effectLst/>
              </a:rPr>
              <a:t>How Fraudsters Lure Their Victims</a:t>
            </a:r>
            <a:endParaRPr lang="en-US" sz="3200" dirty="0">
              <a:solidFill>
                <a:schemeClr val="bg2"/>
              </a:solidFill>
              <a:effectLst/>
            </a:endParaRPr>
          </a:p>
        </p:txBody>
      </p:sp>
      <p:sp>
        <p:nvSpPr>
          <p:cNvPr id="4" name="Footer Placeholder 3"/>
          <p:cNvSpPr>
            <a:spLocks noGrp="1"/>
          </p:cNvSpPr>
          <p:nvPr>
            <p:ph type="ftr" sz="quarter" idx="11"/>
          </p:nvPr>
        </p:nvSpPr>
        <p:spPr/>
        <p:txBody>
          <a:bodyPr/>
          <a:lstStyle/>
          <a:p>
            <a:pPr>
              <a:defRPr/>
            </a:pPr>
            <a:r>
              <a:rPr lang="en-US" smtClean="0">
                <a:solidFill>
                  <a:prstClr val="white"/>
                </a:solidFill>
              </a:rPr>
              <a:t>© 2015 National Crime Prevention Council, Inc. www.ncpc.org</a:t>
            </a:r>
            <a:endParaRPr lang="en-US" dirty="0">
              <a:solidFill>
                <a:prstClr val="white"/>
              </a:solidFill>
            </a:endParaRPr>
          </a:p>
        </p:txBody>
      </p:sp>
      <p:sp>
        <p:nvSpPr>
          <p:cNvPr id="5" name="Slide Number Placeholder 4"/>
          <p:cNvSpPr>
            <a:spLocks noGrp="1"/>
          </p:cNvSpPr>
          <p:nvPr>
            <p:ph type="sldNum" sz="quarter" idx="12"/>
          </p:nvPr>
        </p:nvSpPr>
        <p:spPr/>
        <p:txBody>
          <a:bodyPr/>
          <a:lstStyle/>
          <a:p>
            <a:pPr>
              <a:defRPr/>
            </a:pPr>
            <a:fld id="{BD3D4DC6-2370-490D-BF16-63F0B62A7655}" type="slidenum">
              <a:rPr lang="en-US" smtClean="0">
                <a:solidFill>
                  <a:prstClr val="white"/>
                </a:solidFill>
              </a:rPr>
              <a:pPr>
                <a:defRPr/>
              </a:pPr>
              <a:t>18</a:t>
            </a:fld>
            <a:endParaRPr lang="en-US" dirty="0">
              <a:solidFill>
                <a:prstClr val="white"/>
              </a:solidFill>
            </a:endParaRPr>
          </a:p>
        </p:txBody>
      </p:sp>
    </p:spTree>
    <p:extLst>
      <p:ext uri="{BB962C8B-B14F-4D97-AF65-F5344CB8AC3E}">
        <p14:creationId xmlns:p14="http://schemas.microsoft.com/office/powerpoint/2010/main" val="3334569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erlee\AppData\Local\Microsoft\Windows\Temporary Internet Files\Content.IE5\3ITID2YC\MP900384735[1].jp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t="8435" r="15142"/>
          <a:stretch/>
        </p:blipFill>
        <p:spPr bwMode="auto">
          <a:xfrm>
            <a:off x="5182664" y="0"/>
            <a:ext cx="3961336" cy="4136034"/>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6"/>
          <p:cNvSpPr>
            <a:spLocks noGrp="1"/>
          </p:cNvSpPr>
          <p:nvPr>
            <p:ph type="subTitle" idx="1"/>
          </p:nvPr>
        </p:nvSpPr>
        <p:spPr>
          <a:xfrm>
            <a:off x="1295400" y="1447800"/>
            <a:ext cx="6858000" cy="3200400"/>
          </a:xfrm>
        </p:spPr>
        <p:txBody>
          <a:bodyPr/>
          <a:lstStyle/>
          <a:p>
            <a:pPr algn="l">
              <a:spcAft>
                <a:spcPts val="600"/>
              </a:spcAft>
            </a:pPr>
            <a:r>
              <a:rPr lang="en-US" sz="1600" dirty="0">
                <a:solidFill>
                  <a:schemeClr val="bg2">
                    <a:lumMod val="25000"/>
                  </a:schemeClr>
                </a:solidFill>
              </a:rPr>
              <a:t>"Will you walk into my parlor?" said the spider to the fly;</a:t>
            </a:r>
          </a:p>
          <a:p>
            <a:pPr algn="l">
              <a:spcAft>
                <a:spcPts val="600"/>
              </a:spcAft>
            </a:pPr>
            <a:r>
              <a:rPr lang="en-US" sz="1600" dirty="0" smtClean="0">
                <a:solidFill>
                  <a:schemeClr val="bg2">
                    <a:lumMod val="25000"/>
                  </a:schemeClr>
                </a:solidFill>
              </a:rPr>
              <a:t>"Tis </a:t>
            </a:r>
            <a:r>
              <a:rPr lang="en-US" sz="1600" dirty="0">
                <a:solidFill>
                  <a:schemeClr val="bg2">
                    <a:lumMod val="25000"/>
                  </a:schemeClr>
                </a:solidFill>
              </a:rPr>
              <a:t>the prettiest little parlor that ever you did spy.</a:t>
            </a:r>
          </a:p>
          <a:p>
            <a:pPr algn="l">
              <a:spcAft>
                <a:spcPts val="600"/>
              </a:spcAft>
            </a:pPr>
            <a:r>
              <a:rPr lang="en-US" sz="1600" dirty="0">
                <a:solidFill>
                  <a:schemeClr val="bg2">
                    <a:lumMod val="25000"/>
                  </a:schemeClr>
                </a:solidFill>
              </a:rPr>
              <a:t>The way into my parlor is up a winding stair,</a:t>
            </a:r>
          </a:p>
          <a:p>
            <a:pPr algn="l">
              <a:spcAft>
                <a:spcPts val="600"/>
              </a:spcAft>
            </a:pPr>
            <a:r>
              <a:rPr lang="en-US" sz="1600" dirty="0">
                <a:solidFill>
                  <a:schemeClr val="bg2">
                    <a:lumMod val="25000"/>
                  </a:schemeClr>
                </a:solidFill>
              </a:rPr>
              <a:t>And I have many pretty things to show when you are there."</a:t>
            </a:r>
          </a:p>
          <a:p>
            <a:pPr algn="l">
              <a:spcAft>
                <a:spcPts val="600"/>
              </a:spcAft>
            </a:pPr>
            <a:r>
              <a:rPr lang="en-US" sz="1600" dirty="0">
                <a:solidFill>
                  <a:schemeClr val="bg2">
                    <a:lumMod val="25000"/>
                  </a:schemeClr>
                </a:solidFill>
              </a:rPr>
              <a:t>"O no, no," said the little fly, "To ask me is in vain,</a:t>
            </a:r>
          </a:p>
          <a:p>
            <a:pPr algn="l">
              <a:spcAft>
                <a:spcPts val="600"/>
              </a:spcAft>
            </a:pPr>
            <a:r>
              <a:rPr lang="en-US" sz="1600" dirty="0">
                <a:solidFill>
                  <a:schemeClr val="bg2">
                    <a:lumMod val="25000"/>
                  </a:schemeClr>
                </a:solidFill>
              </a:rPr>
              <a:t>For who goes up your winding stair can ne'er come down again."</a:t>
            </a:r>
          </a:p>
          <a:p>
            <a:pPr algn="l"/>
            <a:endParaRPr lang="en-US" sz="1600" dirty="0" smtClean="0">
              <a:hlinkClick r:id="rId4"/>
            </a:endParaRPr>
          </a:p>
          <a:p>
            <a:pPr algn="l"/>
            <a:endParaRPr lang="en-US" sz="1000" dirty="0">
              <a:hlinkClick r:id="rId4"/>
            </a:endParaRPr>
          </a:p>
          <a:p>
            <a:pPr algn="l"/>
            <a:endParaRPr lang="en-US" sz="1000" dirty="0" smtClean="0"/>
          </a:p>
          <a:p>
            <a:pPr algn="l"/>
            <a:endParaRPr lang="en-US" sz="1000" dirty="0" smtClean="0"/>
          </a:p>
          <a:p>
            <a:pPr algn="l"/>
            <a:endParaRPr lang="en-US" sz="1000" dirty="0"/>
          </a:p>
          <a:p>
            <a:r>
              <a:rPr lang="en-US" sz="1000" dirty="0" smtClean="0"/>
              <a:t>Poem by Mary Howitt</a:t>
            </a:r>
            <a:endParaRPr lang="en-US" sz="1000" dirty="0"/>
          </a:p>
        </p:txBody>
      </p:sp>
    </p:spTree>
    <p:extLst>
      <p:ext uri="{BB962C8B-B14F-4D97-AF65-F5344CB8AC3E}">
        <p14:creationId xmlns:p14="http://schemas.microsoft.com/office/powerpoint/2010/main" val="3697851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077200" cy="4724400"/>
          </a:xfrm>
        </p:spPr>
        <p:txBody>
          <a:bodyPr/>
          <a:lstStyle/>
          <a:p>
            <a:pPr marL="109537" indent="0">
              <a:spcAft>
                <a:spcPts val="1200"/>
              </a:spcAft>
              <a:buNone/>
            </a:pPr>
            <a:r>
              <a:rPr lang="en-US" sz="1600" dirty="0" smtClean="0"/>
              <a:t>The </a:t>
            </a:r>
            <a:r>
              <a:rPr lang="en-US" dirty="0" smtClean="0"/>
              <a:t>National Crime Prevention Council has prepared this course </a:t>
            </a:r>
            <a:r>
              <a:rPr lang="en-US" sz="1600" dirty="0" smtClean="0"/>
              <a:t>to inform and </a:t>
            </a:r>
            <a:r>
              <a:rPr lang="en-US" sz="1600" dirty="0"/>
              <a:t>educate </a:t>
            </a:r>
            <a:r>
              <a:rPr lang="en-US" sz="1600" dirty="0" smtClean="0"/>
              <a:t>Victim </a:t>
            </a:r>
            <a:r>
              <a:rPr lang="en-US" dirty="0"/>
              <a:t>S</a:t>
            </a:r>
            <a:r>
              <a:rPr lang="en-US" sz="1600" dirty="0" smtClean="0"/>
              <a:t>ervice </a:t>
            </a:r>
            <a:r>
              <a:rPr lang="en-US" dirty="0" smtClean="0"/>
              <a:t>P</a:t>
            </a:r>
            <a:r>
              <a:rPr lang="en-US" sz="1600" dirty="0" smtClean="0"/>
              <a:t>roviders, </a:t>
            </a:r>
            <a:r>
              <a:rPr lang="en-US" sz="1600" dirty="0"/>
              <a:t>attorneys, and other allied organizations </a:t>
            </a:r>
            <a:r>
              <a:rPr lang="en-US" sz="1600" dirty="0" smtClean="0"/>
              <a:t>about </a:t>
            </a:r>
            <a:r>
              <a:rPr lang="en-US" sz="1600" dirty="0"/>
              <a:t>the many types of crimes, frauds and schemes associated with mortgage fraud </a:t>
            </a:r>
            <a:r>
              <a:rPr lang="en-US" sz="1600" dirty="0" smtClean="0"/>
              <a:t>today and </a:t>
            </a:r>
            <a:r>
              <a:rPr lang="en-US" sz="1600" dirty="0"/>
              <a:t>how to best serve its victims</a:t>
            </a:r>
            <a:r>
              <a:rPr lang="en-US" sz="1600" dirty="0" smtClean="0"/>
              <a:t>.</a:t>
            </a:r>
          </a:p>
          <a:p>
            <a:pPr>
              <a:spcAft>
                <a:spcPts val="600"/>
              </a:spcAft>
            </a:pPr>
            <a:r>
              <a:rPr lang="en-US" sz="1600" dirty="0" smtClean="0"/>
              <a:t>The course is divided into three modules.</a:t>
            </a:r>
            <a:endParaRPr lang="en-US" sz="1600" dirty="0"/>
          </a:p>
          <a:p>
            <a:pPr lvl="2">
              <a:spcAft>
                <a:spcPts val="600"/>
              </a:spcAft>
            </a:pPr>
            <a:r>
              <a:rPr lang="en-US" sz="1600" b="1" dirty="0" smtClean="0"/>
              <a:t>Part One </a:t>
            </a:r>
            <a:r>
              <a:rPr lang="en-US" sz="1600" dirty="0" smtClean="0"/>
              <a:t>provides an overview of how the economy and marketplace today  present opportunities for new types of mortgage fraud. </a:t>
            </a:r>
          </a:p>
          <a:p>
            <a:pPr lvl="2">
              <a:spcAft>
                <a:spcPts val="600"/>
              </a:spcAft>
            </a:pPr>
            <a:r>
              <a:rPr lang="en-US" sz="1600" b="1" dirty="0" smtClean="0"/>
              <a:t>Part Two </a:t>
            </a:r>
            <a:r>
              <a:rPr lang="en-US" sz="1600" dirty="0" smtClean="0"/>
              <a:t>provides background on the marketing and persuasion tactics used by fraudsters to commit mortgage fraud and on how homeowners can defend themselves against fraud.</a:t>
            </a:r>
          </a:p>
          <a:p>
            <a:pPr lvl="2">
              <a:spcAft>
                <a:spcPts val="600"/>
              </a:spcAft>
            </a:pPr>
            <a:r>
              <a:rPr lang="en-US" sz="1600" b="1" dirty="0" smtClean="0"/>
              <a:t>Part Three </a:t>
            </a:r>
            <a:r>
              <a:rPr lang="en-US" sz="1600" dirty="0" smtClean="0"/>
              <a:t>offers instruction on reporting mortgage fraud and the steps victims can take to restore and remedy their situation.</a:t>
            </a:r>
          </a:p>
          <a:p>
            <a:pPr lvl="2">
              <a:spcAft>
                <a:spcPts val="600"/>
              </a:spcAft>
            </a:pPr>
            <a:endParaRPr lang="en-US" sz="1600" dirty="0" smtClean="0"/>
          </a:p>
        </p:txBody>
      </p:sp>
      <p:sp>
        <p:nvSpPr>
          <p:cNvPr id="3" name="Title 2"/>
          <p:cNvSpPr>
            <a:spLocks noGrp="1"/>
          </p:cNvSpPr>
          <p:nvPr>
            <p:ph type="title"/>
          </p:nvPr>
        </p:nvSpPr>
        <p:spPr/>
        <p:txBody>
          <a:bodyPr>
            <a:normAutofit/>
          </a:bodyPr>
          <a:lstStyle/>
          <a:p>
            <a:r>
              <a:rPr lang="en-US" sz="2400" dirty="0" smtClean="0"/>
              <a:t>Introduction</a:t>
            </a:r>
            <a:endParaRPr lang="en-US" sz="2400"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a:t>
            </a:fld>
            <a:endParaRPr lang="en-US" dirty="0"/>
          </a:p>
        </p:txBody>
      </p:sp>
      <p:sp>
        <p:nvSpPr>
          <p:cNvPr id="6" name="TextBox 5"/>
          <p:cNvSpPr txBox="1"/>
          <p:nvPr/>
        </p:nvSpPr>
        <p:spPr>
          <a:xfrm>
            <a:off x="3962400" y="6154579"/>
            <a:ext cx="4724400" cy="246221"/>
          </a:xfrm>
          <a:prstGeom prst="rect">
            <a:avLst/>
          </a:prstGeom>
          <a:noFill/>
        </p:spPr>
        <p:txBody>
          <a:bodyPr wrap="square" rtlCol="0">
            <a:spAutoFit/>
          </a:bodyPr>
          <a:lstStyle/>
          <a:p>
            <a:r>
              <a:rPr lang="en-US" sz="1000" dirty="0"/>
              <a:t> </a:t>
            </a:r>
            <a:r>
              <a:rPr lang="en-US" sz="1000" dirty="0" smtClean="0">
                <a:solidFill>
                  <a:schemeClr val="bg1">
                    <a:lumMod val="50000"/>
                  </a:schemeClr>
                </a:solidFill>
              </a:rPr>
              <a:t>Cover image from :http</a:t>
            </a:r>
            <a:r>
              <a:rPr lang="en-US" sz="1000" dirty="0">
                <a:solidFill>
                  <a:schemeClr val="bg1">
                    <a:lumMod val="50000"/>
                  </a:schemeClr>
                </a:solidFill>
              </a:rPr>
              <a:t>://www.yogakriya.org/php/pujananda/meanderings15.php</a:t>
            </a:r>
          </a:p>
        </p:txBody>
      </p:sp>
    </p:spTree>
    <p:extLst>
      <p:ext uri="{BB962C8B-B14F-4D97-AF65-F5344CB8AC3E}">
        <p14:creationId xmlns:p14="http://schemas.microsoft.com/office/powerpoint/2010/main" val="413628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382000" cy="1143000"/>
          </a:xfrm>
        </p:spPr>
        <p:txBody>
          <a:bodyPr/>
          <a:lstStyle/>
          <a:p>
            <a:r>
              <a:rPr lang="en-US" dirty="0" smtClean="0"/>
              <a:t>Mortgage fraudsters </a:t>
            </a:r>
            <a:r>
              <a:rPr lang="en-US" dirty="0"/>
              <a:t>u</a:t>
            </a:r>
            <a:r>
              <a:rPr lang="en-US" dirty="0" smtClean="0"/>
              <a:t>se various tactics to find </a:t>
            </a:r>
            <a:r>
              <a:rPr lang="en-US" dirty="0"/>
              <a:t>v</a:t>
            </a:r>
            <a:r>
              <a:rPr lang="en-US" dirty="0" smtClean="0"/>
              <a:t>ictims</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27722159"/>
              </p:ext>
            </p:extLst>
          </p:nvPr>
        </p:nvGraphicFramePr>
        <p:xfrm>
          <a:off x="533400" y="1424940"/>
          <a:ext cx="8153400" cy="5403651"/>
        </p:xfrm>
        <a:graphic>
          <a:graphicData uri="http://schemas.openxmlformats.org/drawingml/2006/table">
            <a:tbl>
              <a:tblPr firstRow="1" bandRow="1">
                <a:tableStyleId>{3B4B98B0-60AC-42C2-AFA5-B58CD77FA1E5}</a:tableStyleId>
              </a:tblPr>
              <a:tblGrid>
                <a:gridCol w="3048000"/>
                <a:gridCol w="5105400"/>
              </a:tblGrid>
              <a:tr h="843789">
                <a:tc>
                  <a:txBody>
                    <a:bodyPr/>
                    <a:lstStyle/>
                    <a:p>
                      <a:r>
                        <a:rPr lang="en-US" sz="1600" dirty="0" smtClean="0"/>
                        <a:t>At home</a:t>
                      </a:r>
                      <a:endParaRPr lang="en-US" sz="1600"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620713" marR="0" lvl="1" indent="-228600" algn="l" defTabSz="914400" rtl="0" eaLnBrk="0" fontAlgn="base" latinLnBrk="0" hangingPunct="0">
                        <a:lnSpc>
                          <a:spcPct val="100000"/>
                        </a:lnSpc>
                        <a:spcBef>
                          <a:spcPts val="0"/>
                        </a:spcBef>
                        <a:spcAft>
                          <a:spcPts val="300"/>
                        </a:spcAft>
                        <a:buClr>
                          <a:srgbClr val="2DA2BF"/>
                        </a:buClr>
                        <a:buSzTx/>
                        <a:buFont typeface="Verdana" pitchFamily="34" charset="0"/>
                        <a:buChar char="◦"/>
                        <a:tabLst/>
                        <a:defRPr/>
                      </a:pPr>
                      <a:r>
                        <a:rPr kumimoji="0" lang="en-US" sz="1600" b="1" kern="1200" noProof="0" dirty="0" smtClean="0">
                          <a:solidFill>
                            <a:schemeClr val="accent1">
                              <a:lumMod val="75000"/>
                            </a:schemeClr>
                          </a:solidFill>
                          <a:latin typeface="+mn-lt"/>
                          <a:ea typeface="+mn-ea"/>
                          <a:cs typeface="+mn-cs"/>
                        </a:rPr>
                        <a:t>Telemarketers </a:t>
                      </a:r>
                    </a:p>
                    <a:p>
                      <a:pPr marL="620713" marR="0" lvl="1" indent="-228600" algn="l" defTabSz="914400" rtl="0" eaLnBrk="0" fontAlgn="base" latinLnBrk="0" hangingPunct="0">
                        <a:lnSpc>
                          <a:spcPct val="100000"/>
                        </a:lnSpc>
                        <a:spcBef>
                          <a:spcPts val="0"/>
                        </a:spcBef>
                        <a:spcAft>
                          <a:spcPts val="300"/>
                        </a:spcAft>
                        <a:buClr>
                          <a:srgbClr val="2DA2BF"/>
                        </a:buClr>
                        <a:buSzTx/>
                        <a:buFont typeface="Verdana" pitchFamily="34" charset="0"/>
                        <a:buChar char="◦"/>
                        <a:tabLst/>
                        <a:defRPr/>
                      </a:pPr>
                      <a:r>
                        <a:rPr kumimoji="0" lang="en-US" sz="1600" b="1" kern="1200" noProof="0" dirty="0" smtClean="0">
                          <a:solidFill>
                            <a:schemeClr val="accent1">
                              <a:lumMod val="75000"/>
                            </a:schemeClr>
                          </a:solidFill>
                          <a:latin typeface="+mn-lt"/>
                          <a:ea typeface="+mn-ea"/>
                          <a:cs typeface="+mn-cs"/>
                        </a:rPr>
                        <a:t>Letters/flyers</a:t>
                      </a:r>
                    </a:p>
                    <a:p>
                      <a:pPr marL="620713" marR="0" lvl="1" indent="-228600" algn="l" defTabSz="914400" rtl="0" eaLnBrk="0" fontAlgn="base" latinLnBrk="0" hangingPunct="0">
                        <a:lnSpc>
                          <a:spcPct val="100000"/>
                        </a:lnSpc>
                        <a:spcBef>
                          <a:spcPts val="0"/>
                        </a:spcBef>
                        <a:spcAft>
                          <a:spcPts val="300"/>
                        </a:spcAft>
                        <a:buClr>
                          <a:srgbClr val="2DA2BF"/>
                        </a:buClr>
                        <a:buSzTx/>
                        <a:buFont typeface="Verdana" pitchFamily="34" charset="0"/>
                        <a:buChar char="◦"/>
                        <a:tabLst/>
                        <a:defRPr/>
                      </a:pPr>
                      <a:r>
                        <a:rPr kumimoji="0" lang="en-US" sz="1600" b="1" kern="1200" noProof="0" dirty="0" smtClean="0">
                          <a:solidFill>
                            <a:schemeClr val="accent1">
                              <a:lumMod val="75000"/>
                            </a:schemeClr>
                          </a:solidFill>
                          <a:latin typeface="+mn-lt"/>
                          <a:ea typeface="+mn-ea"/>
                          <a:cs typeface="+mn-cs"/>
                        </a:rPr>
                        <a:t>Door-to-door</a:t>
                      </a:r>
                    </a:p>
                  </a:txBody>
                  <a:tcPr>
                    <a:lnL>
                      <a:noFill/>
                    </a:lnL>
                    <a:lnR>
                      <a:noFill/>
                    </a:lnR>
                    <a:lnT w="12700" cmpd="sng">
                      <a:noFill/>
                    </a:lnT>
                    <a:lnB w="12700" cmpd="sng">
                      <a:noFill/>
                    </a:lnB>
                    <a:lnTlToBr w="12700" cmpd="sng">
                      <a:noFill/>
                      <a:prstDash val="solid"/>
                    </a:lnTlToBr>
                    <a:lnBlToTr w="12700" cmpd="sng">
                      <a:noFill/>
                      <a:prstDash val="solid"/>
                    </a:lnBlToTr>
                  </a:tcPr>
                </a:tc>
              </a:tr>
              <a:tr h="1423894">
                <a:tc>
                  <a:txBody>
                    <a:bodyPr/>
                    <a:lstStyle/>
                    <a:p>
                      <a:r>
                        <a:rPr lang="en-US" sz="1600" b="1" dirty="0" smtClean="0"/>
                        <a:t>In the community</a:t>
                      </a:r>
                      <a:endParaRPr lang="en-US" sz="1600" b="1" dirty="0"/>
                    </a:p>
                  </a:txBody>
                  <a:tcPr marT="137160">
                    <a:lnL>
                      <a:noFill/>
                    </a:lnL>
                    <a:lnR>
                      <a:noFill/>
                    </a:lnR>
                    <a:lnT w="12700" cmpd="sng">
                      <a:noFill/>
                    </a:lnT>
                    <a:lnB>
                      <a:noFill/>
                    </a:lnB>
                    <a:lnTlToBr w="12700" cmpd="sng">
                      <a:noFill/>
                      <a:prstDash val="solid"/>
                    </a:lnTlToBr>
                    <a:lnBlToTr w="12700" cmpd="sng">
                      <a:noFill/>
                      <a:prstDash val="solid"/>
                    </a:lnBlToTr>
                    <a:noFill/>
                  </a:tcPr>
                </a:tc>
                <a:tc>
                  <a:txBody>
                    <a:bodyPr/>
                    <a:lstStyle/>
                    <a:p>
                      <a:pPr marL="620713" marR="0" lvl="1" indent="-228600" algn="l" defTabSz="914400" rtl="0" eaLnBrk="0" fontAlgn="base" latinLnBrk="0" hangingPunct="0">
                        <a:lnSpc>
                          <a:spcPct val="100000"/>
                        </a:lnSpc>
                        <a:spcBef>
                          <a:spcPts val="0"/>
                        </a:spcBef>
                        <a:spcAft>
                          <a:spcPts val="300"/>
                        </a:spcAft>
                        <a:buClr>
                          <a:srgbClr val="2DA2BF"/>
                        </a:buClr>
                        <a:buSzTx/>
                        <a:buFont typeface="Verdana" pitchFamily="34" charset="0"/>
                        <a:buChar char="◦"/>
                        <a:tabLst/>
                        <a:defRPr/>
                      </a:pPr>
                      <a:r>
                        <a:rPr kumimoji="0" lang="en-US" sz="1600" b="1" kern="1200" noProof="0" dirty="0" smtClean="0">
                          <a:solidFill>
                            <a:schemeClr val="accent1">
                              <a:lumMod val="75000"/>
                            </a:schemeClr>
                          </a:solidFill>
                          <a:latin typeface="+mn-lt"/>
                          <a:ea typeface="+mn-ea"/>
                          <a:cs typeface="+mn-cs"/>
                        </a:rPr>
                        <a:t>Church meetings</a:t>
                      </a:r>
                    </a:p>
                    <a:p>
                      <a:pPr marL="620713" marR="0" lvl="1" indent="-228600" algn="l" defTabSz="914400" rtl="0" eaLnBrk="0" fontAlgn="base" latinLnBrk="0" hangingPunct="0">
                        <a:lnSpc>
                          <a:spcPct val="100000"/>
                        </a:lnSpc>
                        <a:spcBef>
                          <a:spcPts val="0"/>
                        </a:spcBef>
                        <a:spcAft>
                          <a:spcPts val="300"/>
                        </a:spcAft>
                        <a:buClr>
                          <a:srgbClr val="2DA2BF"/>
                        </a:buClr>
                        <a:buSzTx/>
                        <a:buFont typeface="Verdana" pitchFamily="34" charset="0"/>
                        <a:buChar char="◦"/>
                        <a:tabLst/>
                        <a:defRPr/>
                      </a:pPr>
                      <a:r>
                        <a:rPr kumimoji="0" lang="en-US" sz="1600" b="1" kern="1200" noProof="0" dirty="0" smtClean="0">
                          <a:solidFill>
                            <a:schemeClr val="accent1">
                              <a:lumMod val="75000"/>
                            </a:schemeClr>
                          </a:solidFill>
                          <a:latin typeface="+mn-lt"/>
                          <a:ea typeface="+mn-ea"/>
                          <a:cs typeface="+mn-cs"/>
                        </a:rPr>
                        <a:t>Senior citizen programs</a:t>
                      </a:r>
                    </a:p>
                    <a:p>
                      <a:pPr marL="620713" marR="0" lvl="1" indent="-228600" algn="l" defTabSz="914400" rtl="0" eaLnBrk="0" fontAlgn="base" latinLnBrk="0" hangingPunct="0">
                        <a:lnSpc>
                          <a:spcPct val="100000"/>
                        </a:lnSpc>
                        <a:spcBef>
                          <a:spcPts val="0"/>
                        </a:spcBef>
                        <a:spcAft>
                          <a:spcPts val="300"/>
                        </a:spcAft>
                        <a:buClr>
                          <a:srgbClr val="2DA2BF"/>
                        </a:buClr>
                        <a:buSzTx/>
                        <a:buFont typeface="Verdana" pitchFamily="34" charset="0"/>
                        <a:buChar char="◦"/>
                        <a:tabLst/>
                        <a:defRPr/>
                      </a:pPr>
                      <a:r>
                        <a:rPr kumimoji="0" lang="en-US" sz="1600" b="1" kern="1200" noProof="0" dirty="0" smtClean="0">
                          <a:solidFill>
                            <a:schemeClr val="accent1">
                              <a:lumMod val="75000"/>
                            </a:schemeClr>
                          </a:solidFill>
                          <a:latin typeface="+mn-lt"/>
                          <a:ea typeface="+mn-ea"/>
                          <a:cs typeface="+mn-cs"/>
                        </a:rPr>
                        <a:t>Ethnic and cultural communities (affinity marketing)</a:t>
                      </a:r>
                    </a:p>
                    <a:p>
                      <a:pPr marL="620713" marR="0" lvl="1" indent="-228600" algn="l" defTabSz="914400" rtl="0" eaLnBrk="0" fontAlgn="base" latinLnBrk="0" hangingPunct="0">
                        <a:lnSpc>
                          <a:spcPct val="100000"/>
                        </a:lnSpc>
                        <a:spcBef>
                          <a:spcPts val="0"/>
                        </a:spcBef>
                        <a:spcAft>
                          <a:spcPts val="300"/>
                        </a:spcAft>
                        <a:buClr>
                          <a:srgbClr val="2DA2BF"/>
                        </a:buClr>
                        <a:buSzTx/>
                        <a:buFont typeface="Verdana" pitchFamily="34" charset="0"/>
                        <a:buChar char="◦"/>
                        <a:tabLst/>
                        <a:defRPr/>
                      </a:pPr>
                      <a:r>
                        <a:rPr kumimoji="0" lang="en-US" sz="1600" b="1" kern="1200" dirty="0" smtClean="0">
                          <a:solidFill>
                            <a:schemeClr val="accent1">
                              <a:lumMod val="75000"/>
                            </a:schemeClr>
                          </a:solidFill>
                          <a:latin typeface="+mn-lt"/>
                          <a:ea typeface="+mn-ea"/>
                          <a:cs typeface="+mn-cs"/>
                        </a:rPr>
                        <a:t>Support groups and seminars</a:t>
                      </a:r>
                    </a:p>
                  </a:txBody>
                  <a:tcPr marT="137160">
                    <a:lnL>
                      <a:noFill/>
                    </a:lnL>
                    <a:lnR>
                      <a:noFill/>
                    </a:lnR>
                    <a:lnT w="12700" cmpd="sng">
                      <a:noFill/>
                    </a:lnT>
                    <a:lnB>
                      <a:noFill/>
                    </a:lnB>
                    <a:lnTlToBr w="12700" cmpd="sng">
                      <a:noFill/>
                      <a:prstDash val="solid"/>
                    </a:lnTlToBr>
                    <a:lnBlToTr w="12700" cmpd="sng">
                      <a:noFill/>
                      <a:prstDash val="solid"/>
                    </a:lnBlToTr>
                    <a:noFill/>
                  </a:tcPr>
                </a:tc>
              </a:tr>
              <a:tr h="331488">
                <a:tc>
                  <a:txBody>
                    <a:bodyPr/>
                    <a:lstStyle/>
                    <a:p>
                      <a:r>
                        <a:rPr lang="en-US" sz="1600" b="1" dirty="0" smtClean="0"/>
                        <a:t>On the internet</a:t>
                      </a:r>
                      <a:endParaRPr lang="en-US" sz="1600" b="1" dirty="0"/>
                    </a:p>
                  </a:txBody>
                  <a:tcPr>
                    <a:lnL>
                      <a:noFill/>
                    </a:lnL>
                    <a:lnR>
                      <a:noFill/>
                    </a:lnR>
                    <a:lnT>
                      <a:noFill/>
                    </a:lnT>
                    <a:lnB>
                      <a:noFill/>
                    </a:lnB>
                    <a:lnTlToBr w="12700" cmpd="sng">
                      <a:noFill/>
                      <a:prstDash val="solid"/>
                    </a:lnTlToBr>
                    <a:lnBlToTr w="12700" cmpd="sng">
                      <a:noFill/>
                      <a:prstDash val="solid"/>
                    </a:lnBlToTr>
                  </a:tcPr>
                </a:tc>
                <a:tc>
                  <a:txBody>
                    <a:bodyPr/>
                    <a:lstStyle/>
                    <a:p>
                      <a:pPr lvl="0"/>
                      <a:endParaRPr lang="en-US" sz="1500" b="0" dirty="0">
                        <a:solidFill>
                          <a:schemeClr val="accent1">
                            <a:lumMod val="75000"/>
                          </a:schemeClr>
                        </a:solidFill>
                      </a:endParaRPr>
                    </a:p>
                  </a:txBody>
                  <a:tcPr>
                    <a:lnL>
                      <a:noFill/>
                    </a:lnL>
                    <a:lnR>
                      <a:noFill/>
                    </a:lnR>
                    <a:lnT>
                      <a:noFill/>
                    </a:lnT>
                    <a:lnB>
                      <a:noFill/>
                    </a:lnB>
                    <a:lnTlToBr w="12700" cmpd="sng">
                      <a:noFill/>
                      <a:prstDash val="solid"/>
                    </a:lnTlToBr>
                    <a:lnBlToTr w="12700" cmpd="sng">
                      <a:noFill/>
                      <a:prstDash val="solid"/>
                    </a:lnBlToTr>
                  </a:tcPr>
                </a:tc>
              </a:tr>
              <a:tr h="331488">
                <a:tc>
                  <a:txBody>
                    <a:bodyPr/>
                    <a:lstStyle/>
                    <a:p>
                      <a:r>
                        <a:rPr lang="en-US" sz="1600" b="1" dirty="0" smtClean="0"/>
                        <a:t>Advertising</a:t>
                      </a:r>
                      <a:r>
                        <a:rPr lang="en-US" sz="1600" b="1" baseline="0" dirty="0" smtClean="0"/>
                        <a:t> and roadside signs</a:t>
                      </a:r>
                      <a:endParaRPr lang="en-US" sz="1600" b="1" dirty="0"/>
                    </a:p>
                  </a:txBody>
                  <a:tcPr>
                    <a:lnL>
                      <a:noFill/>
                    </a:lnL>
                    <a:lnR>
                      <a:noFill/>
                    </a:lnR>
                    <a:lnT>
                      <a:noFill/>
                    </a:lnT>
                    <a:lnB>
                      <a:noFill/>
                    </a:lnB>
                    <a:lnTlToBr w="12700" cmpd="sng">
                      <a:noFill/>
                      <a:prstDash val="solid"/>
                    </a:lnTlToBr>
                    <a:lnBlToTr w="12700" cmpd="sng">
                      <a:noFill/>
                      <a:prstDash val="solid"/>
                    </a:lnBlToTr>
                    <a:noFill/>
                  </a:tcPr>
                </a:tc>
                <a:tc>
                  <a:txBody>
                    <a:bodyPr/>
                    <a:lstStyle/>
                    <a:p>
                      <a:pPr lvl="0"/>
                      <a:endParaRPr lang="en-US" sz="1500" b="0" dirty="0" smtClean="0">
                        <a:solidFill>
                          <a:schemeClr val="accent1">
                            <a:lumMod val="75000"/>
                          </a:schemeClr>
                        </a:solidFill>
                      </a:endParaRPr>
                    </a:p>
                  </a:txBody>
                  <a:tcPr>
                    <a:lnL>
                      <a:noFill/>
                    </a:lnL>
                    <a:lnR>
                      <a:noFill/>
                    </a:lnR>
                    <a:lnT>
                      <a:noFill/>
                    </a:lnT>
                    <a:lnB>
                      <a:noFill/>
                    </a:lnB>
                    <a:lnTlToBr w="12700" cmpd="sng">
                      <a:noFill/>
                      <a:prstDash val="solid"/>
                    </a:lnTlToBr>
                    <a:lnBlToTr w="12700" cmpd="sng">
                      <a:noFill/>
                      <a:prstDash val="solid"/>
                    </a:lnBlToTr>
                    <a:noFill/>
                  </a:tcPr>
                </a:tc>
              </a:tr>
              <a:tr h="316421">
                <a:tc>
                  <a:txBody>
                    <a:bodyPr/>
                    <a:lstStyle/>
                    <a:p>
                      <a:endParaRPr lang="en-US" sz="1000" b="1" dirty="0"/>
                    </a:p>
                  </a:txBody>
                  <a:tcPr>
                    <a:lnL>
                      <a:noFill/>
                    </a:lnL>
                    <a:lnR>
                      <a:noFill/>
                    </a:lnR>
                    <a:lnT>
                      <a:noFill/>
                    </a:lnT>
                    <a:lnB>
                      <a:noFill/>
                    </a:lnB>
                    <a:lnTlToBr w="12700" cmpd="sng">
                      <a:noFill/>
                      <a:prstDash val="solid"/>
                    </a:lnTlToBr>
                    <a:lnBlToTr w="12700" cmpd="sng">
                      <a:noFill/>
                      <a:prstDash val="solid"/>
                    </a:lnBlToTr>
                    <a:noFill/>
                  </a:tcPr>
                </a:tc>
                <a:tc>
                  <a:txBody>
                    <a:bodyPr/>
                    <a:lstStyle/>
                    <a:p>
                      <a:pPr lvl="0"/>
                      <a:endParaRPr lang="en-US" sz="1500" b="0" dirty="0" smtClean="0">
                        <a:solidFill>
                          <a:schemeClr val="accent1">
                            <a:lumMod val="75000"/>
                          </a:schemeClr>
                        </a:solidFill>
                      </a:endParaRPr>
                    </a:p>
                  </a:txBody>
                  <a:tcPr>
                    <a:lnL>
                      <a:noFill/>
                    </a:lnL>
                    <a:lnR>
                      <a:noFill/>
                    </a:lnR>
                    <a:lnT>
                      <a:noFill/>
                    </a:lnT>
                    <a:lnB>
                      <a:noFill/>
                    </a:lnB>
                    <a:lnTlToBr w="12700" cmpd="sng">
                      <a:noFill/>
                      <a:prstDash val="solid"/>
                    </a:lnTlToBr>
                    <a:lnBlToTr w="12700" cmpd="sng">
                      <a:noFill/>
                      <a:prstDash val="solid"/>
                    </a:lnBlToTr>
                    <a:noFill/>
                  </a:tcPr>
                </a:tc>
              </a:tr>
              <a:tr h="843789">
                <a:tc>
                  <a:txBody>
                    <a:bodyPr/>
                    <a:lstStyle/>
                    <a:p>
                      <a:r>
                        <a:rPr lang="en-US" sz="1600" b="1" dirty="0" smtClean="0"/>
                        <a:t>Mortgage fraudsters</a:t>
                      </a:r>
                      <a:endParaRPr lang="en-US" sz="1600" b="1" dirty="0"/>
                    </a:p>
                  </a:txBody>
                  <a:tcPr>
                    <a:lnL>
                      <a:noFill/>
                    </a:lnL>
                    <a:lnR>
                      <a:noFill/>
                    </a:lnR>
                    <a:lnT>
                      <a:noFill/>
                    </a:lnT>
                    <a:lnB>
                      <a:noFill/>
                    </a:lnB>
                    <a:lnTlToBr w="12700" cmpd="sng">
                      <a:noFill/>
                      <a:prstDash val="solid"/>
                    </a:lnTlToBr>
                    <a:lnBlToTr w="12700" cmpd="sng">
                      <a:noFill/>
                      <a:prstDash val="solid"/>
                    </a:lnBlToTr>
                    <a:noFill/>
                  </a:tcPr>
                </a:tc>
                <a:tc>
                  <a:txBody>
                    <a:bodyPr/>
                    <a:lstStyle/>
                    <a:p>
                      <a:pPr marL="620713" marR="0" lvl="1" indent="-228600" algn="l" defTabSz="914400" rtl="0" eaLnBrk="0" fontAlgn="base" latinLnBrk="0" hangingPunct="0">
                        <a:lnSpc>
                          <a:spcPct val="100000"/>
                        </a:lnSpc>
                        <a:spcBef>
                          <a:spcPts val="0"/>
                        </a:spcBef>
                        <a:spcAft>
                          <a:spcPts val="300"/>
                        </a:spcAft>
                        <a:buClr>
                          <a:srgbClr val="2DA2BF"/>
                        </a:buClr>
                        <a:buSzTx/>
                        <a:buFont typeface="Verdana" pitchFamily="34" charset="0"/>
                        <a:buChar char="◦"/>
                        <a:tabLst/>
                        <a:defRPr/>
                      </a:pPr>
                      <a:r>
                        <a:rPr kumimoji="0" lang="en-US" sz="1600" b="1" kern="1200" noProof="0" dirty="0" smtClean="0">
                          <a:solidFill>
                            <a:schemeClr val="accent1">
                              <a:lumMod val="75000"/>
                            </a:schemeClr>
                          </a:solidFill>
                          <a:latin typeface="+mn-lt"/>
                          <a:ea typeface="+mn-ea"/>
                          <a:cs typeface="+mn-cs"/>
                        </a:rPr>
                        <a:t>Pose as law firms</a:t>
                      </a:r>
                    </a:p>
                    <a:p>
                      <a:pPr marL="620713" marR="0" lvl="1" indent="-228600" algn="l" defTabSz="914400" rtl="0" eaLnBrk="0" fontAlgn="base" latinLnBrk="0" hangingPunct="0">
                        <a:lnSpc>
                          <a:spcPct val="100000"/>
                        </a:lnSpc>
                        <a:spcBef>
                          <a:spcPts val="0"/>
                        </a:spcBef>
                        <a:spcAft>
                          <a:spcPts val="300"/>
                        </a:spcAft>
                        <a:buClr>
                          <a:srgbClr val="2DA2BF"/>
                        </a:buClr>
                        <a:buSzTx/>
                        <a:buFont typeface="Verdana" pitchFamily="34" charset="0"/>
                        <a:buChar char="◦"/>
                        <a:tabLst/>
                        <a:defRPr/>
                      </a:pPr>
                      <a:r>
                        <a:rPr kumimoji="0" lang="en-US" sz="1600" b="1" kern="1200" noProof="0" dirty="0" smtClean="0">
                          <a:solidFill>
                            <a:schemeClr val="accent1">
                              <a:lumMod val="75000"/>
                            </a:schemeClr>
                          </a:solidFill>
                          <a:latin typeface="+mn-lt"/>
                          <a:ea typeface="+mn-ea"/>
                          <a:cs typeface="+mn-cs"/>
                        </a:rPr>
                        <a:t>Offer customer “testimonials” </a:t>
                      </a:r>
                    </a:p>
                    <a:p>
                      <a:pPr marL="620713" marR="0" lvl="1" indent="-228600" algn="l" defTabSz="914400" rtl="0" eaLnBrk="0" fontAlgn="base" latinLnBrk="0" hangingPunct="0">
                        <a:lnSpc>
                          <a:spcPct val="100000"/>
                        </a:lnSpc>
                        <a:spcBef>
                          <a:spcPts val="0"/>
                        </a:spcBef>
                        <a:spcAft>
                          <a:spcPts val="300"/>
                        </a:spcAft>
                        <a:buClr>
                          <a:srgbClr val="2DA2BF"/>
                        </a:buClr>
                        <a:buSzTx/>
                        <a:buFont typeface="Verdana" pitchFamily="34" charset="0"/>
                        <a:buChar char="◦"/>
                        <a:tabLst/>
                        <a:defRPr/>
                      </a:pPr>
                      <a:r>
                        <a:rPr kumimoji="0" lang="en-US" sz="1600" b="1" kern="1200" noProof="0" dirty="0" smtClean="0">
                          <a:solidFill>
                            <a:schemeClr val="accent1">
                              <a:lumMod val="75000"/>
                            </a:schemeClr>
                          </a:solidFill>
                          <a:latin typeface="+mn-lt"/>
                          <a:ea typeface="+mn-ea"/>
                          <a:cs typeface="+mn-cs"/>
                        </a:rPr>
                        <a:t>Are smooth-talking</a:t>
                      </a:r>
                    </a:p>
                    <a:p>
                      <a:pPr marL="620713" marR="0" lvl="1" indent="-228600" algn="l" defTabSz="914400" rtl="0" eaLnBrk="0" fontAlgn="base" latinLnBrk="0" hangingPunct="0">
                        <a:lnSpc>
                          <a:spcPct val="100000"/>
                        </a:lnSpc>
                        <a:spcBef>
                          <a:spcPts val="0"/>
                        </a:spcBef>
                        <a:spcAft>
                          <a:spcPts val="300"/>
                        </a:spcAft>
                        <a:buClr>
                          <a:srgbClr val="2DA2BF"/>
                        </a:buClr>
                        <a:buSzTx/>
                        <a:buFont typeface="Verdana" pitchFamily="34" charset="0"/>
                        <a:buChar char="◦"/>
                        <a:tabLst/>
                        <a:defRPr/>
                      </a:pPr>
                      <a:r>
                        <a:rPr kumimoji="0" lang="en-US" sz="1600" b="1" kern="1200" noProof="0" dirty="0" smtClean="0">
                          <a:solidFill>
                            <a:schemeClr val="accent1">
                              <a:lumMod val="75000"/>
                            </a:schemeClr>
                          </a:solidFill>
                          <a:latin typeface="+mn-lt"/>
                          <a:ea typeface="+mn-ea"/>
                          <a:cs typeface="+mn-cs"/>
                        </a:rPr>
                        <a:t>Provide little information about the process </a:t>
                      </a:r>
                    </a:p>
                  </a:txBody>
                  <a:tcPr>
                    <a:lnL>
                      <a:noFill/>
                    </a:lnL>
                    <a:lnR>
                      <a:noFill/>
                    </a:lnR>
                    <a:lnT>
                      <a:noFill/>
                    </a:lnT>
                    <a:lnB>
                      <a:noFill/>
                    </a:lnB>
                    <a:lnTlToBr w="12700" cmpd="sng">
                      <a:noFill/>
                      <a:prstDash val="solid"/>
                    </a:lnTlToBr>
                    <a:lnBlToTr w="12700" cmpd="sng">
                      <a:noFill/>
                      <a:prstDash val="solid"/>
                    </a:lnBlToTr>
                    <a:noFill/>
                  </a:tcPr>
                </a:tc>
              </a:tr>
              <a:tr h="57257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lnL>
                      <a:noFill/>
                    </a:lnL>
                    <a:lnR>
                      <a:noFill/>
                    </a:lnR>
                    <a:lnT>
                      <a:noFill/>
                    </a:lnT>
                    <a:lnB w="12700" cmpd="sng">
                      <a:noFill/>
                    </a:lnB>
                    <a:lnTlToBr w="12700" cmpd="sng">
                      <a:noFill/>
                      <a:prstDash val="solid"/>
                    </a:lnTlToBr>
                    <a:lnBlToTr w="12700" cmpd="sng">
                      <a:noFill/>
                      <a:prstDash val="solid"/>
                    </a:lnBlToTr>
                  </a:tcPr>
                </a:tc>
                <a:tc hMerge="1">
                  <a:txBody>
                    <a:bodyPr/>
                    <a:lstStyle/>
                    <a:p>
                      <a:pPr marL="620713" marR="0" lvl="1" indent="-228600" algn="l" defTabSz="914400" rtl="0" eaLnBrk="0" fontAlgn="base" latinLnBrk="0" hangingPunct="0">
                        <a:lnSpc>
                          <a:spcPct val="100000"/>
                        </a:lnSpc>
                        <a:spcBef>
                          <a:spcPts val="0"/>
                        </a:spcBef>
                        <a:spcAft>
                          <a:spcPts val="300"/>
                        </a:spcAft>
                        <a:buClr>
                          <a:srgbClr val="2DA2BF"/>
                        </a:buClr>
                        <a:buSzTx/>
                        <a:buFont typeface="Verdana" pitchFamily="34" charset="0"/>
                        <a:buChar char="◦"/>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80707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724400"/>
          </a:xfrm>
        </p:spPr>
        <p:txBody>
          <a:bodyPr/>
          <a:lstStyle/>
          <a:p>
            <a:endParaRPr lang="en-US" dirty="0" smtClean="0"/>
          </a:p>
          <a:p>
            <a:endParaRPr lang="en-US" dirty="0"/>
          </a:p>
          <a:p>
            <a:endParaRPr lang="en-US" dirty="0" smtClean="0"/>
          </a:p>
          <a:p>
            <a:endParaRPr lang="en-US" dirty="0"/>
          </a:p>
          <a:p>
            <a:endParaRPr lang="en-US" sz="2000" dirty="0" smtClean="0"/>
          </a:p>
          <a:p>
            <a:pPr marL="109537" indent="0">
              <a:buNone/>
            </a:pPr>
            <a:r>
              <a:rPr lang="en-US" sz="2400" dirty="0" smtClean="0"/>
              <a:t>   Examples of common marketing tactics</a:t>
            </a:r>
          </a:p>
          <a:p>
            <a:pPr marL="109537" indent="0">
              <a:buNone/>
            </a:pPr>
            <a:r>
              <a:rPr lang="en-US" sz="2400" dirty="0"/>
              <a:t> </a:t>
            </a:r>
            <a:r>
              <a:rPr lang="en-US" sz="2400" dirty="0" smtClean="0"/>
              <a:t>  and their “red flags” </a:t>
            </a:r>
            <a:r>
              <a:rPr lang="en-US" sz="2000" dirty="0" smtClean="0"/>
              <a:t>  </a:t>
            </a:r>
          </a:p>
          <a:p>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21</a:t>
            </a:fld>
            <a:endParaRPr lang="en-US" dirty="0"/>
          </a:p>
        </p:txBody>
      </p:sp>
      <p:sp>
        <p:nvSpPr>
          <p:cNvPr id="6" name="Title 5"/>
          <p:cNvSpPr>
            <a:spLocks noGrp="1"/>
          </p:cNvSpPr>
          <p:nvPr>
            <p:ph type="title"/>
          </p:nvPr>
        </p:nvSpPr>
        <p:spPr/>
        <p:txBody>
          <a:bodyPr/>
          <a:lstStyle/>
          <a:p>
            <a:r>
              <a:rPr lang="en-US" dirty="0" smtClean="0"/>
              <a:t> </a:t>
            </a:r>
            <a:endParaRPr lang="en-US" dirty="0"/>
          </a:p>
        </p:txBody>
      </p:sp>
      <p:sp>
        <p:nvSpPr>
          <p:cNvPr id="7" name="Right Arrow 6"/>
          <p:cNvSpPr/>
          <p:nvPr/>
        </p:nvSpPr>
        <p:spPr>
          <a:xfrm>
            <a:off x="6477000" y="2590800"/>
            <a:ext cx="978408" cy="484632"/>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4196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876800"/>
          </a:xfrm>
        </p:spPr>
        <p:txBody>
          <a:bodyPr/>
          <a:lstStyle/>
          <a:p>
            <a:pPr marL="109537" indent="0">
              <a:spcBef>
                <a:spcPts val="0"/>
              </a:spcBef>
              <a:spcAft>
                <a:spcPts val="600"/>
              </a:spcAft>
              <a:buNone/>
            </a:pPr>
            <a:r>
              <a:rPr lang="en-US" dirty="0" smtClean="0"/>
              <a:t>Scammers use telemarketing to offer mortgage </a:t>
            </a:r>
            <a:r>
              <a:rPr lang="en-US" dirty="0"/>
              <a:t>modification </a:t>
            </a:r>
            <a:r>
              <a:rPr lang="en-US" dirty="0" smtClean="0"/>
              <a:t>services to distressed homeowners by</a:t>
            </a:r>
            <a:endParaRPr lang="en-US" dirty="0"/>
          </a:p>
          <a:p>
            <a:pPr>
              <a:spcBef>
                <a:spcPts val="0"/>
              </a:spcBef>
              <a:spcAft>
                <a:spcPts val="600"/>
              </a:spcAft>
            </a:pPr>
            <a:r>
              <a:rPr lang="en-US" dirty="0"/>
              <a:t>f</a:t>
            </a:r>
            <a:r>
              <a:rPr lang="en-US" dirty="0" smtClean="0"/>
              <a:t>irst soliciting distressed homeowners via mail or email, claiming, for example, “mortgage modification plan approved”</a:t>
            </a:r>
          </a:p>
          <a:p>
            <a:pPr>
              <a:spcBef>
                <a:spcPts val="0"/>
              </a:spcBef>
              <a:spcAft>
                <a:spcPts val="600"/>
              </a:spcAft>
            </a:pPr>
            <a:r>
              <a:rPr lang="en-US" dirty="0"/>
              <a:t>h</a:t>
            </a:r>
            <a:r>
              <a:rPr lang="en-US" dirty="0" smtClean="0"/>
              <a:t>aving the homeowner call the scammer’s listed number.</a:t>
            </a:r>
          </a:p>
          <a:p>
            <a:pPr>
              <a:spcBef>
                <a:spcPts val="0"/>
              </a:spcBef>
              <a:spcAft>
                <a:spcPts val="600"/>
              </a:spcAft>
            </a:pPr>
            <a:endParaRPr lang="en-US" dirty="0" smtClean="0"/>
          </a:p>
          <a:p>
            <a:pPr marL="109537" indent="0">
              <a:spcBef>
                <a:spcPts val="0"/>
              </a:spcBef>
              <a:spcAft>
                <a:spcPts val="600"/>
              </a:spcAft>
              <a:buNone/>
            </a:pPr>
            <a:r>
              <a:rPr lang="en-US" b="1" dirty="0" smtClean="0">
                <a:solidFill>
                  <a:srgbClr val="FF0000"/>
                </a:solidFill>
              </a:rPr>
              <a:t>“Red Flags”</a:t>
            </a:r>
          </a:p>
          <a:p>
            <a:pPr marL="109537" indent="0">
              <a:spcBef>
                <a:spcPts val="0"/>
              </a:spcBef>
              <a:spcAft>
                <a:spcPts val="600"/>
              </a:spcAft>
              <a:buNone/>
            </a:pPr>
            <a:r>
              <a:rPr lang="en-US" dirty="0"/>
              <a:t>Sales staff </a:t>
            </a:r>
            <a:r>
              <a:rPr lang="en-US" dirty="0" smtClean="0"/>
              <a:t>offer</a:t>
            </a:r>
            <a:endParaRPr lang="en-US" dirty="0"/>
          </a:p>
          <a:p>
            <a:pPr marL="365125" lvl="1" indent="-255588">
              <a:spcBef>
                <a:spcPts val="0"/>
              </a:spcBef>
              <a:spcAft>
                <a:spcPts val="600"/>
              </a:spcAft>
              <a:buSzPct val="68000"/>
              <a:buFont typeface="Wingdings 3" pitchFamily="18" charset="2"/>
              <a:buChar char=""/>
            </a:pPr>
            <a:r>
              <a:rPr lang="en-US" dirty="0"/>
              <a:t>legal counsel to work with bank</a:t>
            </a:r>
          </a:p>
          <a:p>
            <a:pPr marL="365125" lvl="1" indent="-255588">
              <a:spcBef>
                <a:spcPts val="0"/>
              </a:spcBef>
              <a:spcAft>
                <a:spcPts val="600"/>
              </a:spcAft>
              <a:buSzPct val="68000"/>
              <a:buFont typeface="Wingdings 3" pitchFamily="18" charset="2"/>
              <a:buChar char=""/>
            </a:pPr>
            <a:r>
              <a:rPr lang="en-US" dirty="0"/>
              <a:t>underwriters to guarantee new rate, lower payment</a:t>
            </a:r>
          </a:p>
          <a:p>
            <a:pPr marL="365125" lvl="1" indent="-255588">
              <a:spcBef>
                <a:spcPts val="0"/>
              </a:spcBef>
              <a:spcAft>
                <a:spcPts val="600"/>
              </a:spcAft>
              <a:buSzPct val="68000"/>
              <a:buFont typeface="Wingdings 3" pitchFamily="18" charset="2"/>
              <a:buChar char=""/>
            </a:pPr>
            <a:r>
              <a:rPr lang="en-US" dirty="0"/>
              <a:t>free </a:t>
            </a:r>
            <a:r>
              <a:rPr lang="en-US" dirty="0" smtClean="0"/>
              <a:t>services.</a:t>
            </a:r>
            <a:endParaRPr lang="en-US" dirty="0"/>
          </a:p>
          <a:p>
            <a:pPr marL="109537" indent="0">
              <a:spcBef>
                <a:spcPts val="0"/>
              </a:spcBef>
              <a:spcAft>
                <a:spcPts val="600"/>
              </a:spcAft>
              <a:buNone/>
            </a:pPr>
            <a:r>
              <a:rPr lang="en-US" dirty="0" smtClean="0"/>
              <a:t>Scammer charges upfront fees.</a:t>
            </a:r>
          </a:p>
          <a:p>
            <a:pPr marL="109537" indent="0">
              <a:spcBef>
                <a:spcPts val="0"/>
              </a:spcBef>
              <a:spcAft>
                <a:spcPts val="600"/>
              </a:spcAft>
              <a:buNone/>
            </a:pPr>
            <a:r>
              <a:rPr lang="en-US" dirty="0" smtClean="0"/>
              <a:t>Scammer performs none of the promised services.</a:t>
            </a:r>
          </a:p>
          <a:p>
            <a:pPr marL="109537" indent="0">
              <a:spcBef>
                <a:spcPts val="0"/>
              </a:spcBef>
              <a:spcAft>
                <a:spcPts val="600"/>
              </a:spcAft>
              <a:buNone/>
            </a:pPr>
            <a:endParaRPr lang="en-US" dirty="0" smtClean="0"/>
          </a:p>
          <a:p>
            <a:pPr lvl="1"/>
            <a:endParaRPr lang="en-US" dirty="0" smtClean="0"/>
          </a:p>
          <a:p>
            <a:pPr lvl="1"/>
            <a:endParaRPr lang="en-US" dirty="0"/>
          </a:p>
          <a:p>
            <a:pPr lvl="1"/>
            <a:endParaRPr lang="en-US" dirty="0" smtClean="0"/>
          </a:p>
          <a:p>
            <a:pPr lvl="1"/>
            <a:endParaRPr lang="en-US" dirty="0"/>
          </a:p>
          <a:p>
            <a:pPr lvl="1"/>
            <a:endParaRPr lang="en-US" dirty="0"/>
          </a:p>
        </p:txBody>
      </p:sp>
      <p:sp>
        <p:nvSpPr>
          <p:cNvPr id="3" name="Title 2"/>
          <p:cNvSpPr>
            <a:spLocks noGrp="1"/>
          </p:cNvSpPr>
          <p:nvPr>
            <p:ph type="title"/>
          </p:nvPr>
        </p:nvSpPr>
        <p:spPr/>
        <p:txBody>
          <a:bodyPr/>
          <a:lstStyle/>
          <a:p>
            <a:r>
              <a:rPr lang="en-US" dirty="0" smtClean="0"/>
              <a:t>Telemarketing</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22</a:t>
            </a:fld>
            <a:endParaRPr lang="en-US" dirty="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639" y="3124200"/>
            <a:ext cx="396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591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lstStyle/>
          <a:p>
            <a:pPr marL="109537" lvl="0" indent="0">
              <a:spcAft>
                <a:spcPts val="600"/>
              </a:spcAft>
              <a:buClr>
                <a:srgbClr val="2DA2BF"/>
              </a:buClr>
              <a:buNone/>
            </a:pPr>
            <a:r>
              <a:rPr lang="en-US" dirty="0">
                <a:solidFill>
                  <a:prstClr val="black"/>
                </a:solidFill>
              </a:rPr>
              <a:t>Mailers </a:t>
            </a:r>
            <a:r>
              <a:rPr lang="en-US" dirty="0" smtClean="0">
                <a:solidFill>
                  <a:prstClr val="black"/>
                </a:solidFill>
              </a:rPr>
              <a:t>look like they come from a government agency.</a:t>
            </a:r>
          </a:p>
          <a:p>
            <a:pPr marL="365125" lvl="1" indent="0">
              <a:spcAft>
                <a:spcPts val="600"/>
              </a:spcAft>
              <a:buNone/>
            </a:pPr>
            <a:endParaRPr lang="en-US" dirty="0">
              <a:solidFill>
                <a:prstClr val="black"/>
              </a:solidFill>
            </a:endParaRPr>
          </a:p>
          <a:p>
            <a:pPr marL="109537" indent="0">
              <a:spcAft>
                <a:spcPts val="600"/>
              </a:spcAft>
              <a:buNone/>
            </a:pPr>
            <a:r>
              <a:rPr lang="en-US" b="1" dirty="0" smtClean="0">
                <a:solidFill>
                  <a:srgbClr val="FF0000"/>
                </a:solidFill>
              </a:rPr>
              <a:t>“Red Flags”</a:t>
            </a:r>
          </a:p>
          <a:p>
            <a:pPr marL="109537" lvl="1" indent="0">
              <a:spcBef>
                <a:spcPts val="0"/>
              </a:spcBef>
              <a:spcAft>
                <a:spcPts val="600"/>
              </a:spcAft>
              <a:buSzPct val="68000"/>
              <a:buNone/>
            </a:pPr>
            <a:r>
              <a:rPr lang="en-US" dirty="0" smtClean="0"/>
              <a:t>Mailers that contain </a:t>
            </a:r>
            <a:r>
              <a:rPr lang="en-US" dirty="0"/>
              <a:t>phrases like the </a:t>
            </a:r>
            <a:r>
              <a:rPr lang="en-US" dirty="0" smtClean="0"/>
              <a:t>following</a:t>
            </a:r>
            <a:endParaRPr lang="en-US" dirty="0"/>
          </a:p>
          <a:p>
            <a:pPr>
              <a:spcBef>
                <a:spcPts val="0"/>
              </a:spcBef>
              <a:spcAft>
                <a:spcPts val="600"/>
              </a:spcAft>
            </a:pPr>
            <a:r>
              <a:rPr lang="en-US" dirty="0"/>
              <a:t>“Official Business”</a:t>
            </a:r>
          </a:p>
          <a:p>
            <a:pPr>
              <a:spcBef>
                <a:spcPts val="0"/>
              </a:spcBef>
              <a:spcAft>
                <a:spcPts val="600"/>
              </a:spcAft>
            </a:pPr>
            <a:r>
              <a:rPr lang="en-US" dirty="0"/>
              <a:t>“Important Notice From Your Mortgage Company”</a:t>
            </a:r>
          </a:p>
          <a:p>
            <a:pPr>
              <a:spcBef>
                <a:spcPts val="0"/>
              </a:spcBef>
              <a:spcAft>
                <a:spcPts val="600"/>
              </a:spcAft>
            </a:pPr>
            <a:r>
              <a:rPr lang="en-US" dirty="0"/>
              <a:t>“Open </a:t>
            </a:r>
            <a:r>
              <a:rPr lang="en-US" dirty="0" smtClean="0"/>
              <a:t>Immediately—Important </a:t>
            </a:r>
            <a:r>
              <a:rPr lang="en-US" dirty="0"/>
              <a:t>Financial Information Enclosed”</a:t>
            </a:r>
          </a:p>
          <a:p>
            <a:pPr>
              <a:spcBef>
                <a:spcPts val="0"/>
              </a:spcBef>
              <a:spcAft>
                <a:spcPts val="600"/>
              </a:spcAft>
            </a:pPr>
            <a:r>
              <a:rPr lang="en-US" dirty="0"/>
              <a:t>“Government Economic Stimulus Act”</a:t>
            </a:r>
          </a:p>
          <a:p>
            <a:pPr>
              <a:spcBef>
                <a:spcPts val="0"/>
              </a:spcBef>
              <a:spcAft>
                <a:spcPts val="600"/>
              </a:spcAft>
            </a:pPr>
            <a:r>
              <a:rPr lang="en-US" dirty="0"/>
              <a:t>“Please Do Not </a:t>
            </a:r>
            <a:r>
              <a:rPr lang="en-US" dirty="0" smtClean="0"/>
              <a:t>Discard—Account </a:t>
            </a:r>
            <a:r>
              <a:rPr lang="en-US" dirty="0"/>
              <a:t>Information Enclosed</a:t>
            </a:r>
            <a:r>
              <a:rPr lang="en-US" dirty="0" smtClean="0"/>
              <a:t>”.</a:t>
            </a:r>
            <a:endParaRPr lang="en-US" dirty="0"/>
          </a:p>
        </p:txBody>
      </p:sp>
      <p:sp>
        <p:nvSpPr>
          <p:cNvPr id="3" name="Title 2"/>
          <p:cNvSpPr>
            <a:spLocks noGrp="1"/>
          </p:cNvSpPr>
          <p:nvPr>
            <p:ph type="title"/>
          </p:nvPr>
        </p:nvSpPr>
        <p:spPr/>
        <p:txBody>
          <a:bodyPr/>
          <a:lstStyle/>
          <a:p>
            <a:r>
              <a:rPr lang="en-US" dirty="0" smtClean="0"/>
              <a:t>Official-looking </a:t>
            </a:r>
            <a:r>
              <a:rPr lang="en-US" dirty="0"/>
              <a:t>m</a:t>
            </a:r>
            <a:r>
              <a:rPr lang="en-US" dirty="0" smtClean="0"/>
              <a:t>ailers</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23</a:t>
            </a:fld>
            <a:endParaRPr lang="en-US" dirty="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981200"/>
            <a:ext cx="401637"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937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147016"/>
            <a:ext cx="6858000" cy="5113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Official-looking mailers, cont’d </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24</a:t>
            </a:fld>
            <a:endParaRPr lang="en-US" dirty="0"/>
          </a:p>
        </p:txBody>
      </p:sp>
      <p:sp>
        <p:nvSpPr>
          <p:cNvPr id="2" name="TextBox 1"/>
          <p:cNvSpPr txBox="1"/>
          <p:nvPr/>
        </p:nvSpPr>
        <p:spPr>
          <a:xfrm>
            <a:off x="4937125" y="1371600"/>
            <a:ext cx="4130675" cy="2123658"/>
          </a:xfrm>
          <a:prstGeom prst="rect">
            <a:avLst/>
          </a:prstGeom>
          <a:noFill/>
        </p:spPr>
        <p:txBody>
          <a:bodyPr wrap="square" rtlCol="0">
            <a:spAutoFit/>
          </a:bodyPr>
          <a:lstStyle/>
          <a:p>
            <a:pPr>
              <a:spcAft>
                <a:spcPts val="600"/>
              </a:spcAft>
            </a:pPr>
            <a:r>
              <a:rPr lang="en-US" sz="1600" dirty="0" smtClean="0"/>
              <a:t>In this example, the mailer</a:t>
            </a:r>
          </a:p>
          <a:p>
            <a:pPr marL="365125" lvl="1" indent="-255588" eaLnBrk="0" hangingPunct="0">
              <a:spcBef>
                <a:spcPts val="0"/>
              </a:spcBef>
              <a:spcAft>
                <a:spcPts val="600"/>
              </a:spcAft>
              <a:buClr>
                <a:schemeClr val="accent1"/>
              </a:buClr>
              <a:buSzPct val="68000"/>
              <a:buFont typeface="Wingdings 3" pitchFamily="18" charset="2"/>
              <a:buChar char=""/>
            </a:pPr>
            <a:r>
              <a:rPr lang="en-US" sz="1600" dirty="0">
                <a:latin typeface="+mn-lt"/>
              </a:rPr>
              <a:t>appears to come from the US government </a:t>
            </a:r>
          </a:p>
          <a:p>
            <a:pPr marL="365125" lvl="1" indent="-255588" eaLnBrk="0" hangingPunct="0">
              <a:spcBef>
                <a:spcPts val="0"/>
              </a:spcBef>
              <a:spcAft>
                <a:spcPts val="600"/>
              </a:spcAft>
              <a:buClr>
                <a:schemeClr val="accent1"/>
              </a:buClr>
              <a:buSzPct val="68000"/>
              <a:buFont typeface="Wingdings 3" pitchFamily="18" charset="2"/>
              <a:buChar char=""/>
            </a:pPr>
            <a:r>
              <a:rPr lang="en-US" sz="1600" dirty="0">
                <a:latin typeface="+mn-lt"/>
              </a:rPr>
              <a:t>has specific information about the addressee’s mortgage</a:t>
            </a:r>
          </a:p>
          <a:p>
            <a:pPr marL="365125" lvl="1" indent="-255588" eaLnBrk="0" hangingPunct="0">
              <a:spcBef>
                <a:spcPts val="0"/>
              </a:spcBef>
              <a:spcAft>
                <a:spcPts val="600"/>
              </a:spcAft>
              <a:buClr>
                <a:schemeClr val="accent1"/>
              </a:buClr>
              <a:buSzPct val="68000"/>
              <a:buFont typeface="Wingdings 3" pitchFamily="18" charset="2"/>
              <a:buChar char=""/>
            </a:pPr>
            <a:r>
              <a:rPr lang="en-US" sz="1600" dirty="0">
                <a:latin typeface="+mn-lt"/>
              </a:rPr>
              <a:t>offers low rate </a:t>
            </a:r>
          </a:p>
          <a:p>
            <a:pPr marL="365125" lvl="1" indent="-255588" eaLnBrk="0" hangingPunct="0">
              <a:spcBef>
                <a:spcPts val="0"/>
              </a:spcBef>
              <a:spcAft>
                <a:spcPts val="600"/>
              </a:spcAft>
              <a:buClr>
                <a:schemeClr val="accent1"/>
              </a:buClr>
              <a:buSzPct val="68000"/>
              <a:buFont typeface="Wingdings 3" pitchFamily="18" charset="2"/>
              <a:buChar char=""/>
            </a:pPr>
            <a:r>
              <a:rPr lang="en-US" sz="1600" dirty="0">
                <a:latin typeface="+mn-lt"/>
              </a:rPr>
              <a:t>urges immediate action.</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1295400"/>
            <a:ext cx="39687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230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spcBef>
                <a:spcPts val="0"/>
              </a:spcBef>
              <a:spcAft>
                <a:spcPts val="1200"/>
              </a:spcAft>
              <a:buNone/>
            </a:pPr>
            <a:r>
              <a:rPr lang="en-US" dirty="0" smtClean="0"/>
              <a:t>Ads appear on the internet, on television, in </a:t>
            </a:r>
            <a:r>
              <a:rPr lang="en-US" dirty="0"/>
              <a:t>the paper, </a:t>
            </a:r>
            <a:r>
              <a:rPr lang="en-US" dirty="0" smtClean="0"/>
              <a:t>by </a:t>
            </a:r>
            <a:r>
              <a:rPr lang="en-US" dirty="0"/>
              <a:t>fax </a:t>
            </a:r>
            <a:r>
              <a:rPr lang="en-US" dirty="0" smtClean="0"/>
              <a:t>and by mail. </a:t>
            </a:r>
          </a:p>
          <a:p>
            <a:pPr marL="109537" indent="0">
              <a:spcBef>
                <a:spcPts val="0"/>
              </a:spcBef>
              <a:spcAft>
                <a:spcPts val="1200"/>
              </a:spcAft>
              <a:buNone/>
            </a:pPr>
            <a:endParaRPr lang="en-US" dirty="0" smtClean="0"/>
          </a:p>
          <a:p>
            <a:pPr marL="109537" indent="0">
              <a:spcBef>
                <a:spcPts val="0"/>
              </a:spcBef>
              <a:spcAft>
                <a:spcPts val="1200"/>
              </a:spcAft>
              <a:buNone/>
            </a:pPr>
            <a:r>
              <a:rPr lang="en-US" sz="1600" b="1" dirty="0" smtClean="0">
                <a:solidFill>
                  <a:srgbClr val="FF0000"/>
                </a:solidFill>
              </a:rPr>
              <a:t>“Red Flag” </a:t>
            </a:r>
            <a:r>
              <a:rPr lang="en-US" sz="1600" dirty="0" smtClean="0"/>
              <a:t>buzz words</a:t>
            </a:r>
          </a:p>
          <a:p>
            <a:pPr marL="365125" lvl="1" indent="-255588">
              <a:spcBef>
                <a:spcPts val="0"/>
              </a:spcBef>
              <a:spcAft>
                <a:spcPts val="600"/>
              </a:spcAft>
              <a:buSzPct val="68000"/>
              <a:buFont typeface="Wingdings 3" pitchFamily="18" charset="2"/>
              <a:buChar char=""/>
            </a:pPr>
            <a:r>
              <a:rPr lang="en-US" dirty="0"/>
              <a:t>Low “fixed” rate</a:t>
            </a:r>
          </a:p>
          <a:p>
            <a:pPr marL="365125" lvl="1" indent="-255588">
              <a:spcBef>
                <a:spcPts val="0"/>
              </a:spcBef>
              <a:spcAft>
                <a:spcPts val="600"/>
              </a:spcAft>
              <a:buSzPct val="68000"/>
              <a:buFont typeface="Wingdings 3" pitchFamily="18" charset="2"/>
              <a:buChar char=""/>
            </a:pPr>
            <a:r>
              <a:rPr lang="en-US" dirty="0"/>
              <a:t>“Historically low rates”  </a:t>
            </a:r>
          </a:p>
          <a:p>
            <a:pPr marL="365125" lvl="1" indent="-255588">
              <a:spcBef>
                <a:spcPts val="0"/>
              </a:spcBef>
              <a:spcAft>
                <a:spcPts val="600"/>
              </a:spcAft>
              <a:buSzPct val="68000"/>
              <a:buFont typeface="Wingdings 3" pitchFamily="18" charset="2"/>
              <a:buChar char=""/>
            </a:pPr>
            <a:r>
              <a:rPr lang="en-US" dirty="0"/>
              <a:t>Very low payments</a:t>
            </a:r>
          </a:p>
          <a:p>
            <a:pPr marL="365125" lvl="1" indent="-255588">
              <a:spcBef>
                <a:spcPts val="0"/>
              </a:spcBef>
              <a:spcAft>
                <a:spcPts val="600"/>
              </a:spcAft>
              <a:buSzPct val="68000"/>
              <a:buFont typeface="Wingdings 3" pitchFamily="18" charset="2"/>
              <a:buChar char=""/>
            </a:pPr>
            <a:r>
              <a:rPr lang="en-US" dirty="0"/>
              <a:t>VA programs for Veterans</a:t>
            </a:r>
          </a:p>
          <a:p>
            <a:pPr marL="365125" lvl="1" indent="-255588">
              <a:spcBef>
                <a:spcPts val="0"/>
              </a:spcBef>
              <a:spcAft>
                <a:spcPts val="600"/>
              </a:spcAft>
              <a:buSzPct val="68000"/>
              <a:buFont typeface="Wingdings 3" pitchFamily="18" charset="2"/>
              <a:buChar char=""/>
            </a:pPr>
            <a:r>
              <a:rPr lang="en-US" dirty="0"/>
              <a:t>Special appeals to senior citizens</a:t>
            </a:r>
          </a:p>
          <a:p>
            <a:pPr marL="109537" indent="0">
              <a:spcAft>
                <a:spcPts val="400"/>
              </a:spcAft>
              <a:buNone/>
            </a:pPr>
            <a:endParaRPr lang="en-US" b="1" dirty="0">
              <a:solidFill>
                <a:srgbClr val="FF0000"/>
              </a:solidFill>
            </a:endParaRPr>
          </a:p>
          <a:p>
            <a:pPr marL="395287" indent="-285750">
              <a:spcBef>
                <a:spcPts val="0"/>
              </a:spcBef>
              <a:spcAft>
                <a:spcPts val="600"/>
              </a:spcAft>
            </a:pPr>
            <a:endParaRPr lang="en-US" b="1" dirty="0" smtClean="0"/>
          </a:p>
          <a:p>
            <a:pPr marL="365125" lvl="1" indent="0">
              <a:spcBef>
                <a:spcPts val="0"/>
              </a:spcBef>
              <a:spcAft>
                <a:spcPts val="600"/>
              </a:spcAft>
              <a:buNone/>
            </a:pPr>
            <a:endParaRPr lang="en-US" b="1" dirty="0" smtClean="0"/>
          </a:p>
          <a:p>
            <a:pPr lvl="1">
              <a:buNone/>
            </a:pPr>
            <a:endParaRPr lang="en-US" dirty="0" smtClean="0"/>
          </a:p>
          <a:p>
            <a:pPr lvl="1">
              <a:buNone/>
            </a:pPr>
            <a:r>
              <a:rPr lang="en-US" sz="1000" dirty="0" smtClean="0"/>
              <a:t>	</a:t>
            </a:r>
          </a:p>
          <a:p>
            <a:pPr lvl="1"/>
            <a:endParaRPr lang="en-US" dirty="0" smtClean="0"/>
          </a:p>
          <a:p>
            <a:r>
              <a:rPr lang="en-US" sz="1600" dirty="0" smtClean="0"/>
              <a:t>. </a:t>
            </a:r>
          </a:p>
          <a:p>
            <a:endParaRPr lang="en-US" sz="1600" dirty="0"/>
          </a:p>
        </p:txBody>
      </p:sp>
      <p:sp>
        <p:nvSpPr>
          <p:cNvPr id="3" name="Title 2"/>
          <p:cNvSpPr>
            <a:spLocks noGrp="1"/>
          </p:cNvSpPr>
          <p:nvPr>
            <p:ph type="title"/>
          </p:nvPr>
        </p:nvSpPr>
        <p:spPr/>
        <p:txBody>
          <a:bodyPr/>
          <a:lstStyle/>
          <a:p>
            <a:r>
              <a:rPr lang="en-US" dirty="0" smtClean="0"/>
              <a:t>Advertising</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25</a:t>
            </a:fld>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057400"/>
            <a:ext cx="396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267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 of advertising</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26</a:t>
            </a:fld>
            <a:endParaRPr lang="en-US" dirty="0"/>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50070" y="1598428"/>
            <a:ext cx="4098130" cy="3049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3785" y="4267200"/>
            <a:ext cx="4572636"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57800" y="2286000"/>
            <a:ext cx="3429000" cy="1323439"/>
          </a:xfrm>
          <a:prstGeom prst="rect">
            <a:avLst/>
          </a:prstGeom>
          <a:noFill/>
        </p:spPr>
        <p:txBody>
          <a:bodyPr wrap="square" rtlCol="0">
            <a:spAutoFit/>
          </a:bodyPr>
          <a:lstStyle/>
          <a:p>
            <a:r>
              <a:rPr lang="en-US" sz="1600" dirty="0" smtClean="0"/>
              <a:t>These ads use all of the buzz words AND claim credibility by using the President’s photo (associating with government programs) or media endorsement.</a:t>
            </a:r>
            <a:endParaRPr lang="en-US" sz="1600" dirty="0"/>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8677" y="2209800"/>
            <a:ext cx="39687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348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Fraudulent websites</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27</a:t>
            </a:fld>
            <a:endParaRPr lang="en-US" dirty="0"/>
          </a:p>
        </p:txBody>
      </p:sp>
      <p:sp>
        <p:nvSpPr>
          <p:cNvPr id="7" name="Content Placeholder 1"/>
          <p:cNvSpPr txBox="1">
            <a:spLocks/>
          </p:cNvSpPr>
          <p:nvPr/>
        </p:nvSpPr>
        <p:spPr bwMode="auto">
          <a:xfrm>
            <a:off x="457200" y="1371600"/>
            <a:ext cx="4724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16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16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16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4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4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spcBef>
                <a:spcPts val="0"/>
              </a:spcBef>
              <a:spcAft>
                <a:spcPts val="1000"/>
              </a:spcAft>
              <a:buNone/>
            </a:pPr>
            <a:r>
              <a:rPr lang="en-US" dirty="0" smtClean="0"/>
              <a:t>Scammers often have professional-looking websites that are difficult to distinguish from legitimate sites.</a:t>
            </a:r>
          </a:p>
          <a:p>
            <a:pPr marL="109537" indent="0">
              <a:spcBef>
                <a:spcPts val="0"/>
              </a:spcBef>
              <a:spcAft>
                <a:spcPts val="600"/>
              </a:spcAft>
              <a:buNone/>
            </a:pPr>
            <a:r>
              <a:rPr lang="en-US" b="1" dirty="0" smtClean="0">
                <a:solidFill>
                  <a:srgbClr val="FF0000"/>
                </a:solidFill>
              </a:rPr>
              <a:t>“Red Flags”</a:t>
            </a:r>
          </a:p>
          <a:p>
            <a:pPr marL="109537" indent="0">
              <a:spcBef>
                <a:spcPts val="0"/>
              </a:spcBef>
              <a:spcAft>
                <a:spcPts val="600"/>
              </a:spcAft>
              <a:buNone/>
            </a:pPr>
            <a:r>
              <a:rPr lang="en-US" dirty="0" smtClean="0"/>
              <a:t>They make outrageous claims.</a:t>
            </a:r>
          </a:p>
          <a:p>
            <a:pPr>
              <a:spcBef>
                <a:spcPts val="0"/>
              </a:spcBef>
              <a:spcAft>
                <a:spcPts val="600"/>
              </a:spcAft>
            </a:pPr>
            <a:r>
              <a:rPr lang="en-US" dirty="0"/>
              <a:t>“Stop foreclosure with just one call”</a:t>
            </a:r>
          </a:p>
          <a:p>
            <a:pPr>
              <a:spcBef>
                <a:spcPts val="0"/>
              </a:spcBef>
              <a:spcAft>
                <a:spcPts val="600"/>
              </a:spcAft>
            </a:pPr>
            <a:r>
              <a:rPr lang="en-US" dirty="0"/>
              <a:t>“Will $ buy $ your house”</a:t>
            </a:r>
          </a:p>
          <a:p>
            <a:pPr>
              <a:spcBef>
                <a:spcPts val="0"/>
              </a:spcBef>
              <a:spcAft>
                <a:spcPts val="600"/>
              </a:spcAft>
            </a:pPr>
            <a:r>
              <a:rPr lang="en-US" dirty="0"/>
              <a:t>“Need instant debt relief and CASH?”</a:t>
            </a:r>
          </a:p>
          <a:p>
            <a:pPr>
              <a:spcBef>
                <a:spcPts val="0"/>
              </a:spcBef>
              <a:spcAft>
                <a:spcPts val="600"/>
              </a:spcAft>
            </a:pPr>
            <a:r>
              <a:rPr lang="en-US" dirty="0"/>
              <a:t>“We Buy Ugly Houses”</a:t>
            </a:r>
          </a:p>
          <a:p>
            <a:pPr marL="109537" indent="0">
              <a:spcBef>
                <a:spcPts val="0"/>
              </a:spcBef>
              <a:spcAft>
                <a:spcPts val="600"/>
              </a:spcAft>
              <a:buNone/>
            </a:pPr>
            <a:r>
              <a:rPr lang="en-US" dirty="0" smtClean="0"/>
              <a:t>Contact forms are provided on each page.</a:t>
            </a:r>
          </a:p>
          <a:p>
            <a:pPr marL="109537" indent="0">
              <a:spcBef>
                <a:spcPts val="0"/>
              </a:spcBef>
              <a:spcAft>
                <a:spcPts val="600"/>
              </a:spcAft>
              <a:buNone/>
            </a:pPr>
            <a:r>
              <a:rPr lang="en-US" dirty="0" smtClean="0"/>
              <a:t>Logos are copied from credible institutions </a:t>
            </a:r>
            <a:br>
              <a:rPr lang="en-US" dirty="0" smtClean="0"/>
            </a:br>
            <a:r>
              <a:rPr lang="en-US" dirty="0" smtClean="0"/>
              <a:t>such as</a:t>
            </a:r>
          </a:p>
          <a:p>
            <a:pPr marL="365125" lvl="1" indent="-255588">
              <a:spcBef>
                <a:spcPts val="0"/>
              </a:spcBef>
              <a:spcAft>
                <a:spcPts val="600"/>
              </a:spcAft>
              <a:buSzPct val="68000"/>
              <a:buFont typeface="Wingdings 3" pitchFamily="18" charset="2"/>
              <a:buChar char=""/>
            </a:pPr>
            <a:r>
              <a:rPr lang="en-US" dirty="0"/>
              <a:t>television stations</a:t>
            </a:r>
          </a:p>
          <a:p>
            <a:pPr marL="365125" lvl="1" indent="-255588">
              <a:spcBef>
                <a:spcPts val="0"/>
              </a:spcBef>
              <a:spcAft>
                <a:spcPts val="600"/>
              </a:spcAft>
              <a:buSzPct val="68000"/>
              <a:buFont typeface="Wingdings 3" pitchFamily="18" charset="2"/>
              <a:buChar char=""/>
            </a:pPr>
            <a:r>
              <a:rPr lang="en-US" dirty="0"/>
              <a:t>FHA </a:t>
            </a:r>
            <a:r>
              <a:rPr lang="en-US" dirty="0" smtClean="0"/>
              <a:t>Lenders.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199" y="1991519"/>
            <a:ext cx="4373923" cy="3415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133600"/>
            <a:ext cx="39687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69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Internet chat rooms</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28</a:t>
            </a:fld>
            <a:endParaRPr lang="en-US" dirty="0"/>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69408" y="1219200"/>
            <a:ext cx="4369792" cy="3805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4580490" y="1785404"/>
            <a:ext cx="881428" cy="2844740"/>
            <a:chOff x="4183615" y="2912828"/>
            <a:chExt cx="881428" cy="2844740"/>
          </a:xfrm>
        </p:grpSpPr>
        <p:sp>
          <p:nvSpPr>
            <p:cNvPr id="2" name="Rectangle 1"/>
            <p:cNvSpPr/>
            <p:nvPr/>
          </p:nvSpPr>
          <p:spPr>
            <a:xfrm>
              <a:off x="4572000" y="2912828"/>
              <a:ext cx="446882"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3649645"/>
              <a:ext cx="436563" cy="13649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3615" y="4610979"/>
              <a:ext cx="543718" cy="16999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5737" y="5535832"/>
              <a:ext cx="709216" cy="22173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4081" y="3074732"/>
              <a:ext cx="350962" cy="5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ectangle 5"/>
          <p:cNvSpPr/>
          <p:nvPr/>
        </p:nvSpPr>
        <p:spPr>
          <a:xfrm>
            <a:off x="576968" y="1354921"/>
            <a:ext cx="3505200" cy="4231928"/>
          </a:xfrm>
          <a:prstGeom prst="rect">
            <a:avLst/>
          </a:prstGeom>
        </p:spPr>
        <p:txBody>
          <a:bodyPr wrap="square">
            <a:spAutoFit/>
          </a:bodyPr>
          <a:lstStyle/>
          <a:p>
            <a:pPr>
              <a:spcAft>
                <a:spcPts val="600"/>
              </a:spcAft>
            </a:pPr>
            <a:r>
              <a:rPr lang="en-US" sz="1600" dirty="0" smtClean="0"/>
              <a:t>Desperate homeowners visit online chat rooms seeking help.</a:t>
            </a:r>
          </a:p>
          <a:p>
            <a:pPr>
              <a:spcAft>
                <a:spcPts val="600"/>
              </a:spcAft>
            </a:pPr>
            <a:endParaRPr lang="en-US" sz="1600" dirty="0" smtClean="0"/>
          </a:p>
          <a:p>
            <a:pPr>
              <a:spcAft>
                <a:spcPts val="600"/>
              </a:spcAft>
            </a:pPr>
            <a:r>
              <a:rPr lang="en-US" sz="1600" b="1" dirty="0" smtClean="0">
                <a:solidFill>
                  <a:srgbClr val="FF0000"/>
                </a:solidFill>
              </a:rPr>
              <a:t>“Red Flags”</a:t>
            </a:r>
          </a:p>
          <a:p>
            <a:pPr marL="109537" eaLnBrk="0" hangingPunct="0">
              <a:spcBef>
                <a:spcPts val="0"/>
              </a:spcBef>
              <a:spcAft>
                <a:spcPts val="600"/>
              </a:spcAft>
              <a:buClr>
                <a:schemeClr val="accent1"/>
              </a:buClr>
              <a:buSzPct val="68000"/>
            </a:pPr>
            <a:r>
              <a:rPr lang="en-US" sz="1600" dirty="0">
                <a:latin typeface="+mn-lt"/>
              </a:rPr>
              <a:t>Scammers—in the guise of </a:t>
            </a:r>
            <a:r>
              <a:rPr lang="en-US" sz="1600" dirty="0" smtClean="0">
                <a:latin typeface="+mn-lt"/>
              </a:rPr>
              <a:t>investors</a:t>
            </a:r>
            <a:endParaRPr lang="en-US" sz="1600" dirty="0">
              <a:latin typeface="+mn-lt"/>
            </a:endParaRPr>
          </a:p>
          <a:p>
            <a:pPr marL="365125" indent="-255588" eaLnBrk="0" hangingPunct="0">
              <a:spcBef>
                <a:spcPts val="0"/>
              </a:spcBef>
              <a:spcAft>
                <a:spcPts val="600"/>
              </a:spcAft>
              <a:buClr>
                <a:schemeClr val="accent1"/>
              </a:buClr>
              <a:buSzPct val="68000"/>
              <a:buFont typeface="Wingdings 3" pitchFamily="18" charset="2"/>
              <a:buChar char=""/>
            </a:pPr>
            <a:r>
              <a:rPr lang="en-US" sz="1600" dirty="0">
                <a:latin typeface="+mn-lt"/>
              </a:rPr>
              <a:t>scan sites</a:t>
            </a:r>
          </a:p>
          <a:p>
            <a:pPr marL="365125" indent="-255588" eaLnBrk="0" hangingPunct="0">
              <a:spcBef>
                <a:spcPts val="0"/>
              </a:spcBef>
              <a:spcAft>
                <a:spcPts val="600"/>
              </a:spcAft>
              <a:buClr>
                <a:schemeClr val="accent1"/>
              </a:buClr>
              <a:buSzPct val="68000"/>
              <a:buFont typeface="Wingdings 3" pitchFamily="18" charset="2"/>
              <a:buChar char=""/>
            </a:pPr>
            <a:r>
              <a:rPr lang="en-US" sz="1600" dirty="0">
                <a:latin typeface="+mn-lt"/>
              </a:rPr>
              <a:t>engage in conversation with distressed homeowner </a:t>
            </a:r>
          </a:p>
          <a:p>
            <a:pPr marL="365125" indent="-255588" eaLnBrk="0" hangingPunct="0">
              <a:spcBef>
                <a:spcPts val="0"/>
              </a:spcBef>
              <a:spcAft>
                <a:spcPts val="600"/>
              </a:spcAft>
              <a:buClr>
                <a:schemeClr val="accent1"/>
              </a:buClr>
              <a:buSzPct val="68000"/>
              <a:buFont typeface="Wingdings 3" pitchFamily="18" charset="2"/>
              <a:buChar char=""/>
            </a:pPr>
            <a:r>
              <a:rPr lang="en-US" sz="1600" dirty="0">
                <a:latin typeface="+mn-lt"/>
              </a:rPr>
              <a:t>offer help </a:t>
            </a:r>
          </a:p>
          <a:p>
            <a:pPr marL="365125" indent="-255588" eaLnBrk="0" hangingPunct="0">
              <a:spcBef>
                <a:spcPts val="0"/>
              </a:spcBef>
              <a:spcAft>
                <a:spcPts val="600"/>
              </a:spcAft>
              <a:buClr>
                <a:schemeClr val="accent1"/>
              </a:buClr>
              <a:buSzPct val="68000"/>
              <a:buFont typeface="Wingdings 3" pitchFamily="18" charset="2"/>
              <a:buChar char=""/>
            </a:pPr>
            <a:r>
              <a:rPr lang="en-US" sz="1600" dirty="0">
                <a:latin typeface="+mn-lt"/>
              </a:rPr>
              <a:t>then scam homeowner.</a:t>
            </a:r>
          </a:p>
          <a:p>
            <a:r>
              <a:rPr lang="en-US" sz="1600" dirty="0" smtClean="0"/>
              <a:t>At right, a homeowner seeks a private investor to buy, then lease back, their house. </a:t>
            </a:r>
            <a:endParaRPr lang="en-US" sz="1600" dirty="0"/>
          </a:p>
        </p:txBody>
      </p:sp>
      <p:sp>
        <p:nvSpPr>
          <p:cNvPr id="13" name="Rectangle 12"/>
          <p:cNvSpPr/>
          <p:nvPr/>
        </p:nvSpPr>
        <p:spPr>
          <a:xfrm>
            <a:off x="1571263" y="5681246"/>
            <a:ext cx="5896337" cy="338554"/>
          </a:xfrm>
          <a:prstGeom prst="rect">
            <a:avLst/>
          </a:prstGeom>
        </p:spPr>
        <p:txBody>
          <a:bodyPr wrap="square">
            <a:spAutoFit/>
          </a:bodyPr>
          <a:lstStyle/>
          <a:p>
            <a:pPr algn="ctr">
              <a:spcAft>
                <a:spcPts val="600"/>
              </a:spcAft>
            </a:pPr>
            <a:r>
              <a:rPr lang="en-US" sz="1600" dirty="0" smtClean="0"/>
              <a:t>This is not how legitimate lenders operate.</a:t>
            </a:r>
            <a:endParaRPr lang="en-US" sz="1600" dirty="0"/>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518" y="2207879"/>
            <a:ext cx="39687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927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5616048" cy="5037138"/>
          </a:xfrm>
        </p:spPr>
        <p:txBody>
          <a:bodyPr/>
          <a:lstStyle/>
          <a:p>
            <a:pPr marL="109537" indent="0">
              <a:spcBef>
                <a:spcPts val="0"/>
              </a:spcBef>
              <a:spcAft>
                <a:spcPts val="1600"/>
              </a:spcAft>
              <a:buNone/>
            </a:pPr>
            <a:r>
              <a:rPr lang="en-US" dirty="0" smtClean="0"/>
              <a:t>Trusted </a:t>
            </a:r>
            <a:r>
              <a:rPr lang="en-US" dirty="0"/>
              <a:t>celebrity </a:t>
            </a:r>
            <a:r>
              <a:rPr lang="en-US" dirty="0" smtClean="0"/>
              <a:t>spokespeople pitch aging baby boomers/seniors </a:t>
            </a:r>
            <a:r>
              <a:rPr lang="en-US" dirty="0"/>
              <a:t>to take out </a:t>
            </a:r>
            <a:r>
              <a:rPr lang="en-US" dirty="0" smtClean="0"/>
              <a:t>reverse mortgages.</a:t>
            </a:r>
          </a:p>
          <a:p>
            <a:pPr marL="109537" indent="0">
              <a:spcBef>
                <a:spcPts val="0"/>
              </a:spcBef>
              <a:spcAft>
                <a:spcPts val="600"/>
              </a:spcAft>
              <a:buNone/>
            </a:pPr>
            <a:r>
              <a:rPr lang="en-US" b="1" dirty="0" smtClean="0">
                <a:solidFill>
                  <a:srgbClr val="FF0000"/>
                </a:solidFill>
              </a:rPr>
              <a:t>“Red Flags”</a:t>
            </a:r>
          </a:p>
          <a:p>
            <a:pPr marL="109537" indent="0">
              <a:spcBef>
                <a:spcPts val="0"/>
              </a:spcBef>
              <a:spcAft>
                <a:spcPts val="600"/>
              </a:spcAft>
              <a:buNone/>
            </a:pPr>
            <a:r>
              <a:rPr lang="en-US" dirty="0" smtClean="0"/>
              <a:t>Ads make misleading statements</a:t>
            </a:r>
          </a:p>
          <a:p>
            <a:pPr marL="365125" lvl="1" indent="-255588">
              <a:spcBef>
                <a:spcPts val="0"/>
              </a:spcBef>
              <a:spcAft>
                <a:spcPts val="600"/>
              </a:spcAft>
              <a:buSzPct val="68000"/>
              <a:buFont typeface="Wingdings 3" pitchFamily="18" charset="2"/>
              <a:buChar char=""/>
            </a:pPr>
            <a:r>
              <a:rPr lang="en-US" dirty="0"/>
              <a:t>“Live a better life now.”</a:t>
            </a:r>
          </a:p>
          <a:p>
            <a:pPr marL="365125" lvl="1" indent="-255588">
              <a:spcBef>
                <a:spcPts val="0"/>
              </a:spcBef>
              <a:spcAft>
                <a:spcPts val="600"/>
              </a:spcAft>
              <a:buSzPct val="68000"/>
              <a:buFont typeface="Wingdings 3" pitchFamily="18" charset="2"/>
              <a:buChar char=""/>
            </a:pPr>
            <a:r>
              <a:rPr lang="en-US" dirty="0"/>
              <a:t>“No more mortgage payments.”</a:t>
            </a:r>
          </a:p>
          <a:p>
            <a:pPr marL="365125" lvl="1" indent="-255588">
              <a:spcBef>
                <a:spcPts val="0"/>
              </a:spcBef>
              <a:spcAft>
                <a:spcPts val="600"/>
              </a:spcAft>
              <a:buSzPct val="68000"/>
              <a:buFont typeface="Wingdings 3" pitchFamily="18" charset="2"/>
              <a:buChar char=""/>
            </a:pPr>
            <a:r>
              <a:rPr lang="en-US" dirty="0"/>
              <a:t>“Own your home.”</a:t>
            </a:r>
          </a:p>
          <a:p>
            <a:pPr marL="365125" lvl="1" indent="-255588">
              <a:spcBef>
                <a:spcPts val="0"/>
              </a:spcBef>
              <a:spcAft>
                <a:spcPts val="600"/>
              </a:spcAft>
              <a:buSzPct val="68000"/>
              <a:buFont typeface="Wingdings 3" pitchFamily="18" charset="2"/>
              <a:buChar char=""/>
            </a:pPr>
            <a:r>
              <a:rPr lang="en-US" dirty="0"/>
              <a:t>“You won’t lose your home.”</a:t>
            </a:r>
          </a:p>
          <a:p>
            <a:pPr marL="365125" lvl="1" indent="-255588">
              <a:spcBef>
                <a:spcPts val="0"/>
              </a:spcBef>
              <a:spcAft>
                <a:spcPts val="600"/>
              </a:spcAft>
              <a:buSzPct val="68000"/>
              <a:buFont typeface="Wingdings 3" pitchFamily="18" charset="2"/>
              <a:buChar char=""/>
            </a:pPr>
            <a:r>
              <a:rPr lang="en-US" dirty="0"/>
              <a:t>“Tax-free cash.”</a:t>
            </a:r>
          </a:p>
          <a:p>
            <a:pPr marL="109537" indent="0">
              <a:spcBef>
                <a:spcPts val="0"/>
              </a:spcBef>
              <a:spcAft>
                <a:spcPts val="600"/>
              </a:spcAft>
              <a:buNone/>
            </a:pPr>
            <a:r>
              <a:rPr lang="en-US" dirty="0" smtClean="0"/>
              <a:t>Disclaimers are in small print. </a:t>
            </a:r>
          </a:p>
          <a:p>
            <a:pPr marL="109537" indent="0">
              <a:spcBef>
                <a:spcPts val="0"/>
              </a:spcBef>
              <a:spcAft>
                <a:spcPts val="600"/>
              </a:spcAft>
              <a:buNone/>
            </a:pPr>
            <a:r>
              <a:rPr lang="en-US" dirty="0" smtClean="0"/>
              <a:t>There is no mention </a:t>
            </a:r>
            <a:r>
              <a:rPr lang="en-US" dirty="0"/>
              <a:t>that </a:t>
            </a:r>
            <a:r>
              <a:rPr lang="en-US" dirty="0" smtClean="0"/>
              <a:t>insurance</a:t>
            </a:r>
            <a:r>
              <a:rPr lang="en-US" dirty="0"/>
              <a:t>, taxes, </a:t>
            </a:r>
            <a:r>
              <a:rPr lang="en-US" dirty="0" smtClean="0"/>
              <a:t>etc. must be paid.</a:t>
            </a:r>
            <a:endParaRPr lang="en-US" dirty="0"/>
          </a:p>
          <a:p>
            <a:pPr marL="109537" indent="0">
              <a:spcBef>
                <a:spcPts val="0"/>
              </a:spcBef>
              <a:spcAft>
                <a:spcPts val="600"/>
              </a:spcAft>
              <a:buNone/>
            </a:pPr>
            <a:r>
              <a:rPr lang="en-US" dirty="0" smtClean="0"/>
              <a:t>The risk </a:t>
            </a:r>
            <a:r>
              <a:rPr lang="en-US" dirty="0"/>
              <a:t>of reverse mortgages to seniors, </a:t>
            </a:r>
            <a:r>
              <a:rPr lang="en-US" dirty="0" smtClean="0"/>
              <a:t>e.g</a:t>
            </a:r>
            <a:r>
              <a:rPr lang="en-US" dirty="0"/>
              <a:t>., eligibility for Medicaid or Supplemental Security Income (SSI</a:t>
            </a:r>
            <a:r>
              <a:rPr lang="en-US" dirty="0" smtClean="0"/>
              <a:t>), is downplayed.</a:t>
            </a:r>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3" name="Title 2"/>
          <p:cNvSpPr>
            <a:spLocks noGrp="1"/>
          </p:cNvSpPr>
          <p:nvPr>
            <p:ph type="title"/>
          </p:nvPr>
        </p:nvSpPr>
        <p:spPr/>
        <p:txBody>
          <a:bodyPr/>
          <a:lstStyle/>
          <a:p>
            <a:r>
              <a:rPr lang="en-US" dirty="0" smtClean="0"/>
              <a:t>Marketing to seniors</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29</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3248" y="685800"/>
            <a:ext cx="247018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3657600"/>
            <a:ext cx="218994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762" y="2057400"/>
            <a:ext cx="39687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727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spcBef>
                <a:spcPts val="0"/>
              </a:spcBef>
              <a:spcAft>
                <a:spcPts val="600"/>
              </a:spcAft>
              <a:buNone/>
            </a:pPr>
            <a:r>
              <a:rPr lang="en-US" dirty="0" smtClean="0"/>
              <a:t>To </a:t>
            </a:r>
            <a:r>
              <a:rPr lang="en-US" altLang="en-US" dirty="0" smtClean="0"/>
              <a:t>provide professionals </a:t>
            </a:r>
            <a:r>
              <a:rPr lang="en-US" altLang="en-US" dirty="0"/>
              <a:t>who work with victims of mortgage fraud </a:t>
            </a:r>
            <a:r>
              <a:rPr lang="en-US" altLang="en-US" dirty="0" smtClean="0"/>
              <a:t>with</a:t>
            </a:r>
          </a:p>
          <a:p>
            <a:pPr>
              <a:spcBef>
                <a:spcPts val="0"/>
              </a:spcBef>
              <a:spcAft>
                <a:spcPts val="600"/>
              </a:spcAft>
            </a:pPr>
            <a:r>
              <a:rPr lang="en-US" altLang="en-US" dirty="0"/>
              <a:t>the knowledge to recognize current mortgage </a:t>
            </a:r>
            <a:r>
              <a:rPr lang="en-US" altLang="en-US" dirty="0" smtClean="0"/>
              <a:t>frauds.</a:t>
            </a:r>
            <a:endParaRPr lang="en-US" altLang="en-US" dirty="0"/>
          </a:p>
          <a:p>
            <a:pPr>
              <a:spcBef>
                <a:spcPts val="0"/>
              </a:spcBef>
              <a:spcAft>
                <a:spcPts val="600"/>
              </a:spcAft>
            </a:pPr>
            <a:r>
              <a:rPr lang="en-US" altLang="en-US" dirty="0"/>
              <a:t>the tools and resources to help those who are at risk or have fallen victim already.</a:t>
            </a:r>
          </a:p>
          <a:p>
            <a:pPr marL="109537" indent="0">
              <a:spcBef>
                <a:spcPts val="0"/>
              </a:spcBef>
              <a:spcAft>
                <a:spcPts val="600"/>
              </a:spcAft>
              <a:buNone/>
            </a:pPr>
            <a:r>
              <a:rPr lang="en-US" dirty="0" smtClean="0"/>
              <a:t>Specifically, the goals of this course are to help Victim Service Providers to</a:t>
            </a:r>
            <a:endParaRPr lang="en-US" dirty="0"/>
          </a:p>
          <a:p>
            <a:pPr>
              <a:spcBef>
                <a:spcPts val="0"/>
              </a:spcBef>
              <a:spcAft>
                <a:spcPts val="600"/>
              </a:spcAft>
            </a:pPr>
            <a:r>
              <a:rPr lang="en-US" dirty="0"/>
              <a:t>r</a:t>
            </a:r>
            <a:r>
              <a:rPr lang="en-US" dirty="0" smtClean="0"/>
              <a:t>ecognize </a:t>
            </a:r>
            <a:r>
              <a:rPr lang="en-US" dirty="0"/>
              <a:t>current mortgage scams and </a:t>
            </a:r>
            <a:r>
              <a:rPr lang="en-US" dirty="0" smtClean="0"/>
              <a:t>identify who </a:t>
            </a:r>
            <a:r>
              <a:rPr lang="en-US" dirty="0"/>
              <a:t>is at risk</a:t>
            </a:r>
          </a:p>
          <a:p>
            <a:pPr>
              <a:spcBef>
                <a:spcPts val="0"/>
              </a:spcBef>
              <a:spcAft>
                <a:spcPts val="600"/>
              </a:spcAft>
            </a:pPr>
            <a:r>
              <a:rPr lang="en-US" dirty="0"/>
              <a:t>l</a:t>
            </a:r>
            <a:r>
              <a:rPr lang="en-US" dirty="0" smtClean="0"/>
              <a:t>earn </a:t>
            </a:r>
            <a:r>
              <a:rPr lang="en-US" dirty="0"/>
              <a:t>the steps that victims can take to recognize, and defend themselves against, mortgage </a:t>
            </a:r>
            <a:r>
              <a:rPr lang="en-US" dirty="0" smtClean="0"/>
              <a:t>fraud</a:t>
            </a:r>
          </a:p>
          <a:p>
            <a:pPr>
              <a:spcBef>
                <a:spcPts val="0"/>
              </a:spcBef>
              <a:spcAft>
                <a:spcPts val="600"/>
              </a:spcAft>
            </a:pPr>
            <a:r>
              <a:rPr lang="en-US" dirty="0"/>
              <a:t>u</a:t>
            </a:r>
            <a:r>
              <a:rPr lang="en-US" dirty="0" smtClean="0"/>
              <a:t>nderstand </a:t>
            </a:r>
            <a:r>
              <a:rPr lang="en-US" dirty="0"/>
              <a:t>why it is so important </a:t>
            </a:r>
            <a:r>
              <a:rPr lang="en-US" dirty="0" smtClean="0"/>
              <a:t>for victims to report </a:t>
            </a:r>
            <a:r>
              <a:rPr lang="en-US" dirty="0"/>
              <a:t>mortgage fraud and the best way to </a:t>
            </a:r>
            <a:r>
              <a:rPr lang="en-US" dirty="0" smtClean="0"/>
              <a:t>help them do </a:t>
            </a:r>
            <a:r>
              <a:rPr lang="en-US" dirty="0"/>
              <a:t>it</a:t>
            </a:r>
          </a:p>
          <a:p>
            <a:pPr>
              <a:spcBef>
                <a:spcPts val="0"/>
              </a:spcBef>
              <a:spcAft>
                <a:spcPts val="600"/>
              </a:spcAft>
            </a:pPr>
            <a:r>
              <a:rPr lang="en-US" dirty="0"/>
              <a:t>e</a:t>
            </a:r>
            <a:r>
              <a:rPr lang="en-US" dirty="0" smtClean="0"/>
              <a:t>xamine how to help </a:t>
            </a:r>
            <a:r>
              <a:rPr lang="en-US" dirty="0"/>
              <a:t>victims </a:t>
            </a:r>
            <a:r>
              <a:rPr lang="en-US" dirty="0" smtClean="0"/>
              <a:t>by using best </a:t>
            </a:r>
            <a:r>
              <a:rPr lang="en-US" dirty="0"/>
              <a:t>practices and </a:t>
            </a:r>
            <a:r>
              <a:rPr lang="en-US" dirty="0" smtClean="0"/>
              <a:t>by informing them of the programs </a:t>
            </a:r>
            <a:r>
              <a:rPr lang="en-US" dirty="0"/>
              <a:t>and resources </a:t>
            </a:r>
            <a:r>
              <a:rPr lang="en-US" dirty="0" smtClean="0"/>
              <a:t>available</a:t>
            </a:r>
            <a:endParaRPr lang="en-US" dirty="0"/>
          </a:p>
          <a:p>
            <a:pPr>
              <a:spcBef>
                <a:spcPts val="0"/>
              </a:spcBef>
              <a:spcAft>
                <a:spcPts val="600"/>
              </a:spcAft>
            </a:pPr>
            <a:r>
              <a:rPr lang="en-US" dirty="0"/>
              <a:t>u</a:t>
            </a:r>
            <a:r>
              <a:rPr lang="en-US" dirty="0" smtClean="0"/>
              <a:t>nderstand </a:t>
            </a:r>
            <a:r>
              <a:rPr lang="en-US" dirty="0"/>
              <a:t>how </a:t>
            </a:r>
            <a:r>
              <a:rPr lang="en-US" dirty="0" smtClean="0"/>
              <a:t>to help victims to recover from </a:t>
            </a:r>
            <a:r>
              <a:rPr lang="en-US" dirty="0"/>
              <a:t>mortgage fraud and </a:t>
            </a:r>
            <a:r>
              <a:rPr lang="en-US" dirty="0" smtClean="0"/>
              <a:t>to help them regain good </a:t>
            </a:r>
            <a:r>
              <a:rPr lang="en-US" dirty="0"/>
              <a:t>financial </a:t>
            </a:r>
            <a:r>
              <a:rPr lang="en-US" dirty="0" smtClean="0"/>
              <a:t>standing. </a:t>
            </a:r>
            <a:endParaRPr lang="en-US" dirty="0"/>
          </a:p>
          <a:p>
            <a:pPr>
              <a:lnSpc>
                <a:spcPts val="2100"/>
              </a:lnSpc>
              <a:spcBef>
                <a:spcPts val="0"/>
              </a:spcBef>
              <a:spcAft>
                <a:spcPts val="1000"/>
              </a:spcAft>
            </a:pPr>
            <a:endParaRPr lang="en-US" dirty="0"/>
          </a:p>
          <a:p>
            <a:pPr eaLnBrk="1" hangingPunct="1">
              <a:lnSpc>
                <a:spcPts val="2200"/>
              </a:lnSpc>
              <a:spcBef>
                <a:spcPts val="0"/>
              </a:spcBef>
              <a:spcAft>
                <a:spcPts val="1200"/>
              </a:spcAft>
            </a:pPr>
            <a:endParaRPr lang="en-US" altLang="en-US" dirty="0"/>
          </a:p>
          <a:p>
            <a:endParaRPr lang="en-US" dirty="0"/>
          </a:p>
        </p:txBody>
      </p:sp>
      <p:sp>
        <p:nvSpPr>
          <p:cNvPr id="3" name="Title 2"/>
          <p:cNvSpPr>
            <a:spLocks noGrp="1"/>
          </p:cNvSpPr>
          <p:nvPr>
            <p:ph type="title"/>
          </p:nvPr>
        </p:nvSpPr>
        <p:spPr/>
        <p:txBody>
          <a:bodyPr/>
          <a:lstStyle/>
          <a:p>
            <a:r>
              <a:rPr lang="en-US" dirty="0" smtClean="0"/>
              <a:t>Objectives</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3</a:t>
            </a:fld>
            <a:endParaRPr lang="en-US" dirty="0"/>
          </a:p>
        </p:txBody>
      </p:sp>
    </p:spTree>
    <p:extLst>
      <p:ext uri="{BB962C8B-B14F-4D97-AF65-F5344CB8AC3E}">
        <p14:creationId xmlns:p14="http://schemas.microsoft.com/office/powerpoint/2010/main" val="3498266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Marketing </a:t>
            </a:r>
            <a:r>
              <a:rPr lang="en-US" dirty="0"/>
              <a:t>to </a:t>
            </a:r>
            <a:r>
              <a:rPr lang="en-US" dirty="0" smtClean="0"/>
              <a:t>seniors, cont’d</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30</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447800"/>
            <a:ext cx="5895975" cy="2183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682" y="3810000"/>
            <a:ext cx="5769318" cy="2161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12482" y="2046982"/>
            <a:ext cx="1578318" cy="1077218"/>
          </a:xfrm>
          <a:prstGeom prst="rect">
            <a:avLst/>
          </a:prstGeom>
          <a:noFill/>
        </p:spPr>
        <p:txBody>
          <a:bodyPr wrap="square" rtlCol="0">
            <a:spAutoFit/>
          </a:bodyPr>
          <a:lstStyle/>
          <a:p>
            <a:r>
              <a:rPr lang="en-US" sz="1600" dirty="0" smtClean="0"/>
              <a:t>Print and banner ads mislead by ignoring risks.</a:t>
            </a:r>
            <a:endParaRPr lang="en-US" sz="1600" dirty="0"/>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25" y="2036763"/>
            <a:ext cx="39687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9896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819400"/>
            <a:ext cx="3352800" cy="1066800"/>
          </a:xfrm>
        </p:spPr>
        <p:txBody>
          <a:bodyPr/>
          <a:lstStyle/>
          <a:p>
            <a:pPr marL="109537" indent="0">
              <a:buNone/>
            </a:pPr>
            <a:r>
              <a:rPr lang="en-US" dirty="0" smtClean="0"/>
              <a:t>This piece, mailed to persons over 62, makes false claims and misleading statements about government programs.</a:t>
            </a:r>
            <a:endParaRPr lang="en-US" dirty="0"/>
          </a:p>
        </p:txBody>
      </p:sp>
      <p:sp>
        <p:nvSpPr>
          <p:cNvPr id="3" name="Title 2"/>
          <p:cNvSpPr>
            <a:spLocks noGrp="1"/>
          </p:cNvSpPr>
          <p:nvPr>
            <p:ph type="title"/>
          </p:nvPr>
        </p:nvSpPr>
        <p:spPr>
          <a:xfrm>
            <a:off x="457200" y="304800"/>
            <a:ext cx="8229600" cy="1143000"/>
          </a:xfrm>
        </p:spPr>
        <p:txBody>
          <a:bodyPr/>
          <a:lstStyle/>
          <a:p>
            <a:r>
              <a:rPr lang="en-US" dirty="0" smtClean="0"/>
              <a:t>Marketing to seniors, cont’d</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31</a:t>
            </a:fld>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7230" y="1278340"/>
            <a:ext cx="4137170" cy="4724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925" y="2743200"/>
            <a:ext cx="39687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28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4495800" cy="3200400"/>
          </a:xfrm>
        </p:spPr>
        <p:txBody>
          <a:bodyPr/>
          <a:lstStyle/>
          <a:p>
            <a:r>
              <a:rPr lang="en-US" dirty="0"/>
              <a:t>S</a:t>
            </a:r>
            <a:r>
              <a:rPr lang="en-US" dirty="0" smtClean="0"/>
              <a:t>cammer </a:t>
            </a:r>
            <a:r>
              <a:rPr lang="en-US" dirty="0"/>
              <a:t>builds trust based on a common ethnicity or religion.</a:t>
            </a:r>
          </a:p>
          <a:p>
            <a:pPr lvl="1"/>
            <a:r>
              <a:rPr lang="en-US" dirty="0" smtClean="0"/>
              <a:t>It is natural to trust people </a:t>
            </a:r>
            <a:r>
              <a:rPr lang="en-US" dirty="0"/>
              <a:t>who share </a:t>
            </a:r>
            <a:r>
              <a:rPr lang="en-US" dirty="0" smtClean="0"/>
              <a:t>a common language</a:t>
            </a:r>
            <a:r>
              <a:rPr lang="en-US" dirty="0"/>
              <a:t>, culture, </a:t>
            </a:r>
            <a:r>
              <a:rPr lang="en-US" dirty="0" smtClean="0"/>
              <a:t>or physical appearance. </a:t>
            </a:r>
          </a:p>
          <a:p>
            <a:r>
              <a:rPr lang="en-US" dirty="0" smtClean="0"/>
              <a:t>Often the scammer attends </a:t>
            </a:r>
            <a:r>
              <a:rPr lang="en-US" dirty="0"/>
              <a:t>the same </a:t>
            </a:r>
            <a:r>
              <a:rPr lang="en-US" dirty="0" smtClean="0"/>
              <a:t>church, knows same </a:t>
            </a:r>
            <a:r>
              <a:rPr lang="en-US" dirty="0"/>
              <a:t>people. </a:t>
            </a:r>
            <a:endParaRPr lang="en-US" dirty="0" smtClean="0"/>
          </a:p>
          <a:p>
            <a:r>
              <a:rPr lang="en-US" dirty="0" smtClean="0"/>
              <a:t>The scammer can be a stranger</a:t>
            </a:r>
            <a:r>
              <a:rPr lang="en-US" dirty="0"/>
              <a:t>, hundreds of miles </a:t>
            </a:r>
            <a:r>
              <a:rPr lang="en-US" dirty="0" smtClean="0"/>
              <a:t>away, in the same community where the target feels safe.</a:t>
            </a:r>
          </a:p>
          <a:p>
            <a:pPr>
              <a:buNone/>
            </a:pPr>
            <a:r>
              <a:rPr lang="en-US" dirty="0" smtClean="0"/>
              <a:t> </a:t>
            </a:r>
            <a:endParaRPr lang="en-US" sz="1000" dirty="0" smtClean="0"/>
          </a:p>
          <a:p>
            <a:endParaRPr lang="en-US" dirty="0" smtClean="0"/>
          </a:p>
        </p:txBody>
      </p:sp>
      <p:sp>
        <p:nvSpPr>
          <p:cNvPr id="3" name="Title 2"/>
          <p:cNvSpPr>
            <a:spLocks noGrp="1"/>
          </p:cNvSpPr>
          <p:nvPr>
            <p:ph type="title"/>
          </p:nvPr>
        </p:nvSpPr>
        <p:spPr/>
        <p:txBody>
          <a:bodyPr/>
          <a:lstStyle/>
          <a:p>
            <a:r>
              <a:rPr lang="en-US" dirty="0" smtClean="0"/>
              <a:t>“Affinity” </a:t>
            </a:r>
            <a:r>
              <a:rPr lang="en-US" dirty="0"/>
              <a:t>m</a:t>
            </a:r>
            <a:r>
              <a:rPr lang="en-US" dirty="0" smtClean="0"/>
              <a:t>arketing</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32</a:t>
            </a:fld>
            <a:endParaRPr lang="en-US" dirty="0"/>
          </a:p>
        </p:txBody>
      </p:sp>
      <p:sp>
        <p:nvSpPr>
          <p:cNvPr id="6" name="TextBox 5"/>
          <p:cNvSpPr txBox="1"/>
          <p:nvPr/>
        </p:nvSpPr>
        <p:spPr>
          <a:xfrm>
            <a:off x="5105400" y="2963376"/>
            <a:ext cx="3657600" cy="2215991"/>
          </a:xfrm>
          <a:prstGeom prst="rect">
            <a:avLst/>
          </a:prstGeom>
          <a:noFill/>
        </p:spPr>
        <p:txBody>
          <a:bodyPr wrap="square" rtlCol="0">
            <a:spAutoFit/>
          </a:bodyPr>
          <a:lstStyle/>
          <a:p>
            <a:pPr marL="109537" lvl="0" indent="0">
              <a:spcBef>
                <a:spcPts val="600"/>
              </a:spcBef>
              <a:spcAft>
                <a:spcPts val="600"/>
              </a:spcAft>
              <a:buClr>
                <a:srgbClr val="2DA2BF"/>
              </a:buClr>
              <a:buNone/>
            </a:pPr>
            <a:r>
              <a:rPr lang="en-US" sz="2000" dirty="0">
                <a:solidFill>
                  <a:schemeClr val="accent1">
                    <a:lumMod val="75000"/>
                  </a:schemeClr>
                </a:solidFill>
              </a:rPr>
              <a:t>Affinity fraud is not really a type of fraud. It’s a way to market fraud. </a:t>
            </a:r>
            <a:r>
              <a:rPr lang="en-US" sz="2000" dirty="0" smtClean="0">
                <a:solidFill>
                  <a:schemeClr val="accent1">
                    <a:lumMod val="75000"/>
                  </a:schemeClr>
                </a:solidFill>
              </a:rPr>
              <a:t>Think </a:t>
            </a:r>
            <a:r>
              <a:rPr lang="en-US" sz="2000" dirty="0">
                <a:solidFill>
                  <a:schemeClr val="accent1">
                    <a:lumMod val="75000"/>
                  </a:schemeClr>
                </a:solidFill>
              </a:rPr>
              <a:t>of it more in terms of friends and family </a:t>
            </a:r>
            <a:r>
              <a:rPr lang="en-US" sz="2000" dirty="0" smtClean="0">
                <a:solidFill>
                  <a:schemeClr val="accent1">
                    <a:lumMod val="75000"/>
                  </a:schemeClr>
                </a:solidFill>
              </a:rPr>
              <a:t>fraud</a:t>
            </a:r>
            <a:r>
              <a:rPr lang="en-US" sz="2000" dirty="0">
                <a:solidFill>
                  <a:schemeClr val="accent1">
                    <a:lumMod val="75000"/>
                  </a:schemeClr>
                </a:solidFill>
              </a:rPr>
              <a:t>.</a:t>
            </a:r>
            <a:r>
              <a:rPr lang="en-US" sz="2000" dirty="0" smtClean="0">
                <a:solidFill>
                  <a:schemeClr val="accent1">
                    <a:lumMod val="75000"/>
                  </a:schemeClr>
                </a:solidFill>
              </a:rPr>
              <a:t> </a:t>
            </a:r>
          </a:p>
          <a:p>
            <a:pPr marL="109537" lvl="0" indent="0" algn="r">
              <a:spcBef>
                <a:spcPts val="600"/>
              </a:spcBef>
              <a:spcAft>
                <a:spcPts val="0"/>
              </a:spcAft>
              <a:buClr>
                <a:srgbClr val="2DA2BF"/>
              </a:buClr>
              <a:buNone/>
            </a:pPr>
            <a:r>
              <a:rPr lang="en-US" sz="1400" dirty="0" smtClean="0">
                <a:solidFill>
                  <a:prstClr val="black"/>
                </a:solidFill>
              </a:rPr>
              <a:t>-- Keith Woodwell, Utah </a:t>
            </a:r>
            <a:r>
              <a:rPr lang="en-US" sz="1400" dirty="0">
                <a:solidFill>
                  <a:prstClr val="black"/>
                </a:solidFill>
              </a:rPr>
              <a:t>Division of Securities </a:t>
            </a:r>
            <a:r>
              <a:rPr lang="en-US" sz="1400" dirty="0" smtClean="0">
                <a:solidFill>
                  <a:prstClr val="black"/>
                </a:solidFill>
              </a:rPr>
              <a:t>Director</a:t>
            </a:r>
          </a:p>
        </p:txBody>
      </p:sp>
    </p:spTree>
    <p:extLst>
      <p:ext uri="{BB962C8B-B14F-4D97-AF65-F5344CB8AC3E}">
        <p14:creationId xmlns:p14="http://schemas.microsoft.com/office/powerpoint/2010/main" val="3510250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4953000" cy="4724400"/>
          </a:xfrm>
        </p:spPr>
        <p:txBody>
          <a:bodyPr/>
          <a:lstStyle/>
          <a:p>
            <a:pPr marL="109537" indent="0">
              <a:buNone/>
            </a:pPr>
            <a:r>
              <a:rPr lang="en-US" dirty="0" smtClean="0"/>
              <a:t>The telemarketer speaks Spanish and </a:t>
            </a:r>
            <a:r>
              <a:rPr lang="en-US" dirty="0"/>
              <a:t>t</a:t>
            </a:r>
            <a:r>
              <a:rPr lang="en-US" dirty="0" smtClean="0"/>
              <a:t>argets </a:t>
            </a:r>
            <a:r>
              <a:rPr lang="en-US" dirty="0"/>
              <a:t>Spanish-speaking </a:t>
            </a:r>
            <a:r>
              <a:rPr lang="en-US" dirty="0" smtClean="0"/>
              <a:t>homeowners. </a:t>
            </a:r>
            <a:endParaRPr lang="en-US" dirty="0"/>
          </a:p>
          <a:p>
            <a:pPr marL="109537" indent="0">
              <a:buNone/>
            </a:pPr>
            <a:endParaRPr lang="en-US" dirty="0" smtClean="0"/>
          </a:p>
          <a:p>
            <a:pPr marL="109537" indent="0">
              <a:buNone/>
            </a:pPr>
            <a:r>
              <a:rPr lang="en-US" b="1" dirty="0" smtClean="0">
                <a:solidFill>
                  <a:srgbClr val="FF0000"/>
                </a:solidFill>
              </a:rPr>
              <a:t>“Red Flags”</a:t>
            </a:r>
          </a:p>
          <a:p>
            <a:pPr marL="109537" indent="0">
              <a:spcAft>
                <a:spcPts val="600"/>
              </a:spcAft>
              <a:buNone/>
            </a:pPr>
            <a:r>
              <a:rPr lang="en-US" dirty="0" smtClean="0"/>
              <a:t>The telemarketer</a:t>
            </a:r>
          </a:p>
          <a:p>
            <a:pPr>
              <a:spcAft>
                <a:spcPts val="600"/>
              </a:spcAft>
            </a:pPr>
            <a:r>
              <a:rPr lang="en-US" dirty="0" smtClean="0"/>
              <a:t>empathizes with the homeowner about the tough economy</a:t>
            </a:r>
          </a:p>
          <a:p>
            <a:pPr>
              <a:spcAft>
                <a:spcPts val="600"/>
              </a:spcAft>
            </a:pPr>
            <a:r>
              <a:rPr lang="en-US" dirty="0" smtClean="0"/>
              <a:t>claims to </a:t>
            </a:r>
            <a:r>
              <a:rPr lang="en-US" dirty="0"/>
              <a:t>provide information about federal mortgage assistance </a:t>
            </a:r>
            <a:r>
              <a:rPr lang="en-US" dirty="0" smtClean="0"/>
              <a:t>programs</a:t>
            </a:r>
          </a:p>
          <a:p>
            <a:pPr>
              <a:spcAft>
                <a:spcPts val="600"/>
              </a:spcAft>
            </a:pPr>
            <a:r>
              <a:rPr lang="en-US" dirty="0" smtClean="0"/>
              <a:t>falsely claims affiliation with </a:t>
            </a:r>
            <a:r>
              <a:rPr lang="en-US" dirty="0"/>
              <a:t>consumers’ </a:t>
            </a:r>
            <a:r>
              <a:rPr lang="en-US" dirty="0" smtClean="0"/>
              <a:t>lender </a:t>
            </a:r>
            <a:r>
              <a:rPr lang="en-US" dirty="0"/>
              <a:t>or </a:t>
            </a:r>
            <a:r>
              <a:rPr lang="en-US" dirty="0" smtClean="0"/>
              <a:t>government</a:t>
            </a:r>
          </a:p>
          <a:p>
            <a:pPr>
              <a:spcAft>
                <a:spcPts val="600"/>
              </a:spcAft>
            </a:pPr>
            <a:r>
              <a:rPr lang="en-US" dirty="0"/>
              <a:t>m</a:t>
            </a:r>
            <a:r>
              <a:rPr lang="en-US" dirty="0" smtClean="0"/>
              <a:t>entions </a:t>
            </a:r>
            <a:r>
              <a:rPr lang="en-US" dirty="0"/>
              <a:t>President Obama or the (federal) Making Home Affordable </a:t>
            </a:r>
            <a:r>
              <a:rPr lang="en-US" dirty="0" smtClean="0"/>
              <a:t>Program.</a:t>
            </a:r>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a:p>
          <a:p>
            <a:endParaRPr lang="en-US" sz="900" dirty="0" smtClean="0"/>
          </a:p>
          <a:p>
            <a:endParaRPr lang="en-US" sz="900" dirty="0"/>
          </a:p>
          <a:p>
            <a:endParaRPr lang="en-US" sz="900" dirty="0" smtClean="0"/>
          </a:p>
          <a:p>
            <a:endParaRPr lang="en-US" sz="900" dirty="0" smtClean="0"/>
          </a:p>
          <a:p>
            <a:endParaRPr lang="en-US" sz="900" dirty="0" smtClean="0"/>
          </a:p>
          <a:p>
            <a:pPr marL="109537" indent="0">
              <a:buNone/>
            </a:pPr>
            <a:endParaRPr lang="en-US" sz="900" dirty="0"/>
          </a:p>
          <a:p>
            <a:endParaRPr lang="en-US" sz="900" dirty="0"/>
          </a:p>
        </p:txBody>
      </p:sp>
      <p:sp>
        <p:nvSpPr>
          <p:cNvPr id="3" name="Title 2"/>
          <p:cNvSpPr>
            <a:spLocks noGrp="1"/>
          </p:cNvSpPr>
          <p:nvPr>
            <p:ph type="title"/>
          </p:nvPr>
        </p:nvSpPr>
        <p:spPr/>
        <p:txBody>
          <a:bodyPr/>
          <a:lstStyle/>
          <a:p>
            <a:r>
              <a:rPr lang="en-US" dirty="0" smtClean="0"/>
              <a:t>Example of “</a:t>
            </a:r>
            <a:r>
              <a:rPr lang="en-US" dirty="0"/>
              <a:t>a</a:t>
            </a:r>
            <a:r>
              <a:rPr lang="en-US" dirty="0" smtClean="0"/>
              <a:t>ffinity </a:t>
            </a:r>
            <a:r>
              <a:rPr lang="en-US" dirty="0"/>
              <a:t>m</a:t>
            </a:r>
            <a:r>
              <a:rPr lang="en-US" dirty="0" smtClean="0"/>
              <a:t>arketing” </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33</a:t>
            </a:fld>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057400"/>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215688" y="3548393"/>
            <a:ext cx="3699712" cy="2471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5713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953000"/>
          </a:xfrm>
        </p:spPr>
        <p:txBody>
          <a:bodyPr/>
          <a:lstStyle/>
          <a:p>
            <a:pPr marL="109537" indent="0">
              <a:spcBef>
                <a:spcPts val="0"/>
              </a:spcBef>
              <a:spcAft>
                <a:spcPts val="600"/>
              </a:spcAft>
              <a:buNone/>
            </a:pPr>
            <a:r>
              <a:rPr lang="en-US" dirty="0"/>
              <a:t>Is it </a:t>
            </a:r>
            <a:r>
              <a:rPr lang="en-US" dirty="0" smtClean="0"/>
              <a:t>genuine </a:t>
            </a:r>
            <a:r>
              <a:rPr lang="en-US" dirty="0"/>
              <a:t>legal </a:t>
            </a:r>
            <a:r>
              <a:rPr lang="en-US" dirty="0" smtClean="0"/>
              <a:t>assistance </a:t>
            </a:r>
            <a:r>
              <a:rPr lang="en-US" dirty="0"/>
              <a:t>or </a:t>
            </a:r>
            <a:r>
              <a:rPr lang="en-US" dirty="0" smtClean="0"/>
              <a:t>a foreclosure </a:t>
            </a:r>
            <a:r>
              <a:rPr lang="en-US" dirty="0"/>
              <a:t>scam</a:t>
            </a:r>
            <a:r>
              <a:rPr lang="en-US" dirty="0" smtClean="0"/>
              <a:t>?</a:t>
            </a:r>
          </a:p>
          <a:p>
            <a:pPr marL="109537" indent="0">
              <a:spcBef>
                <a:spcPts val="0"/>
              </a:spcBef>
              <a:spcAft>
                <a:spcPts val="1000"/>
              </a:spcAft>
              <a:buNone/>
            </a:pPr>
            <a:endParaRPr lang="en-US" dirty="0"/>
          </a:p>
          <a:p>
            <a:pPr marL="109537" indent="0">
              <a:spcBef>
                <a:spcPts val="0"/>
              </a:spcBef>
              <a:spcAft>
                <a:spcPts val="600"/>
              </a:spcAft>
              <a:buNone/>
            </a:pPr>
            <a:r>
              <a:rPr lang="en-US" sz="1600" b="1" dirty="0" smtClean="0">
                <a:solidFill>
                  <a:srgbClr val="FF0000"/>
                </a:solidFill>
              </a:rPr>
              <a:t>Red Flags</a:t>
            </a:r>
          </a:p>
          <a:p>
            <a:pPr>
              <a:spcBef>
                <a:spcPts val="0"/>
              </a:spcBef>
              <a:spcAft>
                <a:spcPts val="600"/>
              </a:spcAft>
            </a:pPr>
            <a:r>
              <a:rPr lang="en-US" dirty="0" smtClean="0"/>
              <a:t>The lawyer wants homeowner </a:t>
            </a:r>
            <a:r>
              <a:rPr lang="en-US" dirty="0"/>
              <a:t>to pay first </a:t>
            </a:r>
            <a:r>
              <a:rPr lang="en-US" dirty="0" smtClean="0"/>
              <a:t>before modification.</a:t>
            </a:r>
            <a:endParaRPr lang="en-US" dirty="0"/>
          </a:p>
          <a:p>
            <a:pPr marL="365125" lvl="1" indent="-255588">
              <a:spcBef>
                <a:spcPts val="0"/>
              </a:spcBef>
              <a:spcAft>
                <a:spcPts val="600"/>
              </a:spcAft>
              <a:buSzPct val="68000"/>
              <a:buFont typeface="Wingdings 3" pitchFamily="18" charset="2"/>
              <a:buChar char=""/>
            </a:pPr>
            <a:r>
              <a:rPr lang="en-US" dirty="0"/>
              <a:t>The lawyer guarantees that homeowner will get loan modification.</a:t>
            </a:r>
          </a:p>
          <a:p>
            <a:pPr marL="365125" lvl="1" indent="-255588">
              <a:spcBef>
                <a:spcPts val="0"/>
              </a:spcBef>
              <a:spcAft>
                <a:spcPts val="600"/>
              </a:spcAft>
              <a:buSzPct val="68000"/>
              <a:buFont typeface="Wingdings 3" pitchFamily="18" charset="2"/>
              <a:buChar char=""/>
            </a:pPr>
            <a:r>
              <a:rPr lang="en-US" dirty="0"/>
              <a:t>The lawyer calls or e-mails homeowner in an effort to be hired.   </a:t>
            </a:r>
          </a:p>
          <a:p>
            <a:pPr marL="677863" lvl="1" indent="-285750">
              <a:spcBef>
                <a:spcPts val="0"/>
              </a:spcBef>
              <a:spcAft>
                <a:spcPts val="600"/>
              </a:spcAft>
              <a:buClr>
                <a:srgbClr val="325770"/>
              </a:buClr>
            </a:pPr>
            <a:endParaRPr lang="en-US" sz="1200" dirty="0" smtClean="0"/>
          </a:p>
          <a:p>
            <a:pPr marL="109537" lvl="0" indent="0">
              <a:spcBef>
                <a:spcPts val="0"/>
              </a:spcBef>
              <a:spcAft>
                <a:spcPts val="600"/>
              </a:spcAft>
              <a:buClr>
                <a:srgbClr val="2DA2BF"/>
              </a:buClr>
              <a:buNone/>
            </a:pPr>
            <a:r>
              <a:rPr lang="en-US" dirty="0">
                <a:solidFill>
                  <a:prstClr val="black"/>
                </a:solidFill>
              </a:rPr>
              <a:t>Law </a:t>
            </a:r>
            <a:r>
              <a:rPr lang="en-US" dirty="0" smtClean="0">
                <a:solidFill>
                  <a:prstClr val="black"/>
                </a:solidFill>
              </a:rPr>
              <a:t>firms are banned </a:t>
            </a:r>
            <a:r>
              <a:rPr lang="en-US" dirty="0">
                <a:solidFill>
                  <a:prstClr val="black"/>
                </a:solidFill>
              </a:rPr>
              <a:t>from requesting or receiving payment from clients until they have signed a mortgage modification agreement with the lender.  </a:t>
            </a:r>
          </a:p>
          <a:p>
            <a:pPr marL="677863" lvl="1" indent="-285750">
              <a:spcBef>
                <a:spcPts val="0"/>
              </a:spcBef>
              <a:spcAft>
                <a:spcPts val="600"/>
              </a:spcAft>
              <a:buClr>
                <a:srgbClr val="325770"/>
              </a:buClr>
            </a:pPr>
            <a:endParaRPr lang="en-US" sz="1200" dirty="0" smtClean="0"/>
          </a:p>
          <a:p>
            <a:pPr marL="677863" lvl="1" indent="-285750">
              <a:spcBef>
                <a:spcPts val="0"/>
              </a:spcBef>
              <a:spcAft>
                <a:spcPts val="600"/>
              </a:spcAft>
              <a:buClr>
                <a:srgbClr val="325770"/>
              </a:buClr>
            </a:pPr>
            <a:endParaRPr lang="en-US" sz="1200" dirty="0" smtClean="0"/>
          </a:p>
          <a:p>
            <a:pPr marL="677863" lvl="1" indent="-285750">
              <a:spcBef>
                <a:spcPts val="0"/>
              </a:spcBef>
              <a:spcAft>
                <a:spcPts val="600"/>
              </a:spcAft>
              <a:buClr>
                <a:srgbClr val="325770"/>
              </a:buClr>
            </a:pPr>
            <a:endParaRPr lang="en-US" sz="1200" dirty="0" smtClean="0"/>
          </a:p>
          <a:p>
            <a:pPr marL="677863" lvl="1" indent="-285750">
              <a:spcBef>
                <a:spcPts val="0"/>
              </a:spcBef>
              <a:spcAft>
                <a:spcPts val="600"/>
              </a:spcAft>
              <a:buClr>
                <a:srgbClr val="325770"/>
              </a:buClr>
            </a:pPr>
            <a:endParaRPr lang="en-US" sz="1200" dirty="0" smtClean="0"/>
          </a:p>
          <a:p>
            <a:pPr marL="677863" lvl="1" indent="-285750">
              <a:spcBef>
                <a:spcPts val="0"/>
              </a:spcBef>
              <a:spcAft>
                <a:spcPts val="600"/>
              </a:spcAft>
              <a:buClr>
                <a:srgbClr val="325770"/>
              </a:buClr>
            </a:pPr>
            <a:endParaRPr lang="en-US" sz="1200" dirty="0" smtClean="0"/>
          </a:p>
          <a:p>
            <a:pPr marL="677863" lvl="1" indent="-285750">
              <a:spcBef>
                <a:spcPts val="0"/>
              </a:spcBef>
              <a:spcAft>
                <a:spcPts val="600"/>
              </a:spcAft>
              <a:buClr>
                <a:srgbClr val="325770"/>
              </a:buClr>
            </a:pPr>
            <a:endParaRPr lang="en-US" sz="1200" dirty="0"/>
          </a:p>
          <a:p>
            <a:pPr marL="677863" lvl="1" indent="-285750">
              <a:spcBef>
                <a:spcPts val="0"/>
              </a:spcBef>
              <a:spcAft>
                <a:spcPts val="600"/>
              </a:spcAft>
              <a:buClr>
                <a:srgbClr val="325770"/>
              </a:buClr>
            </a:pPr>
            <a:endParaRPr lang="en-US" sz="1200" dirty="0" smtClean="0"/>
          </a:p>
          <a:p>
            <a:pPr marL="677863" lvl="1" indent="-285750">
              <a:spcBef>
                <a:spcPts val="0"/>
              </a:spcBef>
              <a:spcAft>
                <a:spcPts val="600"/>
              </a:spcAft>
              <a:buClr>
                <a:srgbClr val="325770"/>
              </a:buClr>
            </a:pPr>
            <a:endParaRPr lang="en-US" sz="1200" dirty="0" smtClean="0"/>
          </a:p>
        </p:txBody>
      </p:sp>
      <p:sp>
        <p:nvSpPr>
          <p:cNvPr id="3" name="Title 2"/>
          <p:cNvSpPr>
            <a:spLocks noGrp="1"/>
          </p:cNvSpPr>
          <p:nvPr>
            <p:ph type="title"/>
          </p:nvPr>
        </p:nvSpPr>
        <p:spPr>
          <a:xfrm>
            <a:off x="457200" y="76200"/>
            <a:ext cx="8229600" cy="1143000"/>
          </a:xfrm>
        </p:spPr>
        <p:txBody>
          <a:bodyPr/>
          <a:lstStyle/>
          <a:p>
            <a:r>
              <a:rPr lang="en-US" dirty="0" smtClean="0"/>
              <a:t/>
            </a:r>
            <a:br>
              <a:rPr lang="en-US" dirty="0" smtClean="0"/>
            </a:br>
            <a:r>
              <a:rPr lang="en-US" dirty="0" smtClean="0"/>
              <a:t>Fraudulent legal assistance</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34</a:t>
            </a:fld>
            <a:endParaRPr lang="en-US"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828800"/>
            <a:ext cx="477838" cy="477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3322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8229600" cy="3505200"/>
          </a:xfrm>
        </p:spPr>
        <p:txBody>
          <a:bodyPr/>
          <a:lstStyle/>
          <a:p>
            <a:pPr marL="109537" indent="0">
              <a:buNone/>
            </a:pPr>
            <a:r>
              <a:rPr lang="en-US" b="1" dirty="0">
                <a:solidFill>
                  <a:srgbClr val="FF0000"/>
                </a:solidFill>
              </a:rPr>
              <a:t>Be suspicious </a:t>
            </a:r>
            <a:r>
              <a:rPr lang="en-US" b="1" dirty="0" smtClean="0">
                <a:solidFill>
                  <a:srgbClr val="FF0000"/>
                </a:solidFill>
              </a:rPr>
              <a:t>of</a:t>
            </a:r>
            <a:endParaRPr lang="en-US" b="1" dirty="0">
              <a:solidFill>
                <a:srgbClr val="FF0000"/>
              </a:solidFill>
            </a:endParaRPr>
          </a:p>
          <a:p>
            <a:r>
              <a:rPr lang="en-US" dirty="0"/>
              <a:t>o</a:t>
            </a:r>
            <a:r>
              <a:rPr lang="en-US" dirty="0" smtClean="0"/>
              <a:t>fficial-looking seals or logos</a:t>
            </a:r>
          </a:p>
          <a:p>
            <a:r>
              <a:rPr lang="en-US" dirty="0"/>
              <a:t>p</a:t>
            </a:r>
            <a:r>
              <a:rPr lang="en-US" dirty="0" smtClean="0"/>
              <a:t>romises </a:t>
            </a:r>
            <a:r>
              <a:rPr lang="en-US" dirty="0"/>
              <a:t>of amazingly low rates </a:t>
            </a:r>
          </a:p>
          <a:p>
            <a:r>
              <a:rPr lang="en-US" dirty="0"/>
              <a:t>p</a:t>
            </a:r>
            <a:r>
              <a:rPr lang="en-US" dirty="0" smtClean="0"/>
              <a:t>romises </a:t>
            </a:r>
            <a:r>
              <a:rPr lang="en-US" dirty="0"/>
              <a:t>that a reverse mortgage will </a:t>
            </a:r>
            <a:r>
              <a:rPr lang="en-US" dirty="0" smtClean="0"/>
              <a:t>allow victims to </a:t>
            </a:r>
            <a:r>
              <a:rPr lang="en-US" dirty="0"/>
              <a:t>stay in </a:t>
            </a:r>
            <a:r>
              <a:rPr lang="en-US" dirty="0" smtClean="0"/>
              <a:t>their </a:t>
            </a:r>
            <a:r>
              <a:rPr lang="en-US" dirty="0"/>
              <a:t>home </a:t>
            </a:r>
            <a:r>
              <a:rPr lang="en-US" dirty="0" smtClean="0"/>
              <a:t>payment-free</a:t>
            </a:r>
            <a:endParaRPr lang="en-US" dirty="0"/>
          </a:p>
          <a:p>
            <a:r>
              <a:rPr lang="en-US" dirty="0"/>
              <a:t>a</a:t>
            </a:r>
            <a:r>
              <a:rPr lang="en-US" dirty="0" smtClean="0"/>
              <a:t>nnouncements </a:t>
            </a:r>
            <a:r>
              <a:rPr lang="en-US" dirty="0"/>
              <a:t>of “pre-approval” and </a:t>
            </a:r>
            <a:r>
              <a:rPr lang="en-US" dirty="0" smtClean="0"/>
              <a:t>cash/credit. </a:t>
            </a:r>
          </a:p>
          <a:p>
            <a:pPr marL="109537" indent="0">
              <a:buNone/>
            </a:pPr>
            <a:endParaRPr lang="en-US" dirty="0"/>
          </a:p>
          <a:p>
            <a:pPr marL="109537" indent="0">
              <a:lnSpc>
                <a:spcPts val="2100"/>
              </a:lnSpc>
              <a:spcAft>
                <a:spcPts val="600"/>
              </a:spcAft>
              <a:buNone/>
            </a:pPr>
            <a:r>
              <a:rPr lang="en-US" b="1" dirty="0">
                <a:solidFill>
                  <a:schemeClr val="accent1">
                    <a:lumMod val="75000"/>
                  </a:schemeClr>
                </a:solidFill>
              </a:rPr>
              <a:t>Legitimate foreclosure </a:t>
            </a:r>
            <a:r>
              <a:rPr lang="en-US" b="1" dirty="0" smtClean="0">
                <a:solidFill>
                  <a:schemeClr val="accent1">
                    <a:lumMod val="75000"/>
                  </a:schemeClr>
                </a:solidFill>
              </a:rPr>
              <a:t>consultants</a:t>
            </a:r>
            <a:endParaRPr lang="en-US" b="1" dirty="0">
              <a:solidFill>
                <a:schemeClr val="accent1">
                  <a:lumMod val="75000"/>
                </a:schemeClr>
              </a:solidFill>
            </a:endParaRPr>
          </a:p>
          <a:p>
            <a:pPr marL="365125" lvl="1" indent="-255588">
              <a:spcBef>
                <a:spcPts val="400"/>
              </a:spcBef>
              <a:buSzPct val="68000"/>
              <a:buFont typeface="Wingdings 3" pitchFamily="18" charset="2"/>
              <a:buChar char=""/>
            </a:pPr>
            <a:r>
              <a:rPr lang="en-US" dirty="0"/>
              <a:t>don't seek victims </a:t>
            </a:r>
            <a:r>
              <a:rPr lang="en-US" dirty="0" smtClean="0"/>
              <a:t>out—homeowner </a:t>
            </a:r>
            <a:r>
              <a:rPr lang="en-US" dirty="0"/>
              <a:t>must go to them</a:t>
            </a:r>
          </a:p>
          <a:p>
            <a:pPr marL="365125" lvl="1" indent="-255588">
              <a:spcBef>
                <a:spcPts val="400"/>
              </a:spcBef>
              <a:buSzPct val="68000"/>
              <a:buFont typeface="Wingdings 3" pitchFamily="18" charset="2"/>
              <a:buChar char=""/>
            </a:pPr>
            <a:r>
              <a:rPr lang="en-US" dirty="0"/>
              <a:t>don’t make outrageous promises on internet websites</a:t>
            </a:r>
          </a:p>
          <a:p>
            <a:pPr marL="365125" lvl="1" indent="-255588">
              <a:spcBef>
                <a:spcPts val="400"/>
              </a:spcBef>
              <a:buSzPct val="68000"/>
              <a:buFont typeface="Wingdings 3" pitchFamily="18" charset="2"/>
              <a:buChar char=""/>
            </a:pPr>
            <a:r>
              <a:rPr lang="en-US" dirty="0"/>
              <a:t>don’t trawl chat rooms looking for victims.</a:t>
            </a:r>
          </a:p>
        </p:txBody>
      </p:sp>
      <p:sp>
        <p:nvSpPr>
          <p:cNvPr id="3" name="Title 2"/>
          <p:cNvSpPr>
            <a:spLocks noGrp="1"/>
          </p:cNvSpPr>
          <p:nvPr>
            <p:ph type="title"/>
          </p:nvPr>
        </p:nvSpPr>
        <p:spPr/>
        <p:txBody>
          <a:bodyPr/>
          <a:lstStyle/>
          <a:p>
            <a:r>
              <a:rPr lang="en-US" dirty="0" smtClean="0"/>
              <a:t>What </a:t>
            </a:r>
            <a:r>
              <a:rPr lang="en-US" dirty="0"/>
              <a:t>victims need to know</a:t>
            </a:r>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35</a:t>
            </a:fld>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143" y="1371600"/>
            <a:ext cx="39687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3143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solidFill>
                  <a:prstClr val="white"/>
                </a:solidFill>
              </a:rPr>
              <a:t>© 2015 National Crime Prevention Council, Inc. www.ncpc.org</a:t>
            </a:r>
            <a:endParaRPr lang="en-US" dirty="0">
              <a:solidFill>
                <a:prstClr val="white"/>
              </a:solidFill>
            </a:endParaRPr>
          </a:p>
        </p:txBody>
      </p:sp>
      <p:sp>
        <p:nvSpPr>
          <p:cNvPr id="5" name="Slide Number Placeholder 4"/>
          <p:cNvSpPr>
            <a:spLocks noGrp="1"/>
          </p:cNvSpPr>
          <p:nvPr>
            <p:ph type="sldNum" sz="quarter" idx="12"/>
          </p:nvPr>
        </p:nvSpPr>
        <p:spPr/>
        <p:txBody>
          <a:bodyPr/>
          <a:lstStyle/>
          <a:p>
            <a:pPr>
              <a:defRPr/>
            </a:pPr>
            <a:fld id="{BD3D4DC6-2370-490D-BF16-63F0B62A7655}" type="slidenum">
              <a:rPr lang="en-US" smtClean="0">
                <a:solidFill>
                  <a:prstClr val="white"/>
                </a:solidFill>
              </a:rPr>
              <a:pPr>
                <a:defRPr/>
              </a:pPr>
              <a:t>36</a:t>
            </a:fld>
            <a:endParaRPr lang="en-US" dirty="0">
              <a:solidFill>
                <a:prstClr val="white"/>
              </a:solidFill>
            </a:endParaRPr>
          </a:p>
        </p:txBody>
      </p:sp>
      <p:sp>
        <p:nvSpPr>
          <p:cNvPr id="7" name="Title 1"/>
          <p:cNvSpPr txBox="1">
            <a:spLocks/>
          </p:cNvSpPr>
          <p:nvPr/>
        </p:nvSpPr>
        <p:spPr>
          <a:xfrm>
            <a:off x="4114800" y="3048000"/>
            <a:ext cx="4876800" cy="2057400"/>
          </a:xfrm>
          <a:prstGeom prst="rect">
            <a:avLst/>
          </a:prstGeom>
        </p:spPr>
        <p:txBody>
          <a:bodyPr vert="horz" anchor="b">
            <a:noAutofit/>
            <a:scene3d>
              <a:camera prst="orthographicFront"/>
              <a:lightRig rig="soft" dir="t"/>
            </a:scene3d>
            <a:sp3d prstMaterial="softEdge">
              <a:bevelT w="25400" h="25400"/>
            </a:sp3d>
          </a:bodyPr>
          <a:lstStyle>
            <a:lvl1pPr algn="r" rtl="0" eaLnBrk="0" fontAlgn="base" hangingPunct="0">
              <a:spcBef>
                <a:spcPct val="0"/>
              </a:spcBef>
              <a:spcAft>
                <a:spcPct val="0"/>
              </a:spcAft>
              <a:buNone/>
              <a:defRPr sz="4800" b="1" kern="1200" cap="none" baseline="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l">
              <a:spcAft>
                <a:spcPts val="1800"/>
              </a:spcAft>
            </a:pPr>
            <a:r>
              <a:rPr lang="en-US" sz="2000" i="1" dirty="0" smtClean="0">
                <a:solidFill>
                  <a:schemeClr val="tx2">
                    <a:lumMod val="50000"/>
                  </a:schemeClr>
                </a:solidFill>
                <a:effectLst/>
              </a:rPr>
              <a:t>"I've got them now; they shan't escape me."</a:t>
            </a:r>
            <a:br>
              <a:rPr lang="en-US" sz="2000" i="1" dirty="0" smtClean="0">
                <a:solidFill>
                  <a:schemeClr val="tx2">
                    <a:lumMod val="50000"/>
                  </a:schemeClr>
                </a:solidFill>
                <a:effectLst/>
              </a:rPr>
            </a:br>
            <a:r>
              <a:rPr lang="en-US" sz="2000" dirty="0" smtClean="0">
                <a:solidFill>
                  <a:schemeClr val="tx1"/>
                </a:solidFill>
                <a:effectLst/>
              </a:rPr>
              <a:t/>
            </a:r>
            <a:br>
              <a:rPr lang="en-US" sz="2000" dirty="0" smtClean="0">
                <a:solidFill>
                  <a:schemeClr val="tx1"/>
                </a:solidFill>
                <a:effectLst/>
              </a:rPr>
            </a:br>
            <a:r>
              <a:rPr lang="en-US" sz="3200" dirty="0" smtClean="0">
                <a:solidFill>
                  <a:schemeClr val="bg2"/>
                </a:solidFill>
                <a:effectLst/>
              </a:rPr>
              <a:t>Transaction Phase:</a:t>
            </a:r>
            <a:br>
              <a:rPr lang="en-US" sz="3200" dirty="0" smtClean="0">
                <a:solidFill>
                  <a:schemeClr val="bg2"/>
                </a:solidFill>
                <a:effectLst/>
              </a:rPr>
            </a:br>
            <a:r>
              <a:rPr lang="en-US" sz="3200" dirty="0" smtClean="0">
                <a:solidFill>
                  <a:schemeClr val="bg2"/>
                </a:solidFill>
                <a:effectLst/>
              </a:rPr>
              <a:t>How to Recognize Fraudulent Business Conduct</a:t>
            </a:r>
            <a:endParaRPr lang="en-US" sz="3200" dirty="0">
              <a:solidFill>
                <a:schemeClr val="bg2"/>
              </a:solidFill>
              <a:effectLst/>
            </a:endParaRPr>
          </a:p>
        </p:txBody>
      </p:sp>
    </p:spTree>
    <p:extLst>
      <p:ext uri="{BB962C8B-B14F-4D97-AF65-F5344CB8AC3E}">
        <p14:creationId xmlns:p14="http://schemas.microsoft.com/office/powerpoint/2010/main" val="3135544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1600200" y="1524000"/>
            <a:ext cx="4571999" cy="2590800"/>
          </a:xfrm>
        </p:spPr>
        <p:txBody>
          <a:bodyPr/>
          <a:lstStyle/>
          <a:p>
            <a:pPr algn="l">
              <a:lnSpc>
                <a:spcPts val="2600"/>
              </a:lnSpc>
              <a:spcAft>
                <a:spcPts val="600"/>
              </a:spcAft>
            </a:pPr>
            <a:r>
              <a:rPr lang="en-US" sz="1600" dirty="0" smtClean="0">
                <a:solidFill>
                  <a:schemeClr val="accent1">
                    <a:lumMod val="75000"/>
                  </a:schemeClr>
                </a:solidFill>
              </a:rPr>
              <a:t>“The </a:t>
            </a:r>
            <a:r>
              <a:rPr lang="en-US" sz="1600" dirty="0">
                <a:solidFill>
                  <a:schemeClr val="accent1">
                    <a:lumMod val="75000"/>
                  </a:schemeClr>
                </a:solidFill>
              </a:rPr>
              <a:t>old woman had appeared to be most friendly, but she was really an old </a:t>
            </a:r>
            <a:r>
              <a:rPr lang="en-US" sz="1600" dirty="0" smtClean="0">
                <a:solidFill>
                  <a:schemeClr val="accent1">
                    <a:lumMod val="75000"/>
                  </a:schemeClr>
                </a:solidFill>
              </a:rPr>
              <a:t>witch </a:t>
            </a:r>
            <a:r>
              <a:rPr lang="en-US" sz="1600" dirty="0">
                <a:solidFill>
                  <a:schemeClr val="accent1">
                    <a:lumMod val="75000"/>
                  </a:schemeClr>
                </a:solidFill>
              </a:rPr>
              <a:t>who had </a:t>
            </a:r>
            <a:r>
              <a:rPr lang="en-US" sz="1600" dirty="0" smtClean="0">
                <a:solidFill>
                  <a:schemeClr val="accent1">
                    <a:lumMod val="75000"/>
                  </a:schemeClr>
                </a:solidFill>
              </a:rPr>
              <a:t>only </a:t>
            </a:r>
            <a:r>
              <a:rPr lang="en-US" sz="1600" dirty="0">
                <a:solidFill>
                  <a:schemeClr val="accent1">
                    <a:lumMod val="75000"/>
                  </a:schemeClr>
                </a:solidFill>
              </a:rPr>
              <a:t>built the little </a:t>
            </a:r>
            <a:r>
              <a:rPr lang="en-US" sz="1600" dirty="0" smtClean="0">
                <a:solidFill>
                  <a:schemeClr val="accent1">
                    <a:lumMod val="75000"/>
                  </a:schemeClr>
                </a:solidFill>
              </a:rPr>
              <a:t>gingerbread </a:t>
            </a:r>
            <a:r>
              <a:rPr lang="en-US" sz="1600" dirty="0">
                <a:solidFill>
                  <a:schemeClr val="accent1">
                    <a:lumMod val="75000"/>
                  </a:schemeClr>
                </a:solidFill>
              </a:rPr>
              <a:t>house in order to lure them in. </a:t>
            </a:r>
            <a:endParaRPr lang="en-US" sz="1600" dirty="0" smtClean="0">
              <a:solidFill>
                <a:schemeClr val="accent1">
                  <a:lumMod val="75000"/>
                </a:schemeClr>
              </a:solidFill>
            </a:endParaRPr>
          </a:p>
          <a:p>
            <a:pPr algn="l">
              <a:lnSpc>
                <a:spcPts val="2600"/>
              </a:lnSpc>
            </a:pPr>
            <a:r>
              <a:rPr lang="en-US" sz="1600" dirty="0" smtClean="0">
                <a:solidFill>
                  <a:schemeClr val="accent1">
                    <a:lumMod val="75000"/>
                  </a:schemeClr>
                </a:solidFill>
              </a:rPr>
              <a:t>“When </a:t>
            </a:r>
            <a:r>
              <a:rPr lang="en-US" sz="1600" dirty="0">
                <a:solidFill>
                  <a:schemeClr val="accent1">
                    <a:lumMod val="75000"/>
                  </a:schemeClr>
                </a:solidFill>
              </a:rPr>
              <a:t>Hansel and Gretel fell into her hands she laughed maliciously, and said </a:t>
            </a:r>
            <a:r>
              <a:rPr lang="en-US" sz="1600" dirty="0" smtClean="0">
                <a:solidFill>
                  <a:schemeClr val="accent1">
                    <a:lumMod val="75000"/>
                  </a:schemeClr>
                </a:solidFill>
              </a:rPr>
              <a:t>jeeringly, "I've </a:t>
            </a:r>
            <a:r>
              <a:rPr lang="en-US" sz="1600" dirty="0">
                <a:solidFill>
                  <a:schemeClr val="accent1">
                    <a:lumMod val="75000"/>
                  </a:schemeClr>
                </a:solidFill>
              </a:rPr>
              <a:t>got them now; they </a:t>
            </a:r>
            <a:r>
              <a:rPr lang="en-US" sz="1600" dirty="0" smtClean="0">
                <a:solidFill>
                  <a:schemeClr val="accent1">
                    <a:lumMod val="75000"/>
                  </a:schemeClr>
                </a:solidFill>
              </a:rPr>
              <a:t>shall not </a:t>
            </a:r>
            <a:r>
              <a:rPr lang="en-US" sz="1600" dirty="0">
                <a:solidFill>
                  <a:schemeClr val="accent1">
                    <a:lumMod val="75000"/>
                  </a:schemeClr>
                </a:solidFill>
              </a:rPr>
              <a:t>escape me."</a:t>
            </a:r>
            <a:r>
              <a:rPr lang="en-US" dirty="0">
                <a:solidFill>
                  <a:schemeClr val="accent1">
                    <a:lumMod val="75000"/>
                  </a:schemeClr>
                </a:solidFill>
              </a:rPr>
              <a:t/>
            </a:r>
            <a:br>
              <a:rPr lang="en-US" dirty="0">
                <a:solidFill>
                  <a:schemeClr val="accent1">
                    <a:lumMod val="75000"/>
                  </a:schemeClr>
                </a:solidFill>
              </a:rPr>
            </a:br>
            <a:endParaRPr lang="en-US" dirty="0">
              <a:solidFill>
                <a:schemeClr val="accent1">
                  <a:lumMod val="75000"/>
                </a:schemeClr>
              </a:solidFill>
            </a:endParaRP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154156" y="1524000"/>
            <a:ext cx="2380244" cy="3566160"/>
          </a:xfrm>
          <a:prstGeom prst="rect">
            <a:avLst/>
          </a:prstGeom>
        </p:spPr>
      </p:pic>
    </p:spTree>
    <p:extLst>
      <p:ext uri="{BB962C8B-B14F-4D97-AF65-F5344CB8AC3E}">
        <p14:creationId xmlns:p14="http://schemas.microsoft.com/office/powerpoint/2010/main" val="6902169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267200"/>
          </a:xfrm>
        </p:spPr>
        <p:txBody>
          <a:bodyPr/>
          <a:lstStyle/>
          <a:p>
            <a:pPr marL="109537" indent="0">
              <a:spcAft>
                <a:spcPts val="600"/>
              </a:spcAft>
              <a:buNone/>
            </a:pPr>
            <a:r>
              <a:rPr lang="en-US" dirty="0" smtClean="0"/>
              <a:t>If a homeowner has contacted a questionable mortgage loan modifier/broker/ lawyer/investor, there are “red flags” that serve as warnings and help the homeowner to avoid becoming a victim.</a:t>
            </a:r>
          </a:p>
          <a:p>
            <a:pPr marL="109537" indent="0">
              <a:spcAft>
                <a:spcPts val="600"/>
              </a:spcAft>
              <a:buNone/>
            </a:pPr>
            <a:endParaRPr lang="en-US" dirty="0" smtClean="0"/>
          </a:p>
          <a:p>
            <a:pPr marL="109537" indent="0">
              <a:spcAft>
                <a:spcPts val="600"/>
              </a:spcAft>
              <a:buNone/>
            </a:pPr>
            <a:endParaRPr lang="en-US" dirty="0"/>
          </a:p>
          <a:p>
            <a:pPr marL="109537" indent="0">
              <a:spcAft>
                <a:spcPts val="600"/>
              </a:spcAft>
              <a:buNone/>
            </a:pPr>
            <a:endParaRPr lang="en-US" dirty="0" smtClean="0"/>
          </a:p>
          <a:p>
            <a:pPr marL="109537" indent="0">
              <a:spcAft>
                <a:spcPts val="600"/>
              </a:spcAft>
              <a:buNone/>
            </a:pPr>
            <a:endParaRPr lang="en-US" dirty="0"/>
          </a:p>
          <a:p>
            <a:pPr marL="109537" indent="0">
              <a:spcAft>
                <a:spcPts val="600"/>
              </a:spcAft>
              <a:buNone/>
            </a:pPr>
            <a:endParaRPr lang="en-US" dirty="0" smtClean="0"/>
          </a:p>
          <a:p>
            <a:pPr marL="109537" indent="0">
              <a:spcAft>
                <a:spcPts val="600"/>
              </a:spcAft>
              <a:buNone/>
            </a:pPr>
            <a:endParaRPr lang="en-US" dirty="0" smtClean="0"/>
          </a:p>
          <a:p>
            <a:pPr marL="109537" indent="0">
              <a:spcAft>
                <a:spcPts val="600"/>
              </a:spcAft>
              <a:buNone/>
            </a:pPr>
            <a:endParaRPr lang="en-US" dirty="0"/>
          </a:p>
          <a:p>
            <a:pPr marL="109537" indent="0">
              <a:spcAft>
                <a:spcPts val="600"/>
              </a:spcAft>
              <a:buNone/>
            </a:pPr>
            <a:r>
              <a:rPr lang="en-US" dirty="0" smtClean="0"/>
              <a:t>Recognizing these red flags will help victims respond by reporting the fraudster and seeking help from an approved housing counseling agency. </a:t>
            </a:r>
            <a:endParaRPr lang="en-US" dirty="0"/>
          </a:p>
        </p:txBody>
      </p:sp>
      <p:sp>
        <p:nvSpPr>
          <p:cNvPr id="3" name="Title 2"/>
          <p:cNvSpPr>
            <a:spLocks noGrp="1"/>
          </p:cNvSpPr>
          <p:nvPr>
            <p:ph type="title"/>
          </p:nvPr>
        </p:nvSpPr>
        <p:spPr/>
        <p:txBody>
          <a:bodyPr/>
          <a:lstStyle/>
          <a:p>
            <a:r>
              <a:rPr lang="en-US" dirty="0" smtClean="0"/>
              <a:t>Recognizing fraudster </a:t>
            </a:r>
            <a:r>
              <a:rPr lang="en-US" dirty="0"/>
              <a:t>b</a:t>
            </a:r>
            <a:r>
              <a:rPr lang="en-US" dirty="0" smtClean="0"/>
              <a:t>usiness </a:t>
            </a:r>
            <a:r>
              <a:rPr lang="en-US" dirty="0"/>
              <a:t>t</a:t>
            </a:r>
            <a:r>
              <a:rPr lang="en-US" dirty="0" smtClean="0"/>
              <a:t>actics</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38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39948204"/>
              </p:ext>
            </p:extLst>
          </p:nvPr>
        </p:nvGraphicFramePr>
        <p:xfrm>
          <a:off x="1295399" y="2565400"/>
          <a:ext cx="5638800" cy="1854200"/>
        </p:xfrm>
        <a:graphic>
          <a:graphicData uri="http://schemas.openxmlformats.org/drawingml/2006/table">
            <a:tbl>
              <a:tblPr firstRow="1" bandRow="1">
                <a:tableStyleId>{2D5ABB26-0587-4C30-8999-92F81FD0307C}</a:tableStyleId>
              </a:tblPr>
              <a:tblGrid>
                <a:gridCol w="2286000"/>
                <a:gridCol w="3352800"/>
              </a:tblGrid>
              <a:tr h="370840">
                <a:tc>
                  <a:txBody>
                    <a:bodyPr/>
                    <a:lstStyle/>
                    <a:p>
                      <a:r>
                        <a:rPr lang="en-US" dirty="0" smtClean="0"/>
                        <a:t>Fraudsters are</a:t>
                      </a:r>
                      <a:endParaRPr lang="en-US" dirty="0"/>
                    </a:p>
                  </a:txBody>
                  <a:tcPr/>
                </a:tc>
                <a:tc>
                  <a:txBody>
                    <a:bodyPr/>
                    <a:lstStyle/>
                    <a:p>
                      <a:pPr marL="285750" indent="-285750">
                        <a:buFont typeface="Arial" panose="020B0604020202020204" pitchFamily="34" charset="0"/>
                        <a:buChar char="•"/>
                      </a:pPr>
                      <a:r>
                        <a:rPr lang="en-US" dirty="0" smtClean="0">
                          <a:solidFill>
                            <a:srgbClr val="FF0000"/>
                          </a:solidFill>
                        </a:rPr>
                        <a:t>smooth talkers</a:t>
                      </a:r>
                      <a:endParaRPr lang="en-US" dirty="0">
                        <a:solidFill>
                          <a:srgbClr val="FF0000"/>
                        </a:solidFill>
                      </a:endParaRPr>
                    </a:p>
                  </a:txBody>
                  <a:tcPr/>
                </a:tc>
              </a:tr>
              <a:tr h="370840">
                <a:tc>
                  <a:txBody>
                    <a:bodyPr/>
                    <a:lstStyle/>
                    <a:p>
                      <a:endParaRPr lang="en-US" dirty="0"/>
                    </a:p>
                  </a:txBody>
                  <a:tcPr/>
                </a:tc>
                <a:tc>
                  <a:txBody>
                    <a:bodyPr/>
                    <a:lstStyle/>
                    <a:p>
                      <a:pPr marL="285750" indent="-285750">
                        <a:buFont typeface="Arial" panose="020B0604020202020204" pitchFamily="34" charset="0"/>
                        <a:buChar char="•"/>
                      </a:pPr>
                      <a:r>
                        <a:rPr lang="en-US" dirty="0" smtClean="0">
                          <a:solidFill>
                            <a:srgbClr val="FF0000"/>
                          </a:solidFill>
                        </a:rPr>
                        <a:t>manipulative</a:t>
                      </a:r>
                      <a:endParaRPr lang="en-US" dirty="0">
                        <a:solidFill>
                          <a:srgbClr val="FF0000"/>
                        </a:solidFill>
                      </a:endParaRPr>
                    </a:p>
                  </a:txBody>
                  <a:tcPr/>
                </a:tc>
              </a:tr>
              <a:tr h="370840">
                <a:tc>
                  <a:txBody>
                    <a:bodyPr/>
                    <a:lstStyle/>
                    <a:p>
                      <a:endParaRPr lang="en-US" dirty="0"/>
                    </a:p>
                  </a:txBody>
                  <a:tcPr/>
                </a:tc>
                <a:tc>
                  <a:txBody>
                    <a:bodyPr/>
                    <a:lstStyle/>
                    <a:p>
                      <a:pPr marL="285750" indent="-285750">
                        <a:buFont typeface="Arial" panose="020B0604020202020204" pitchFamily="34" charset="0"/>
                        <a:buChar char="•"/>
                      </a:pPr>
                      <a:r>
                        <a:rPr lang="en-US" dirty="0" smtClean="0">
                          <a:solidFill>
                            <a:srgbClr val="FF0000"/>
                          </a:solidFill>
                        </a:rPr>
                        <a:t>outright</a:t>
                      </a:r>
                      <a:r>
                        <a:rPr lang="en-US" baseline="0" dirty="0" smtClean="0">
                          <a:solidFill>
                            <a:srgbClr val="FF0000"/>
                          </a:solidFill>
                        </a:rPr>
                        <a:t> l</a:t>
                      </a:r>
                      <a:r>
                        <a:rPr lang="en-US" dirty="0" smtClean="0">
                          <a:solidFill>
                            <a:srgbClr val="FF0000"/>
                          </a:solidFill>
                        </a:rPr>
                        <a:t>iars</a:t>
                      </a:r>
                      <a:endParaRPr lang="en-US" dirty="0">
                        <a:solidFill>
                          <a:srgbClr val="FF0000"/>
                        </a:solidFill>
                      </a:endParaRPr>
                    </a:p>
                  </a:txBody>
                  <a:tcPr/>
                </a:tc>
              </a:tr>
              <a:tr h="370840">
                <a:tc>
                  <a:txBody>
                    <a:bodyPr/>
                    <a:lstStyle/>
                    <a:p>
                      <a:endParaRPr lang="en-US" dirty="0"/>
                    </a:p>
                  </a:txBody>
                  <a:tcPr/>
                </a:tc>
                <a:tc>
                  <a:txBody>
                    <a:bodyPr/>
                    <a:lstStyle/>
                    <a:p>
                      <a:pPr marL="285750" indent="-285750">
                        <a:buFont typeface="Arial" panose="020B0604020202020204" pitchFamily="34" charset="0"/>
                        <a:buChar char="•"/>
                      </a:pPr>
                      <a:r>
                        <a:rPr lang="en-US" dirty="0" smtClean="0">
                          <a:solidFill>
                            <a:srgbClr val="FF0000"/>
                          </a:solidFill>
                        </a:rPr>
                        <a:t>pushy</a:t>
                      </a:r>
                      <a:endParaRPr lang="en-US" dirty="0">
                        <a:solidFill>
                          <a:srgbClr val="FF0000"/>
                        </a:solidFill>
                      </a:endParaRPr>
                    </a:p>
                  </a:txBody>
                  <a:tcPr/>
                </a:tc>
              </a:tr>
              <a:tr h="370840">
                <a:tc>
                  <a:txBody>
                    <a:bodyPr/>
                    <a:lstStyle/>
                    <a:p>
                      <a:endParaRPr lang="en-US" dirty="0"/>
                    </a:p>
                  </a:txBody>
                  <a:tcPr/>
                </a:tc>
                <a:tc>
                  <a:txBody>
                    <a:bodyPr/>
                    <a:lstStyle/>
                    <a:p>
                      <a:pPr marL="285750" indent="-285750">
                        <a:buFont typeface="Arial" panose="020B0604020202020204" pitchFamily="34" charset="0"/>
                        <a:buChar char="•"/>
                      </a:pPr>
                      <a:r>
                        <a:rPr lang="en-US" dirty="0" smtClean="0">
                          <a:solidFill>
                            <a:srgbClr val="FF0000"/>
                          </a:solidFill>
                        </a:rPr>
                        <a:t>confusing</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30300984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724400"/>
          </a:xfrm>
        </p:spPr>
        <p:txBody>
          <a:bodyPr/>
          <a:lstStyle/>
          <a:p>
            <a:endParaRPr lang="en-US" dirty="0" smtClean="0"/>
          </a:p>
          <a:p>
            <a:endParaRPr lang="en-US" dirty="0"/>
          </a:p>
          <a:p>
            <a:endParaRPr lang="en-US" dirty="0" smtClean="0"/>
          </a:p>
          <a:p>
            <a:endParaRPr lang="en-US" dirty="0"/>
          </a:p>
          <a:p>
            <a:endParaRPr lang="en-US" sz="2000" dirty="0" smtClean="0"/>
          </a:p>
          <a:p>
            <a:pPr marL="109537" indent="0">
              <a:buNone/>
            </a:pPr>
            <a:r>
              <a:rPr lang="en-US" sz="2400" dirty="0" smtClean="0"/>
              <a:t>   Examples of fraudster business tactics</a:t>
            </a:r>
          </a:p>
          <a:p>
            <a:pPr marL="109537" indent="0">
              <a:buNone/>
            </a:pPr>
            <a:r>
              <a:rPr lang="en-US" sz="2400" dirty="0"/>
              <a:t> </a:t>
            </a:r>
            <a:r>
              <a:rPr lang="en-US" sz="2400" dirty="0" smtClean="0"/>
              <a:t>  and their “red flags” </a:t>
            </a:r>
            <a:r>
              <a:rPr lang="en-US" sz="2000" dirty="0" smtClean="0"/>
              <a:t>  </a:t>
            </a:r>
          </a:p>
          <a:p>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39</a:t>
            </a:fld>
            <a:endParaRPr lang="en-US" dirty="0">
              <a:solidFill>
                <a:prstClr val="black"/>
              </a:solidFill>
            </a:endParaRPr>
          </a:p>
        </p:txBody>
      </p:sp>
      <p:sp>
        <p:nvSpPr>
          <p:cNvPr id="6" name="Title 5"/>
          <p:cNvSpPr>
            <a:spLocks noGrp="1"/>
          </p:cNvSpPr>
          <p:nvPr>
            <p:ph type="title"/>
          </p:nvPr>
        </p:nvSpPr>
        <p:spPr/>
        <p:txBody>
          <a:bodyPr/>
          <a:lstStyle/>
          <a:p>
            <a:r>
              <a:rPr lang="en-US" dirty="0" smtClean="0"/>
              <a:t> </a:t>
            </a:r>
            <a:endParaRPr lang="en-US" dirty="0"/>
          </a:p>
        </p:txBody>
      </p:sp>
      <p:sp>
        <p:nvSpPr>
          <p:cNvPr id="7" name="Right Arrow 6"/>
          <p:cNvSpPr/>
          <p:nvPr/>
        </p:nvSpPr>
        <p:spPr>
          <a:xfrm>
            <a:off x="6324600" y="2590800"/>
            <a:ext cx="978408" cy="484632"/>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710339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296362"/>
          </a:xfrm>
        </p:spPr>
        <p:txBody>
          <a:bodyPr>
            <a:normAutofit/>
          </a:bodyPr>
          <a:lstStyle/>
          <a:p>
            <a:r>
              <a:rPr lang="en-US" sz="3200" dirty="0" smtClean="0">
                <a:effectLst/>
              </a:rPr>
              <a:t>In the beginning…</a:t>
            </a:r>
            <a:endParaRPr lang="en-US" sz="3200" dirty="0">
              <a:effectLst/>
            </a:endParaRPr>
          </a:p>
        </p:txBody>
      </p:sp>
    </p:spTree>
    <p:extLst>
      <p:ext uri="{BB962C8B-B14F-4D97-AF65-F5344CB8AC3E}">
        <p14:creationId xmlns:p14="http://schemas.microsoft.com/office/powerpoint/2010/main" val="17681725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296730" y="3810000"/>
            <a:ext cx="3847270" cy="2560320"/>
          </a:xfrm>
          <a:prstGeom prst="rect">
            <a:avLst/>
          </a:prstGeom>
        </p:spPr>
      </p:pic>
      <p:sp>
        <p:nvSpPr>
          <p:cNvPr id="2" name="Content Placeholder 1"/>
          <p:cNvSpPr>
            <a:spLocks noGrp="1"/>
          </p:cNvSpPr>
          <p:nvPr>
            <p:ph idx="1"/>
          </p:nvPr>
        </p:nvSpPr>
        <p:spPr>
          <a:xfrm>
            <a:off x="457200" y="1371600"/>
            <a:ext cx="6553200" cy="4114800"/>
          </a:xfrm>
        </p:spPr>
        <p:txBody>
          <a:bodyPr/>
          <a:lstStyle/>
          <a:p>
            <a:pPr marL="109537" indent="0">
              <a:spcAft>
                <a:spcPts val="1800"/>
              </a:spcAft>
              <a:buNone/>
            </a:pPr>
            <a:r>
              <a:rPr lang="en-US" dirty="0">
                <a:solidFill>
                  <a:prstClr val="black"/>
                </a:solidFill>
              </a:rPr>
              <a:t>Fraudsters depend on winning </a:t>
            </a:r>
            <a:r>
              <a:rPr lang="en-US" dirty="0" smtClean="0">
                <a:solidFill>
                  <a:prstClr val="black"/>
                </a:solidFill>
              </a:rPr>
              <a:t>the homeowner’s </a:t>
            </a:r>
            <a:r>
              <a:rPr lang="en-US" dirty="0">
                <a:solidFill>
                  <a:prstClr val="black"/>
                </a:solidFill>
              </a:rPr>
              <a:t>trust.</a:t>
            </a:r>
            <a:endParaRPr lang="en-US" b="1" dirty="0" smtClean="0">
              <a:solidFill>
                <a:srgbClr val="FF0000"/>
              </a:solidFill>
            </a:endParaRPr>
          </a:p>
          <a:p>
            <a:pPr marL="109537" indent="0">
              <a:spcAft>
                <a:spcPts val="600"/>
              </a:spcAft>
              <a:buNone/>
            </a:pPr>
            <a:r>
              <a:rPr lang="en-US" b="1" dirty="0" smtClean="0">
                <a:solidFill>
                  <a:srgbClr val="FF0000"/>
                </a:solidFill>
              </a:rPr>
              <a:t>“Red Flags”</a:t>
            </a:r>
          </a:p>
          <a:p>
            <a:pPr marL="109537" indent="0">
              <a:spcAft>
                <a:spcPts val="600"/>
              </a:spcAft>
              <a:buNone/>
            </a:pPr>
            <a:r>
              <a:rPr lang="en-US" dirty="0" smtClean="0"/>
              <a:t>Fraudsters</a:t>
            </a:r>
          </a:p>
          <a:p>
            <a:pPr>
              <a:spcAft>
                <a:spcPts val="600"/>
              </a:spcAft>
            </a:pPr>
            <a:r>
              <a:rPr lang="en-US" dirty="0"/>
              <a:t>a</a:t>
            </a:r>
            <a:r>
              <a:rPr lang="en-US" dirty="0" smtClean="0"/>
              <a:t>re smooth talkers and make assurances to comfort homeowner</a:t>
            </a:r>
          </a:p>
          <a:p>
            <a:pPr>
              <a:spcAft>
                <a:spcPts val="600"/>
              </a:spcAft>
            </a:pPr>
            <a:r>
              <a:rPr lang="en-US" dirty="0"/>
              <a:t>m</a:t>
            </a:r>
            <a:r>
              <a:rPr lang="en-US" dirty="0" smtClean="0"/>
              <a:t>ake promises while taking advantage of the homeowner’s vulnerability </a:t>
            </a:r>
          </a:p>
          <a:p>
            <a:pPr marL="365125" lvl="1" indent="-255588">
              <a:spcBef>
                <a:spcPts val="400"/>
              </a:spcBef>
              <a:spcAft>
                <a:spcPts val="600"/>
              </a:spcAft>
              <a:buClr>
                <a:srgbClr val="2DA2BF"/>
              </a:buClr>
              <a:buSzPct val="68000"/>
              <a:buFont typeface="Wingdings 3" pitchFamily="18" charset="2"/>
              <a:buChar char=""/>
            </a:pPr>
            <a:r>
              <a:rPr lang="en-CA" dirty="0" smtClean="0">
                <a:solidFill>
                  <a:prstClr val="black"/>
                </a:solidFill>
              </a:rPr>
              <a:t>offer </a:t>
            </a:r>
            <a:r>
              <a:rPr lang="en-CA" dirty="0">
                <a:solidFill>
                  <a:prstClr val="black"/>
                </a:solidFill>
              </a:rPr>
              <a:t>to buy the victim’s house and rent it </a:t>
            </a:r>
            <a:r>
              <a:rPr lang="en-CA" dirty="0" smtClean="0">
                <a:solidFill>
                  <a:prstClr val="black"/>
                </a:solidFill>
              </a:rPr>
              <a:t>back</a:t>
            </a:r>
            <a:endParaRPr lang="en-US" dirty="0" smtClean="0"/>
          </a:p>
          <a:p>
            <a:pPr>
              <a:spcAft>
                <a:spcPts val="600"/>
              </a:spcAft>
            </a:pPr>
            <a:r>
              <a:rPr lang="en-US" dirty="0"/>
              <a:t>i</a:t>
            </a:r>
            <a:r>
              <a:rPr lang="en-US" dirty="0" smtClean="0"/>
              <a:t>solate victims by instructing them not to seek outside help and to cease contact with their lending institution, other agencies, or law firms</a:t>
            </a:r>
          </a:p>
          <a:p>
            <a:pPr>
              <a:spcAft>
                <a:spcPts val="600"/>
              </a:spcAft>
            </a:pPr>
            <a:r>
              <a:rPr lang="en-US" dirty="0"/>
              <a:t>m</a:t>
            </a:r>
            <a:r>
              <a:rPr lang="en-US" dirty="0" smtClean="0"/>
              <a:t>ake the homeowner feel naïve and ignorant by offering </a:t>
            </a:r>
            <a:br>
              <a:rPr lang="en-US" dirty="0" smtClean="0"/>
            </a:br>
            <a:r>
              <a:rPr lang="en-US" dirty="0" smtClean="0"/>
              <a:t>complicated explanations.</a:t>
            </a:r>
          </a:p>
        </p:txBody>
      </p:sp>
      <p:sp>
        <p:nvSpPr>
          <p:cNvPr id="3" name="Title 2"/>
          <p:cNvSpPr>
            <a:spLocks noGrp="1"/>
          </p:cNvSpPr>
          <p:nvPr>
            <p:ph type="title"/>
          </p:nvPr>
        </p:nvSpPr>
        <p:spPr/>
        <p:txBody>
          <a:bodyPr/>
          <a:lstStyle/>
          <a:p>
            <a:r>
              <a:rPr lang="en-US" dirty="0" smtClean="0"/>
              <a:t>The fraudster is a smooth talker</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40</a:t>
            </a:fld>
            <a:endParaRPr lang="en-US" dirty="0">
              <a:solidFill>
                <a:prstClr val="black"/>
              </a:solidFill>
            </a:endParaRPr>
          </a:p>
        </p:txBody>
      </p:sp>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752600"/>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571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216502" y="1864242"/>
            <a:ext cx="2775098" cy="3726428"/>
          </a:xfrm>
          <a:prstGeom prst="rect">
            <a:avLst/>
          </a:prstGeom>
        </p:spPr>
      </p:pic>
      <p:sp>
        <p:nvSpPr>
          <p:cNvPr id="2" name="Content Placeholder 1"/>
          <p:cNvSpPr>
            <a:spLocks noGrp="1"/>
          </p:cNvSpPr>
          <p:nvPr>
            <p:ph idx="1"/>
          </p:nvPr>
        </p:nvSpPr>
        <p:spPr>
          <a:xfrm>
            <a:off x="457200" y="1371600"/>
            <a:ext cx="7010400" cy="3886200"/>
          </a:xfrm>
        </p:spPr>
        <p:txBody>
          <a:bodyPr/>
          <a:lstStyle/>
          <a:p>
            <a:pPr marL="109537" indent="0">
              <a:spcAft>
                <a:spcPts val="1800"/>
              </a:spcAft>
              <a:buNone/>
            </a:pPr>
            <a:r>
              <a:rPr lang="en-US" dirty="0" smtClean="0"/>
              <a:t>Fast-talking fraudsters lead victims through a confusing maze of information and promises to achieve their desired outcome.</a:t>
            </a:r>
          </a:p>
          <a:p>
            <a:pPr marL="109537" indent="0">
              <a:spcAft>
                <a:spcPts val="600"/>
              </a:spcAft>
              <a:buNone/>
            </a:pPr>
            <a:r>
              <a:rPr lang="en-US" b="1" dirty="0" smtClean="0">
                <a:solidFill>
                  <a:srgbClr val="FF0000"/>
                </a:solidFill>
              </a:rPr>
              <a:t>“Red Flags”</a:t>
            </a:r>
          </a:p>
          <a:p>
            <a:pPr marL="109537" indent="0">
              <a:spcAft>
                <a:spcPts val="600"/>
              </a:spcAft>
              <a:buNone/>
            </a:pPr>
            <a:r>
              <a:rPr lang="en-US" dirty="0" smtClean="0"/>
              <a:t>The scammer</a:t>
            </a:r>
          </a:p>
          <a:p>
            <a:pPr marL="365125" lvl="1" indent="-255588">
              <a:spcBef>
                <a:spcPts val="400"/>
              </a:spcBef>
              <a:spcAft>
                <a:spcPts val="600"/>
              </a:spcAft>
              <a:buClr>
                <a:srgbClr val="2DA2BF"/>
              </a:buClr>
              <a:buSzPct val="68000"/>
              <a:buFont typeface="Wingdings 3" pitchFamily="18" charset="2"/>
              <a:buChar char=""/>
            </a:pPr>
            <a:r>
              <a:rPr lang="en-CA" dirty="0">
                <a:solidFill>
                  <a:prstClr val="black"/>
                </a:solidFill>
              </a:rPr>
              <a:t>g</a:t>
            </a:r>
            <a:r>
              <a:rPr lang="en-CA" dirty="0" smtClean="0">
                <a:solidFill>
                  <a:prstClr val="black"/>
                </a:solidFill>
              </a:rPr>
              <a:t>uarantees he </a:t>
            </a:r>
            <a:r>
              <a:rPr lang="en-CA" dirty="0">
                <a:solidFill>
                  <a:prstClr val="black"/>
                </a:solidFill>
              </a:rPr>
              <a:t>will </a:t>
            </a:r>
            <a:r>
              <a:rPr lang="en-CA" dirty="0" smtClean="0">
                <a:solidFill>
                  <a:prstClr val="black"/>
                </a:solidFill>
              </a:rPr>
              <a:t>save the victim’s </a:t>
            </a:r>
            <a:r>
              <a:rPr lang="en-CA" dirty="0">
                <a:solidFill>
                  <a:prstClr val="black"/>
                </a:solidFill>
              </a:rPr>
              <a:t>home from </a:t>
            </a:r>
            <a:r>
              <a:rPr lang="en-CA" dirty="0" smtClean="0">
                <a:solidFill>
                  <a:prstClr val="black"/>
                </a:solidFill>
              </a:rPr>
              <a:t>foreclosure</a:t>
            </a:r>
          </a:p>
          <a:p>
            <a:pPr marL="365125" lvl="1" indent="-255588">
              <a:spcBef>
                <a:spcPts val="400"/>
              </a:spcBef>
              <a:spcAft>
                <a:spcPts val="600"/>
              </a:spcAft>
              <a:buClr>
                <a:srgbClr val="2DA2BF"/>
              </a:buClr>
              <a:buSzPct val="68000"/>
              <a:buFont typeface="Wingdings 3" pitchFamily="18" charset="2"/>
              <a:buChar char=""/>
            </a:pPr>
            <a:r>
              <a:rPr lang="en-CA" dirty="0">
                <a:solidFill>
                  <a:prstClr val="black"/>
                </a:solidFill>
              </a:rPr>
              <a:t>p</a:t>
            </a:r>
            <a:r>
              <a:rPr lang="en-CA" dirty="0" smtClean="0">
                <a:solidFill>
                  <a:prstClr val="black"/>
                </a:solidFill>
              </a:rPr>
              <a:t>romises to return any fees paid if not successful</a:t>
            </a:r>
          </a:p>
          <a:p>
            <a:pPr marL="365125" lvl="1" indent="-255588">
              <a:spcBef>
                <a:spcPts val="400"/>
              </a:spcBef>
              <a:spcAft>
                <a:spcPts val="600"/>
              </a:spcAft>
              <a:buClr>
                <a:srgbClr val="2DA2BF"/>
              </a:buClr>
              <a:buSzPct val="68000"/>
              <a:buFont typeface="Wingdings 3" pitchFamily="18" charset="2"/>
              <a:buChar char=""/>
            </a:pPr>
            <a:r>
              <a:rPr lang="en-CA" dirty="0">
                <a:solidFill>
                  <a:prstClr val="black"/>
                </a:solidFill>
              </a:rPr>
              <a:t>a</a:t>
            </a:r>
            <a:r>
              <a:rPr lang="en-CA" dirty="0" smtClean="0">
                <a:solidFill>
                  <a:prstClr val="black"/>
                </a:solidFill>
              </a:rPr>
              <a:t>ssures </a:t>
            </a:r>
            <a:r>
              <a:rPr lang="en-CA" dirty="0">
                <a:solidFill>
                  <a:prstClr val="black"/>
                </a:solidFill>
              </a:rPr>
              <a:t>that </a:t>
            </a:r>
            <a:r>
              <a:rPr lang="en-CA" dirty="0" smtClean="0">
                <a:solidFill>
                  <a:prstClr val="black"/>
                </a:solidFill>
              </a:rPr>
              <a:t>the process </a:t>
            </a:r>
            <a:r>
              <a:rPr lang="en-CA" dirty="0">
                <a:solidFill>
                  <a:prstClr val="black"/>
                </a:solidFill>
              </a:rPr>
              <a:t>will be quick and </a:t>
            </a:r>
            <a:r>
              <a:rPr lang="en-CA" dirty="0" smtClean="0">
                <a:solidFill>
                  <a:prstClr val="black"/>
                </a:solidFill>
              </a:rPr>
              <a:t>easy</a:t>
            </a:r>
          </a:p>
          <a:p>
            <a:pPr marL="365125" lvl="1" indent="-255588">
              <a:spcBef>
                <a:spcPts val="400"/>
              </a:spcBef>
              <a:spcAft>
                <a:spcPts val="600"/>
              </a:spcAft>
              <a:buClr>
                <a:srgbClr val="2DA2BF"/>
              </a:buClr>
              <a:buSzPct val="68000"/>
              <a:buFont typeface="Wingdings 3" pitchFamily="18" charset="2"/>
              <a:buChar char=""/>
            </a:pPr>
            <a:r>
              <a:rPr lang="en-CA" dirty="0">
                <a:solidFill>
                  <a:prstClr val="black"/>
                </a:solidFill>
              </a:rPr>
              <a:t>c</a:t>
            </a:r>
            <a:r>
              <a:rPr lang="en-CA" dirty="0" smtClean="0">
                <a:solidFill>
                  <a:prstClr val="black"/>
                </a:solidFill>
              </a:rPr>
              <a:t>onvinces the homeowner to rely on him</a:t>
            </a:r>
            <a:endParaRPr lang="en-CA" dirty="0">
              <a:solidFill>
                <a:prstClr val="black"/>
              </a:solidFill>
            </a:endParaRPr>
          </a:p>
          <a:p>
            <a:pPr marL="365125" lvl="1" indent="-255588">
              <a:spcBef>
                <a:spcPts val="400"/>
              </a:spcBef>
              <a:spcAft>
                <a:spcPts val="600"/>
              </a:spcAft>
              <a:buClr>
                <a:srgbClr val="2DA2BF"/>
              </a:buClr>
              <a:buSzPct val="68000"/>
              <a:buFont typeface="Wingdings 3" pitchFamily="18" charset="2"/>
              <a:buChar char=""/>
            </a:pPr>
            <a:r>
              <a:rPr lang="en-CA" dirty="0">
                <a:solidFill>
                  <a:prstClr val="black"/>
                </a:solidFill>
              </a:rPr>
              <a:t>a</a:t>
            </a:r>
            <a:r>
              <a:rPr lang="en-CA" dirty="0" smtClean="0">
                <a:solidFill>
                  <a:prstClr val="black"/>
                </a:solidFill>
              </a:rPr>
              <a:t>sks </a:t>
            </a:r>
            <a:r>
              <a:rPr lang="en-CA" dirty="0">
                <a:solidFill>
                  <a:prstClr val="black"/>
                </a:solidFill>
              </a:rPr>
              <a:t>the victim to make payments to </a:t>
            </a:r>
            <a:r>
              <a:rPr lang="en-CA" dirty="0" smtClean="0">
                <a:solidFill>
                  <a:prstClr val="black"/>
                </a:solidFill>
              </a:rPr>
              <a:t>him and </a:t>
            </a:r>
            <a:r>
              <a:rPr lang="en-CA" dirty="0">
                <a:solidFill>
                  <a:prstClr val="black"/>
                </a:solidFill>
              </a:rPr>
              <a:t>not </a:t>
            </a:r>
            <a:r>
              <a:rPr lang="en-CA" dirty="0" smtClean="0">
                <a:solidFill>
                  <a:prstClr val="black"/>
                </a:solidFill>
              </a:rPr>
              <a:t>to the </a:t>
            </a:r>
            <a:r>
              <a:rPr lang="en-CA" dirty="0">
                <a:solidFill>
                  <a:prstClr val="black"/>
                </a:solidFill>
              </a:rPr>
              <a:t>mortgage </a:t>
            </a:r>
            <a:r>
              <a:rPr lang="en-CA" dirty="0" smtClean="0">
                <a:solidFill>
                  <a:prstClr val="black"/>
                </a:solidFill>
              </a:rPr>
              <a:t>lender.</a:t>
            </a:r>
            <a:endParaRPr lang="en-CA" dirty="0">
              <a:solidFill>
                <a:prstClr val="black"/>
              </a:solidFill>
            </a:endParaRPr>
          </a:p>
        </p:txBody>
      </p:sp>
      <p:sp>
        <p:nvSpPr>
          <p:cNvPr id="3" name="Title 2"/>
          <p:cNvSpPr>
            <a:spLocks noGrp="1"/>
          </p:cNvSpPr>
          <p:nvPr>
            <p:ph type="title"/>
          </p:nvPr>
        </p:nvSpPr>
        <p:spPr/>
        <p:txBody>
          <a:bodyPr/>
          <a:lstStyle/>
          <a:p>
            <a:r>
              <a:rPr lang="en-US" dirty="0" smtClean="0"/>
              <a:t>The fraudster is manipulative</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41</a:t>
            </a:fld>
            <a:endParaRPr lang="en-US" dirty="0">
              <a:solidFill>
                <a:prstClr val="black"/>
              </a:solidFill>
            </a:endParaRPr>
          </a:p>
        </p:txBody>
      </p:sp>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2038350"/>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8262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517991" y="2971800"/>
            <a:ext cx="3626009" cy="3291840"/>
          </a:xfrm>
          <a:prstGeom prst="rect">
            <a:avLst/>
          </a:prstGeom>
        </p:spPr>
      </p:pic>
      <p:sp>
        <p:nvSpPr>
          <p:cNvPr id="2" name="Content Placeholder 1"/>
          <p:cNvSpPr>
            <a:spLocks noGrp="1"/>
          </p:cNvSpPr>
          <p:nvPr>
            <p:ph idx="1"/>
          </p:nvPr>
        </p:nvSpPr>
        <p:spPr>
          <a:xfrm>
            <a:off x="457200" y="1371600"/>
            <a:ext cx="6877050" cy="3276600"/>
          </a:xfrm>
        </p:spPr>
        <p:txBody>
          <a:bodyPr/>
          <a:lstStyle/>
          <a:p>
            <a:pPr lvl="0">
              <a:spcAft>
                <a:spcPts val="1800"/>
              </a:spcAft>
              <a:buClr>
                <a:srgbClr val="2DA2BF"/>
              </a:buClr>
            </a:pPr>
            <a:r>
              <a:rPr lang="en-US" dirty="0" smtClean="0">
                <a:solidFill>
                  <a:prstClr val="black"/>
                </a:solidFill>
              </a:rPr>
              <a:t>With “affinity fraud,” scammers build relationships with distraught homeowners through a shared ethnic background. </a:t>
            </a:r>
          </a:p>
          <a:p>
            <a:pPr marL="109537" lvl="0" indent="0">
              <a:buClr>
                <a:srgbClr val="2DA2BF"/>
              </a:buClr>
              <a:buNone/>
            </a:pPr>
            <a:r>
              <a:rPr lang="en-US" b="1" dirty="0" smtClean="0">
                <a:solidFill>
                  <a:srgbClr val="FF0000"/>
                </a:solidFill>
              </a:rPr>
              <a:t>“Red Flags”</a:t>
            </a:r>
            <a:endParaRPr lang="en-US" b="1" dirty="0">
              <a:solidFill>
                <a:srgbClr val="FF0000"/>
              </a:solidFill>
            </a:endParaRPr>
          </a:p>
          <a:p>
            <a:pPr marL="109537" lvl="0" indent="0">
              <a:buClr>
                <a:srgbClr val="2DA2BF"/>
              </a:buClr>
              <a:buNone/>
            </a:pPr>
            <a:r>
              <a:rPr lang="en-US" dirty="0" smtClean="0">
                <a:solidFill>
                  <a:prstClr val="black"/>
                </a:solidFill>
              </a:rPr>
              <a:t>The fraudster using ethnic affinity</a:t>
            </a:r>
          </a:p>
          <a:p>
            <a:pPr lvl="0">
              <a:buClr>
                <a:srgbClr val="2DA2BF"/>
              </a:buClr>
            </a:pPr>
            <a:r>
              <a:rPr lang="en-US" dirty="0">
                <a:solidFill>
                  <a:prstClr val="black"/>
                </a:solidFill>
              </a:rPr>
              <a:t>s</a:t>
            </a:r>
            <a:r>
              <a:rPr lang="en-US" dirty="0" smtClean="0">
                <a:solidFill>
                  <a:prstClr val="black"/>
                </a:solidFill>
              </a:rPr>
              <a:t>peaks the same language</a:t>
            </a:r>
          </a:p>
          <a:p>
            <a:pPr lvl="0">
              <a:buClr>
                <a:srgbClr val="2DA2BF"/>
              </a:buClr>
            </a:pPr>
            <a:r>
              <a:rPr lang="en-US" dirty="0">
                <a:solidFill>
                  <a:prstClr val="black"/>
                </a:solidFill>
              </a:rPr>
              <a:t>d</a:t>
            </a:r>
            <a:r>
              <a:rPr lang="en-US" dirty="0" smtClean="0">
                <a:solidFill>
                  <a:prstClr val="black"/>
                </a:solidFill>
              </a:rPr>
              <a:t>emonstrates an understanding of culture and customs</a:t>
            </a:r>
          </a:p>
          <a:p>
            <a:pPr lvl="0">
              <a:buClr>
                <a:srgbClr val="2DA2BF"/>
              </a:buClr>
            </a:pPr>
            <a:r>
              <a:rPr lang="en-US" dirty="0">
                <a:solidFill>
                  <a:prstClr val="black"/>
                </a:solidFill>
              </a:rPr>
              <a:t>c</a:t>
            </a:r>
            <a:r>
              <a:rPr lang="en-US" dirty="0" smtClean="0">
                <a:solidFill>
                  <a:prstClr val="black"/>
                </a:solidFill>
              </a:rPr>
              <a:t>onducts business </a:t>
            </a:r>
            <a:r>
              <a:rPr lang="en-US" dirty="0">
                <a:solidFill>
                  <a:prstClr val="black"/>
                </a:solidFill>
              </a:rPr>
              <a:t>transactions with clients </a:t>
            </a:r>
            <a:r>
              <a:rPr lang="en-US" dirty="0" smtClean="0">
                <a:solidFill>
                  <a:prstClr val="black"/>
                </a:solidFill>
              </a:rPr>
              <a:t>in their native language</a:t>
            </a:r>
          </a:p>
          <a:p>
            <a:pPr lvl="0">
              <a:buClr>
                <a:srgbClr val="2DA2BF"/>
              </a:buClr>
            </a:pPr>
            <a:r>
              <a:rPr lang="en-US" dirty="0" smtClean="0">
                <a:solidFill>
                  <a:prstClr val="black"/>
                </a:solidFill>
              </a:rPr>
              <a:t>presents customers </a:t>
            </a:r>
            <a:r>
              <a:rPr lang="en-US" dirty="0">
                <a:solidFill>
                  <a:prstClr val="black"/>
                </a:solidFill>
              </a:rPr>
              <a:t>with </a:t>
            </a:r>
            <a:r>
              <a:rPr lang="en-US" dirty="0" smtClean="0">
                <a:solidFill>
                  <a:prstClr val="black"/>
                </a:solidFill>
              </a:rPr>
              <a:t>English-language documents in which the terms have been altered. </a:t>
            </a:r>
          </a:p>
          <a:p>
            <a:pPr lvl="0">
              <a:buClr>
                <a:srgbClr val="2DA2BF"/>
              </a:buClr>
            </a:pPr>
            <a:endParaRPr lang="en-US" sz="900" dirty="0" smtClean="0">
              <a:solidFill>
                <a:prstClr val="black"/>
              </a:solidFill>
            </a:endParaRPr>
          </a:p>
          <a:p>
            <a:pPr lvl="0">
              <a:buClr>
                <a:srgbClr val="2DA2BF"/>
              </a:buClr>
              <a:buNone/>
            </a:pPr>
            <a:endParaRPr lang="en-US" sz="900" dirty="0" smtClean="0"/>
          </a:p>
          <a:p>
            <a:endParaRPr lang="en-US" sz="900" dirty="0"/>
          </a:p>
          <a:p>
            <a:endParaRPr lang="en-US" sz="900" dirty="0"/>
          </a:p>
        </p:txBody>
      </p:sp>
      <p:sp>
        <p:nvSpPr>
          <p:cNvPr id="3" name="Title 2"/>
          <p:cNvSpPr>
            <a:spLocks noGrp="1"/>
          </p:cNvSpPr>
          <p:nvPr>
            <p:ph type="title"/>
          </p:nvPr>
        </p:nvSpPr>
        <p:spPr>
          <a:xfrm>
            <a:off x="525634" y="228600"/>
            <a:ext cx="8229600" cy="1143000"/>
          </a:xfrm>
        </p:spPr>
        <p:txBody>
          <a:bodyPr/>
          <a:lstStyle/>
          <a:p>
            <a:r>
              <a:rPr lang="en-US" dirty="0" smtClean="0"/>
              <a:t>The fraudster uses similarity to the victim</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42</a:t>
            </a:fld>
            <a:endParaRPr lang="en-US" dirty="0"/>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587" y="2033587"/>
            <a:ext cx="4810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0790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050075" y="4023360"/>
            <a:ext cx="5103325" cy="1920240"/>
          </a:xfrm>
          <a:prstGeom prst="rect">
            <a:avLst/>
          </a:prstGeom>
        </p:spPr>
      </p:pic>
      <p:sp>
        <p:nvSpPr>
          <p:cNvPr id="2" name="Content Placeholder 1"/>
          <p:cNvSpPr>
            <a:spLocks noGrp="1"/>
          </p:cNvSpPr>
          <p:nvPr>
            <p:ph idx="1"/>
          </p:nvPr>
        </p:nvSpPr>
        <p:spPr/>
        <p:txBody>
          <a:bodyPr/>
          <a:lstStyle/>
          <a:p>
            <a:pPr marL="109537" lvl="1" indent="0">
              <a:spcBef>
                <a:spcPts val="400"/>
              </a:spcBef>
              <a:spcAft>
                <a:spcPts val="1800"/>
              </a:spcAft>
              <a:buSzPct val="68000"/>
              <a:buNone/>
            </a:pPr>
            <a:r>
              <a:rPr lang="en-CA" dirty="0" smtClean="0"/>
              <a:t>One way mortgage scammers make money is through payments the homeowner makes for their “services.” </a:t>
            </a:r>
            <a:endParaRPr lang="en-CA" dirty="0"/>
          </a:p>
          <a:p>
            <a:pPr marL="109537" lvl="1" indent="0">
              <a:spcBef>
                <a:spcPts val="400"/>
              </a:spcBef>
              <a:spcAft>
                <a:spcPts val="600"/>
              </a:spcAft>
              <a:buSzPct val="68000"/>
              <a:buNone/>
            </a:pPr>
            <a:r>
              <a:rPr lang="en-CA" b="1" dirty="0" smtClean="0">
                <a:solidFill>
                  <a:srgbClr val="FF0000"/>
                </a:solidFill>
              </a:rPr>
              <a:t>“Red Flags”</a:t>
            </a:r>
          </a:p>
          <a:p>
            <a:pPr marL="109537" lvl="1" indent="0">
              <a:spcBef>
                <a:spcPts val="400"/>
              </a:spcBef>
              <a:spcAft>
                <a:spcPts val="600"/>
              </a:spcAft>
              <a:buSzPct val="68000"/>
              <a:buNone/>
            </a:pPr>
            <a:r>
              <a:rPr lang="en-CA" dirty="0" smtClean="0"/>
              <a:t>The scammer</a:t>
            </a:r>
          </a:p>
          <a:p>
            <a:pPr marL="365125" lvl="1" indent="-255588">
              <a:spcBef>
                <a:spcPts val="400"/>
              </a:spcBef>
              <a:spcAft>
                <a:spcPts val="600"/>
              </a:spcAft>
              <a:buSzPct val="68000"/>
              <a:buFont typeface="Wingdings 3" pitchFamily="18" charset="2"/>
              <a:buChar char=""/>
            </a:pPr>
            <a:r>
              <a:rPr lang="en-CA" dirty="0"/>
              <a:t>c</a:t>
            </a:r>
            <a:r>
              <a:rPr lang="en-CA" dirty="0" smtClean="0"/>
              <a:t>harges </a:t>
            </a:r>
            <a:r>
              <a:rPr lang="en-CA" dirty="0"/>
              <a:t>the victim an upfront </a:t>
            </a:r>
            <a:r>
              <a:rPr lang="en-CA" dirty="0" smtClean="0"/>
              <a:t>fee</a:t>
            </a:r>
          </a:p>
          <a:p>
            <a:pPr marL="365125" lvl="1" indent="-255588">
              <a:spcBef>
                <a:spcPts val="400"/>
              </a:spcBef>
              <a:spcAft>
                <a:spcPts val="600"/>
              </a:spcAft>
              <a:buClr>
                <a:srgbClr val="2DA2BF"/>
              </a:buClr>
              <a:buSzPct val="68000"/>
              <a:buFont typeface="Wingdings 3" pitchFamily="18" charset="2"/>
              <a:buChar char=""/>
            </a:pPr>
            <a:r>
              <a:rPr lang="en-CA" dirty="0">
                <a:solidFill>
                  <a:prstClr val="black"/>
                </a:solidFill>
              </a:rPr>
              <a:t>a</a:t>
            </a:r>
            <a:r>
              <a:rPr lang="en-CA" dirty="0" smtClean="0">
                <a:solidFill>
                  <a:prstClr val="black"/>
                </a:solidFill>
              </a:rPr>
              <a:t>sks </a:t>
            </a:r>
            <a:r>
              <a:rPr lang="en-CA" dirty="0">
                <a:solidFill>
                  <a:prstClr val="black"/>
                </a:solidFill>
              </a:rPr>
              <a:t>the victim to make payments to him and not the mortgage </a:t>
            </a:r>
            <a:r>
              <a:rPr lang="en-CA" dirty="0" smtClean="0">
                <a:solidFill>
                  <a:prstClr val="black"/>
                </a:solidFill>
              </a:rPr>
              <a:t>lender</a:t>
            </a:r>
            <a:endParaRPr lang="en-CA" dirty="0">
              <a:solidFill>
                <a:prstClr val="black"/>
              </a:solidFill>
            </a:endParaRPr>
          </a:p>
          <a:p>
            <a:pPr marL="365125" lvl="1" indent="-255588">
              <a:spcBef>
                <a:spcPts val="400"/>
              </a:spcBef>
              <a:spcAft>
                <a:spcPts val="600"/>
              </a:spcAft>
              <a:buClr>
                <a:srgbClr val="2DA2BF"/>
              </a:buClr>
              <a:buSzPct val="68000"/>
              <a:buFont typeface="Wingdings 3" pitchFamily="18" charset="2"/>
              <a:buChar char=""/>
            </a:pPr>
            <a:r>
              <a:rPr lang="en-CA" dirty="0">
                <a:solidFill>
                  <a:prstClr val="black"/>
                </a:solidFill>
              </a:rPr>
              <a:t>i</a:t>
            </a:r>
            <a:r>
              <a:rPr lang="en-CA" dirty="0" smtClean="0">
                <a:solidFill>
                  <a:prstClr val="black"/>
                </a:solidFill>
              </a:rPr>
              <a:t>s </a:t>
            </a:r>
            <a:r>
              <a:rPr lang="en-CA" dirty="0">
                <a:solidFill>
                  <a:prstClr val="black"/>
                </a:solidFill>
              </a:rPr>
              <a:t>hard to reach once the upfront fees have been paid and the paperwork </a:t>
            </a:r>
            <a:r>
              <a:rPr lang="en-CA" dirty="0" smtClean="0">
                <a:solidFill>
                  <a:prstClr val="black"/>
                </a:solidFill>
              </a:rPr>
              <a:t>signed</a:t>
            </a:r>
            <a:endParaRPr lang="en-CA" dirty="0"/>
          </a:p>
          <a:p>
            <a:pPr marL="365125" lvl="1" indent="-255588">
              <a:spcBef>
                <a:spcPts val="400"/>
              </a:spcBef>
              <a:spcAft>
                <a:spcPts val="600"/>
              </a:spcAft>
              <a:buSzPct val="68000"/>
              <a:buFont typeface="Wingdings 3" pitchFamily="18" charset="2"/>
              <a:buChar char=""/>
            </a:pPr>
            <a:r>
              <a:rPr lang="en-CA" dirty="0" smtClean="0"/>
              <a:t>offers </a:t>
            </a:r>
            <a:r>
              <a:rPr lang="en-CA" dirty="0"/>
              <a:t>to buy the victim’s house and rent it </a:t>
            </a:r>
            <a:r>
              <a:rPr lang="en-CA" dirty="0" smtClean="0"/>
              <a:t>back.</a:t>
            </a:r>
            <a:endParaRPr lang="en-CA" dirty="0"/>
          </a:p>
          <a:p>
            <a:pPr marL="365125" lvl="1" indent="-255588">
              <a:spcBef>
                <a:spcPts val="400"/>
              </a:spcBef>
              <a:buSzPct val="68000"/>
              <a:buNone/>
            </a:pPr>
            <a:endParaRPr lang="en-CA" dirty="0"/>
          </a:p>
          <a:p>
            <a:endParaRPr lang="en-US" dirty="0"/>
          </a:p>
        </p:txBody>
      </p:sp>
      <p:sp>
        <p:nvSpPr>
          <p:cNvPr id="3" name="Title 2"/>
          <p:cNvSpPr>
            <a:spLocks noGrp="1"/>
          </p:cNvSpPr>
          <p:nvPr>
            <p:ph type="title"/>
          </p:nvPr>
        </p:nvSpPr>
        <p:spPr/>
        <p:txBody>
          <a:bodyPr/>
          <a:lstStyle/>
          <a:p>
            <a:r>
              <a:rPr lang="en-US" dirty="0" smtClean="0"/>
              <a:t>The fraudster requires payment up front</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43</a:t>
            </a:fld>
            <a:endParaRPr lang="en-US" dirty="0">
              <a:solidFill>
                <a:prstClr val="black"/>
              </a:solidFill>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981200"/>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2193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952853" y="2240280"/>
            <a:ext cx="3038747" cy="3931920"/>
          </a:xfrm>
          <a:prstGeom prst="rect">
            <a:avLst/>
          </a:prstGeom>
        </p:spPr>
      </p:pic>
      <p:sp>
        <p:nvSpPr>
          <p:cNvPr id="2" name="Content Placeholder 1"/>
          <p:cNvSpPr>
            <a:spLocks noGrp="1"/>
          </p:cNvSpPr>
          <p:nvPr>
            <p:ph idx="1"/>
          </p:nvPr>
        </p:nvSpPr>
        <p:spPr>
          <a:xfrm>
            <a:off x="457200" y="1371600"/>
            <a:ext cx="5791200" cy="3886200"/>
          </a:xfrm>
        </p:spPr>
        <p:txBody>
          <a:bodyPr/>
          <a:lstStyle/>
          <a:p>
            <a:pPr marL="109537" indent="0">
              <a:spcAft>
                <a:spcPts val="1800"/>
              </a:spcAft>
              <a:buNone/>
            </a:pPr>
            <a:r>
              <a:rPr lang="en-US" dirty="0" smtClean="0"/>
              <a:t>A common tactic in mortgage fraud is to present the homeowner with stacks of papers.</a:t>
            </a:r>
          </a:p>
          <a:p>
            <a:pPr marL="109537" indent="0">
              <a:spcAft>
                <a:spcPts val="600"/>
              </a:spcAft>
              <a:buNone/>
            </a:pPr>
            <a:r>
              <a:rPr lang="en-US" b="1" dirty="0" smtClean="0">
                <a:solidFill>
                  <a:srgbClr val="FF0000"/>
                </a:solidFill>
              </a:rPr>
              <a:t>“Red Flags”</a:t>
            </a:r>
          </a:p>
          <a:p>
            <a:pPr marL="109537" indent="0">
              <a:spcAft>
                <a:spcPts val="600"/>
              </a:spcAft>
              <a:buNone/>
            </a:pPr>
            <a:r>
              <a:rPr lang="en-US" dirty="0" smtClean="0"/>
              <a:t>The scammer</a:t>
            </a:r>
          </a:p>
          <a:p>
            <a:pPr marL="365125" lvl="1" indent="-255588">
              <a:spcBef>
                <a:spcPts val="400"/>
              </a:spcBef>
              <a:spcAft>
                <a:spcPts val="600"/>
              </a:spcAft>
              <a:buClr>
                <a:srgbClr val="2DA2BF"/>
              </a:buClr>
              <a:buSzPct val="68000"/>
              <a:buFont typeface="Wingdings 3" pitchFamily="18" charset="2"/>
              <a:buChar char=""/>
            </a:pPr>
            <a:r>
              <a:rPr lang="en-CA" dirty="0">
                <a:solidFill>
                  <a:prstClr val="black"/>
                </a:solidFill>
              </a:rPr>
              <a:t>a</a:t>
            </a:r>
            <a:r>
              <a:rPr lang="en-CA" dirty="0" smtClean="0">
                <a:solidFill>
                  <a:prstClr val="black"/>
                </a:solidFill>
              </a:rPr>
              <a:t>ssures homeowner that papers are “standard contract”</a:t>
            </a:r>
          </a:p>
          <a:p>
            <a:pPr marL="365125" lvl="1" indent="-255588">
              <a:spcBef>
                <a:spcPts val="400"/>
              </a:spcBef>
              <a:spcAft>
                <a:spcPts val="600"/>
              </a:spcAft>
              <a:buClr>
                <a:srgbClr val="2DA2BF"/>
              </a:buClr>
              <a:buSzPct val="68000"/>
              <a:buFont typeface="Wingdings 3" pitchFamily="18" charset="2"/>
              <a:buChar char=""/>
            </a:pPr>
            <a:r>
              <a:rPr lang="en-CA" dirty="0" smtClean="0">
                <a:solidFill>
                  <a:prstClr val="black"/>
                </a:solidFill>
              </a:rPr>
              <a:t>does </a:t>
            </a:r>
            <a:r>
              <a:rPr lang="en-CA" dirty="0">
                <a:solidFill>
                  <a:prstClr val="black"/>
                </a:solidFill>
              </a:rPr>
              <a:t>not provide any upfront </a:t>
            </a:r>
            <a:r>
              <a:rPr lang="en-CA" dirty="0" smtClean="0">
                <a:solidFill>
                  <a:prstClr val="black"/>
                </a:solidFill>
              </a:rPr>
              <a:t>documentation, such as a HUD-1 form, detailing a complete list of incoming and outgoing funds</a:t>
            </a:r>
            <a:endParaRPr lang="en-CA" dirty="0">
              <a:solidFill>
                <a:prstClr val="black"/>
              </a:solidFill>
            </a:endParaRPr>
          </a:p>
          <a:p>
            <a:pPr marL="365125" lvl="1" indent="-255588">
              <a:spcBef>
                <a:spcPts val="400"/>
              </a:spcBef>
              <a:spcAft>
                <a:spcPts val="600"/>
              </a:spcAft>
              <a:buClr>
                <a:srgbClr val="2DA2BF"/>
              </a:buClr>
              <a:buSzPct val="68000"/>
              <a:buFont typeface="Wingdings 3" pitchFamily="18" charset="2"/>
              <a:buChar char=""/>
            </a:pPr>
            <a:r>
              <a:rPr lang="en-CA" dirty="0" smtClean="0">
                <a:solidFill>
                  <a:prstClr val="black"/>
                </a:solidFill>
              </a:rPr>
              <a:t>denies the victim sufficient time to carefully review the contract</a:t>
            </a:r>
          </a:p>
          <a:p>
            <a:pPr marL="365125" lvl="1" indent="-255588">
              <a:spcBef>
                <a:spcPts val="400"/>
              </a:spcBef>
              <a:spcAft>
                <a:spcPts val="600"/>
              </a:spcAft>
              <a:buClr>
                <a:srgbClr val="2DA2BF"/>
              </a:buClr>
              <a:buSzPct val="68000"/>
              <a:buFont typeface="Wingdings 3" pitchFamily="18" charset="2"/>
              <a:buChar char=""/>
            </a:pPr>
            <a:r>
              <a:rPr lang="en-CA" dirty="0" smtClean="0">
                <a:solidFill>
                  <a:prstClr val="black"/>
                </a:solidFill>
              </a:rPr>
              <a:t>intimidates the victim by hurrying the contract review process. </a:t>
            </a:r>
          </a:p>
          <a:p>
            <a:pPr marL="365125" lvl="1" indent="-255588">
              <a:spcBef>
                <a:spcPts val="400"/>
              </a:spcBef>
              <a:spcAft>
                <a:spcPts val="600"/>
              </a:spcAft>
              <a:buClr>
                <a:srgbClr val="2DA2BF"/>
              </a:buClr>
              <a:buSzPct val="68000"/>
              <a:buFont typeface="Wingdings 3" pitchFamily="18" charset="2"/>
              <a:buChar char=""/>
            </a:pPr>
            <a:endParaRPr lang="en-CA" dirty="0">
              <a:solidFill>
                <a:prstClr val="black"/>
              </a:solidFill>
            </a:endParaRPr>
          </a:p>
        </p:txBody>
      </p:sp>
      <p:sp>
        <p:nvSpPr>
          <p:cNvPr id="3" name="Title 2"/>
          <p:cNvSpPr>
            <a:spLocks noGrp="1"/>
          </p:cNvSpPr>
          <p:nvPr>
            <p:ph type="title"/>
          </p:nvPr>
        </p:nvSpPr>
        <p:spPr/>
        <p:txBody>
          <a:bodyPr/>
          <a:lstStyle/>
          <a:p>
            <a:r>
              <a:rPr lang="en-US" dirty="0" smtClean="0"/>
              <a:t>The fraudster buries victim in paperwork</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44</a:t>
            </a:fld>
            <a:endParaRPr lang="en-US" dirty="0">
              <a:solidFill>
                <a:prstClr val="black"/>
              </a:solidFill>
            </a:endParaRPr>
          </a:p>
        </p:txBody>
      </p:sp>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43" y="1885950"/>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2960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lvl="1" indent="0">
              <a:lnSpc>
                <a:spcPts val="2100"/>
              </a:lnSpc>
              <a:spcBef>
                <a:spcPts val="400"/>
              </a:spcBef>
              <a:spcAft>
                <a:spcPts val="600"/>
              </a:spcAft>
              <a:buSzPct val="68000"/>
              <a:buNone/>
            </a:pPr>
            <a:r>
              <a:rPr lang="en-US" b="1" dirty="0"/>
              <a:t>Legitimate loan modification or foreclosure </a:t>
            </a:r>
            <a:r>
              <a:rPr lang="en-US" b="1" dirty="0" smtClean="0"/>
              <a:t>consultants</a:t>
            </a:r>
            <a:endParaRPr lang="en-US" b="1" dirty="0">
              <a:solidFill>
                <a:schemeClr val="accent1">
                  <a:lumMod val="75000"/>
                </a:schemeClr>
              </a:solidFill>
            </a:endParaRPr>
          </a:p>
          <a:p>
            <a:pPr marL="365125" lvl="1" indent="-255588">
              <a:spcBef>
                <a:spcPts val="400"/>
              </a:spcBef>
              <a:spcAft>
                <a:spcPts val="600"/>
              </a:spcAft>
              <a:buSzPct val="68000"/>
              <a:buFont typeface="Wingdings 3" pitchFamily="18" charset="2"/>
              <a:buChar char=""/>
            </a:pPr>
            <a:r>
              <a:rPr lang="en-US" dirty="0"/>
              <a:t>d</a:t>
            </a:r>
            <a:r>
              <a:rPr lang="en-US" dirty="0" smtClean="0"/>
              <a:t>on't ask for an upfront fee*</a:t>
            </a:r>
          </a:p>
          <a:p>
            <a:pPr marL="365125" lvl="1" indent="-255588">
              <a:spcBef>
                <a:spcPts val="400"/>
              </a:spcBef>
              <a:spcAft>
                <a:spcPts val="600"/>
              </a:spcAft>
              <a:buSzPct val="68000"/>
              <a:buFont typeface="Wingdings 3" pitchFamily="18" charset="2"/>
              <a:buChar char=""/>
            </a:pPr>
            <a:r>
              <a:rPr lang="en-US" dirty="0"/>
              <a:t>d</a:t>
            </a:r>
            <a:r>
              <a:rPr lang="en-US" dirty="0" smtClean="0"/>
              <a:t>on’t ask the homeowner to deal exclusively with them</a:t>
            </a:r>
          </a:p>
          <a:p>
            <a:pPr marL="365125" lvl="1" indent="-255588">
              <a:spcBef>
                <a:spcPts val="400"/>
              </a:spcBef>
              <a:spcAft>
                <a:spcPts val="600"/>
              </a:spcAft>
              <a:buSzPct val="68000"/>
              <a:buFont typeface="Wingdings 3" pitchFamily="18" charset="2"/>
              <a:buChar char=""/>
            </a:pPr>
            <a:r>
              <a:rPr lang="en-US" dirty="0"/>
              <a:t>d</a:t>
            </a:r>
            <a:r>
              <a:rPr lang="en-US" dirty="0" smtClean="0"/>
              <a:t>on’t promise process will be quick and easy—it is not!</a:t>
            </a:r>
          </a:p>
          <a:p>
            <a:pPr marL="365125" lvl="1" indent="-255588">
              <a:spcBef>
                <a:spcPts val="400"/>
              </a:spcBef>
              <a:spcAft>
                <a:spcPts val="600"/>
              </a:spcAft>
              <a:buSzPct val="68000"/>
              <a:buFont typeface="Wingdings 3" pitchFamily="18" charset="2"/>
              <a:buChar char=""/>
            </a:pPr>
            <a:r>
              <a:rPr lang="en-US" dirty="0"/>
              <a:t>d</a:t>
            </a:r>
            <a:r>
              <a:rPr lang="en-US" dirty="0" smtClean="0"/>
              <a:t>on’t guarantee </a:t>
            </a:r>
            <a:r>
              <a:rPr lang="en-US" dirty="0"/>
              <a:t>to stop foreclosure or modify a </a:t>
            </a:r>
            <a:r>
              <a:rPr lang="en-US" dirty="0" smtClean="0"/>
              <a:t>loan </a:t>
            </a:r>
          </a:p>
          <a:p>
            <a:pPr marL="365125" lvl="1" indent="-255588">
              <a:spcBef>
                <a:spcPts val="400"/>
              </a:spcBef>
              <a:spcAft>
                <a:spcPts val="600"/>
              </a:spcAft>
              <a:buSzPct val="68000"/>
              <a:buFont typeface="Wingdings 3" pitchFamily="18" charset="2"/>
              <a:buChar char=""/>
            </a:pPr>
            <a:r>
              <a:rPr lang="en-US" dirty="0"/>
              <a:t>d</a:t>
            </a:r>
            <a:r>
              <a:rPr lang="en-US" dirty="0" smtClean="0"/>
              <a:t>on’t </a:t>
            </a:r>
            <a:r>
              <a:rPr lang="en-US" dirty="0"/>
              <a:t>charge to help a homeowner qualify for government </a:t>
            </a:r>
            <a:r>
              <a:rPr lang="en-US" dirty="0" smtClean="0"/>
              <a:t>programs </a:t>
            </a:r>
          </a:p>
          <a:p>
            <a:pPr marL="365125" lvl="1" indent="-255588">
              <a:spcBef>
                <a:spcPts val="400"/>
              </a:spcBef>
              <a:spcAft>
                <a:spcPts val="600"/>
              </a:spcAft>
              <a:buSzPct val="68000"/>
              <a:buFont typeface="Wingdings 3" pitchFamily="18" charset="2"/>
              <a:buChar char=""/>
            </a:pPr>
            <a:r>
              <a:rPr lang="en-US" dirty="0"/>
              <a:t>d</a:t>
            </a:r>
            <a:r>
              <a:rPr lang="en-US" dirty="0" smtClean="0"/>
              <a:t>on’t </a:t>
            </a:r>
            <a:r>
              <a:rPr lang="en-US" dirty="0"/>
              <a:t>pressure a homeowner to sign a document before they have </a:t>
            </a:r>
            <a:r>
              <a:rPr lang="en-US" dirty="0" smtClean="0"/>
              <a:t>a </a:t>
            </a:r>
            <a:r>
              <a:rPr lang="en-US" dirty="0"/>
              <a:t>chance to read and understand </a:t>
            </a:r>
            <a:r>
              <a:rPr lang="en-US" dirty="0" smtClean="0"/>
              <a:t>it</a:t>
            </a:r>
            <a:endParaRPr lang="en-US" dirty="0"/>
          </a:p>
          <a:p>
            <a:pPr marL="365125" lvl="1" indent="-255588">
              <a:spcBef>
                <a:spcPts val="400"/>
              </a:spcBef>
              <a:spcAft>
                <a:spcPts val="600"/>
              </a:spcAft>
              <a:buSzPct val="68000"/>
              <a:buFont typeface="Wingdings 3" pitchFamily="18" charset="2"/>
              <a:buChar char=""/>
            </a:pPr>
            <a:r>
              <a:rPr lang="en-US" dirty="0"/>
              <a:t>d</a:t>
            </a:r>
            <a:r>
              <a:rPr lang="en-US" dirty="0" smtClean="0"/>
              <a:t>on’t </a:t>
            </a:r>
            <a:r>
              <a:rPr lang="en-US" dirty="0"/>
              <a:t>ask for mortgage </a:t>
            </a:r>
            <a:r>
              <a:rPr lang="en-US" dirty="0" smtClean="0"/>
              <a:t>payments.</a:t>
            </a:r>
            <a:endParaRPr lang="en-US" dirty="0"/>
          </a:p>
          <a:p>
            <a:pPr marL="603250" lvl="2" indent="-255588">
              <a:spcBef>
                <a:spcPts val="400"/>
              </a:spcBef>
              <a:buSzPct val="68000"/>
              <a:buFont typeface="Wingdings 3" pitchFamily="18" charset="2"/>
              <a:buChar char=""/>
            </a:pPr>
            <a:endParaRPr lang="en-US" dirty="0" smtClean="0"/>
          </a:p>
          <a:p>
            <a:pPr marL="603250" lvl="2" indent="-255588">
              <a:spcBef>
                <a:spcPts val="400"/>
              </a:spcBef>
              <a:buSzPct val="68000"/>
              <a:buFont typeface="Wingdings 3" pitchFamily="18" charset="2"/>
              <a:buChar char=""/>
            </a:pPr>
            <a:endParaRPr lang="en-US" dirty="0"/>
          </a:p>
          <a:p>
            <a:pPr marL="603250" lvl="2" indent="-255588">
              <a:spcBef>
                <a:spcPts val="400"/>
              </a:spcBef>
              <a:buSzPct val="68000"/>
              <a:buFont typeface="Wingdings 3" pitchFamily="18" charset="2"/>
              <a:buChar char=""/>
            </a:pPr>
            <a:endParaRPr lang="en-US" dirty="0" smtClean="0"/>
          </a:p>
          <a:p>
            <a:pPr marL="365125" lvl="1" indent="-255588">
              <a:spcBef>
                <a:spcPts val="400"/>
              </a:spcBef>
              <a:buSzPct val="68000"/>
              <a:buFont typeface="Wingdings 3" pitchFamily="18" charset="2"/>
              <a:buChar char=""/>
            </a:pPr>
            <a:endParaRPr lang="en-US" sz="1600" dirty="0"/>
          </a:p>
          <a:p>
            <a:endParaRPr lang="en-US" dirty="0"/>
          </a:p>
        </p:txBody>
      </p:sp>
      <p:sp>
        <p:nvSpPr>
          <p:cNvPr id="3" name="Title 2"/>
          <p:cNvSpPr>
            <a:spLocks noGrp="1"/>
          </p:cNvSpPr>
          <p:nvPr>
            <p:ph type="title"/>
          </p:nvPr>
        </p:nvSpPr>
        <p:spPr/>
        <p:txBody>
          <a:bodyPr/>
          <a:lstStyle/>
          <a:p>
            <a:r>
              <a:rPr lang="en-US" dirty="0" smtClean="0"/>
              <a:t>What </a:t>
            </a:r>
            <a:r>
              <a:rPr lang="en-US" dirty="0"/>
              <a:t>v</a:t>
            </a:r>
            <a:r>
              <a:rPr lang="en-US" dirty="0" smtClean="0"/>
              <a:t>ictims </a:t>
            </a:r>
            <a:r>
              <a:rPr lang="en-US" dirty="0"/>
              <a:t>n</a:t>
            </a:r>
            <a:r>
              <a:rPr lang="en-US" dirty="0" smtClean="0"/>
              <a:t>eed to know</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11514860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northtexaskids.com/ntkblog/wp-content/uploads/2011/10/halloween-safety-tips-from-mcgruff-the-crime-dog.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381000"/>
            <a:ext cx="2590800"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itle 1"/>
          <p:cNvSpPr>
            <a:spLocks noGrp="1"/>
          </p:cNvSpPr>
          <p:nvPr>
            <p:ph type="title"/>
          </p:nvPr>
        </p:nvSpPr>
        <p:spPr/>
        <p:txBody>
          <a:bodyPr/>
          <a:lstStyle/>
          <a:p>
            <a:pPr algn="r" eaLnBrk="1" hangingPunct="1">
              <a:defRPr/>
            </a:pPr>
            <a:r>
              <a:rPr lang="en-US" sz="4400" dirty="0" smtClean="0"/>
              <a:t>For More Information</a:t>
            </a:r>
          </a:p>
        </p:txBody>
      </p:sp>
      <p:sp>
        <p:nvSpPr>
          <p:cNvPr id="53252" name="Content Placeholder 2"/>
          <p:cNvSpPr>
            <a:spLocks noGrp="1"/>
          </p:cNvSpPr>
          <p:nvPr>
            <p:ph idx="1"/>
          </p:nvPr>
        </p:nvSpPr>
        <p:spPr>
          <a:xfrm>
            <a:off x="685800" y="2133600"/>
            <a:ext cx="8229600" cy="3873500"/>
          </a:xfrm>
        </p:spPr>
        <p:txBody>
          <a:bodyPr>
            <a:normAutofit/>
          </a:bodyPr>
          <a:lstStyle/>
          <a:p>
            <a:pPr marL="274320" indent="-274320" algn="r" eaLnBrk="1" fontAlgn="auto" hangingPunct="1">
              <a:lnSpc>
                <a:spcPct val="90000"/>
              </a:lnSpc>
              <a:spcAft>
                <a:spcPts val="0"/>
              </a:spcAft>
              <a:buClr>
                <a:schemeClr val="accent3"/>
              </a:buClr>
              <a:buFont typeface="Wingdings 3" pitchFamily="18" charset="2"/>
              <a:buNone/>
              <a:defRPr/>
            </a:pPr>
            <a:r>
              <a:rPr lang="en-US" b="1" dirty="0" smtClean="0"/>
              <a:t>National Crime Prevention Council</a:t>
            </a:r>
          </a:p>
          <a:p>
            <a:pPr marL="274320" indent="-274320" algn="r" eaLnBrk="1" fontAlgn="auto" hangingPunct="1">
              <a:lnSpc>
                <a:spcPct val="90000"/>
              </a:lnSpc>
              <a:spcAft>
                <a:spcPts val="0"/>
              </a:spcAft>
              <a:buClr>
                <a:schemeClr val="accent3"/>
              </a:buClr>
              <a:buFont typeface="Wingdings 3" pitchFamily="18" charset="2"/>
              <a:buNone/>
              <a:defRPr/>
            </a:pPr>
            <a:r>
              <a:rPr lang="en-US" dirty="0" smtClean="0"/>
              <a:t>1201 Connecticut Avenue, NW</a:t>
            </a:r>
            <a:endParaRPr lang="en-US" dirty="0" smtClean="0"/>
          </a:p>
          <a:p>
            <a:pPr marL="274320" indent="-274320" algn="r" eaLnBrk="1" fontAlgn="auto" hangingPunct="1">
              <a:lnSpc>
                <a:spcPct val="90000"/>
              </a:lnSpc>
              <a:spcAft>
                <a:spcPts val="0"/>
              </a:spcAft>
              <a:buClr>
                <a:schemeClr val="accent3"/>
              </a:buClr>
              <a:buFont typeface="Wingdings 3" pitchFamily="18" charset="2"/>
              <a:buNone/>
              <a:defRPr/>
            </a:pPr>
            <a:r>
              <a:rPr lang="en-US" dirty="0" smtClean="0"/>
              <a:t>Suite </a:t>
            </a:r>
            <a:r>
              <a:rPr lang="en-US" dirty="0" smtClean="0"/>
              <a:t>200 </a:t>
            </a:r>
            <a:endParaRPr lang="en-US" dirty="0" smtClean="0"/>
          </a:p>
          <a:p>
            <a:pPr marL="274320" indent="-274320" algn="r" eaLnBrk="1" fontAlgn="auto" hangingPunct="1">
              <a:lnSpc>
                <a:spcPct val="90000"/>
              </a:lnSpc>
              <a:spcAft>
                <a:spcPts val="0"/>
              </a:spcAft>
              <a:buClr>
                <a:schemeClr val="accent3"/>
              </a:buClr>
              <a:buFont typeface="Wingdings 3" pitchFamily="18" charset="2"/>
              <a:buNone/>
              <a:defRPr/>
            </a:pPr>
            <a:r>
              <a:rPr lang="en-US" dirty="0" smtClean="0"/>
              <a:t>Washington, DC 20036-2636</a:t>
            </a:r>
            <a:endParaRPr lang="en-US" dirty="0" smtClean="0"/>
          </a:p>
          <a:p>
            <a:pPr marL="274320" indent="-274320" algn="r" eaLnBrk="1" fontAlgn="auto" hangingPunct="1">
              <a:lnSpc>
                <a:spcPct val="90000"/>
              </a:lnSpc>
              <a:spcAft>
                <a:spcPts val="0"/>
              </a:spcAft>
              <a:buClr>
                <a:schemeClr val="accent3"/>
              </a:buClr>
              <a:buFont typeface="Wingdings 3" pitchFamily="18" charset="2"/>
              <a:buNone/>
              <a:defRPr/>
            </a:pPr>
            <a:r>
              <a:rPr lang="en-US" dirty="0" smtClean="0"/>
              <a:t>202-466-6272</a:t>
            </a:r>
          </a:p>
          <a:p>
            <a:pPr marL="274320" indent="-274320" algn="r" eaLnBrk="1" fontAlgn="auto" hangingPunct="1">
              <a:lnSpc>
                <a:spcPct val="90000"/>
              </a:lnSpc>
              <a:spcAft>
                <a:spcPts val="0"/>
              </a:spcAft>
              <a:buClr>
                <a:schemeClr val="accent3"/>
              </a:buClr>
              <a:buFont typeface="Wingdings 3" pitchFamily="18" charset="2"/>
              <a:buNone/>
              <a:defRPr/>
            </a:pPr>
            <a:r>
              <a:rPr lang="en-US" dirty="0" smtClean="0">
                <a:hlinkClick r:id="rId4"/>
              </a:rPr>
              <a:t>www.ncpc.org</a:t>
            </a:r>
            <a:r>
              <a:rPr lang="en-US" dirty="0" smtClean="0"/>
              <a:t>  </a:t>
            </a:r>
          </a:p>
          <a:p>
            <a:pPr marL="274320" indent="-274320" algn="r" eaLnBrk="1" fontAlgn="auto" hangingPunct="1">
              <a:lnSpc>
                <a:spcPct val="90000"/>
              </a:lnSpc>
              <a:spcAft>
                <a:spcPts val="0"/>
              </a:spcAft>
              <a:buClr>
                <a:schemeClr val="accent3"/>
              </a:buClr>
              <a:buFont typeface="Wingdings 3" pitchFamily="18" charset="2"/>
              <a:buNone/>
              <a:defRPr/>
            </a:pPr>
            <a:endParaRPr lang="en-US" sz="2400" dirty="0"/>
          </a:p>
        </p:txBody>
      </p:sp>
      <p:sp>
        <p:nvSpPr>
          <p:cNvPr id="80901" name="Slide Number Placeholder 4"/>
          <p:cNvSpPr>
            <a:spLocks noGrp="1"/>
          </p:cNvSpPr>
          <p:nvPr>
            <p:ph type="sldNum" sz="quarter" idx="12"/>
          </p:nvPr>
        </p:nvSpPr>
        <p:spPr bwMode="auto">
          <a:xfrm>
            <a:off x="8594725" y="6407150"/>
            <a:ext cx="549275" cy="396875"/>
          </a:xfrm>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fld id="{B527CE1B-67B0-43B5-AFFE-EFA13AA0CD93}" type="slidenum">
              <a:rPr lang="zh-CN" altLang="en-US" sz="1000">
                <a:latin typeface="Arial" panose="020B0604020202020204" pitchFamily="34" charset="0"/>
                <a:cs typeface="Arial" panose="020B0604020202020204" pitchFamily="34" charset="0"/>
              </a:rPr>
              <a:pPr eaLnBrk="1" hangingPunct="1">
                <a:spcBef>
                  <a:spcPct val="0"/>
                </a:spcBef>
                <a:buClrTx/>
                <a:buSzTx/>
                <a:buFontTx/>
                <a:buNone/>
              </a:pPr>
              <a:t>46</a:t>
            </a:fld>
            <a:endParaRPr lang="zh-CN" altLang="en-US" sz="1000">
              <a:latin typeface="Arial" panose="020B0604020202020204" pitchFamily="34" charset="0"/>
              <a:cs typeface="Arial" panose="020B0604020202020204" pitchFamily="34" charset="0"/>
            </a:endParaRPr>
          </a:p>
        </p:txBody>
      </p:sp>
      <p:sp>
        <p:nvSpPr>
          <p:cNvPr id="80902" name="Footer Placeholder 1"/>
          <p:cNvSpPr txBox="1">
            <a:spLocks/>
          </p:cNvSpPr>
          <p:nvPr/>
        </p:nvSpPr>
        <p:spPr bwMode="auto">
          <a:xfrm>
            <a:off x="3429000" y="6324600"/>
            <a:ext cx="30527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000" dirty="0">
                <a:latin typeface="Arial" panose="020B0604020202020204" pitchFamily="34" charset="0"/>
                <a:cs typeface="Arial" panose="020B0604020202020204" pitchFamily="34" charset="0"/>
              </a:rPr>
              <a:t>© </a:t>
            </a:r>
            <a:r>
              <a:rPr lang="en-US" altLang="en-US" sz="1000" dirty="0" smtClean="0">
                <a:latin typeface="Arial" panose="020B0604020202020204" pitchFamily="34" charset="0"/>
                <a:cs typeface="Arial" panose="020B0604020202020204" pitchFamily="34" charset="0"/>
              </a:rPr>
              <a:t>2015 </a:t>
            </a:r>
            <a:r>
              <a:rPr lang="en-US" altLang="en-US" sz="1000" dirty="0">
                <a:latin typeface="Arial" panose="020B0604020202020204" pitchFamily="34" charset="0"/>
                <a:cs typeface="Arial" panose="020B0604020202020204" pitchFamily="34" charset="0"/>
              </a:rPr>
              <a:t>National Crime Prevention Council, Inc. www.ncpc.org  </a:t>
            </a:r>
          </a:p>
        </p:txBody>
      </p:sp>
    </p:spTree>
    <p:extLst>
      <p:ext uri="{BB962C8B-B14F-4D97-AF65-F5344CB8AC3E}">
        <p14:creationId xmlns:p14="http://schemas.microsoft.com/office/powerpoint/2010/main" val="125754268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5800" y="4191000"/>
            <a:ext cx="7924800" cy="1676400"/>
          </a:xfrm>
          <a:prstGeom prst="rect">
            <a:avLst/>
          </a:prstGeom>
          <a:solidFill>
            <a:srgbClr val="EFF8F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457200" y="1371600"/>
            <a:ext cx="8229600" cy="4724400"/>
          </a:xfrm>
        </p:spPr>
        <p:txBody>
          <a:bodyPr/>
          <a:lstStyle/>
          <a:p>
            <a:pPr marL="109537" indent="0">
              <a:spcBef>
                <a:spcPts val="0"/>
              </a:spcBef>
              <a:spcAft>
                <a:spcPts val="1000"/>
              </a:spcAft>
              <a:buNone/>
            </a:pPr>
            <a:r>
              <a:rPr lang="en-US" dirty="0" smtClean="0"/>
              <a:t>Most Americans understand that the housing boom that peaked in 2005-2006 laid the groundwork for the financial crisis of 2008. </a:t>
            </a:r>
          </a:p>
          <a:p>
            <a:pPr>
              <a:spcBef>
                <a:spcPts val="0"/>
              </a:spcBef>
              <a:spcAft>
                <a:spcPts val="600"/>
              </a:spcAft>
            </a:pPr>
            <a:r>
              <a:rPr lang="en-US" dirty="0" smtClean="0"/>
              <a:t>Interest rates were low, so the cost of debt and financing a home became more affordable. </a:t>
            </a:r>
          </a:p>
          <a:p>
            <a:pPr lvl="1">
              <a:spcBef>
                <a:spcPts val="0"/>
              </a:spcBef>
              <a:spcAft>
                <a:spcPts val="600"/>
              </a:spcAft>
            </a:pPr>
            <a:r>
              <a:rPr lang="en-US" dirty="0" smtClean="0"/>
              <a:t>Many individuals entered the housing market. </a:t>
            </a:r>
          </a:p>
          <a:p>
            <a:pPr lvl="1">
              <a:spcBef>
                <a:spcPts val="0"/>
              </a:spcBef>
              <a:spcAft>
                <a:spcPts val="600"/>
              </a:spcAft>
            </a:pPr>
            <a:r>
              <a:rPr lang="en-US" dirty="0" smtClean="0"/>
              <a:t>Housing prices rose.</a:t>
            </a:r>
          </a:p>
          <a:p>
            <a:pPr lvl="1">
              <a:spcBef>
                <a:spcPts val="0"/>
              </a:spcBef>
              <a:spcAft>
                <a:spcPts val="600"/>
              </a:spcAft>
            </a:pPr>
            <a:r>
              <a:rPr lang="en-US" dirty="0" smtClean="0"/>
              <a:t>Existing homeowners applied for second mortgages to take equity out of their homes and support their spending. </a:t>
            </a:r>
          </a:p>
          <a:p>
            <a:pPr lvl="1">
              <a:spcBef>
                <a:spcPts val="0"/>
              </a:spcBef>
              <a:spcAft>
                <a:spcPts val="1000"/>
              </a:spcAft>
            </a:pPr>
            <a:r>
              <a:rPr lang="en-US" dirty="0" smtClean="0"/>
              <a:t>Housing prices continued to rise; more buyers entered the market. </a:t>
            </a:r>
          </a:p>
          <a:p>
            <a:pPr marL="365125" lvl="1" indent="0">
              <a:spcBef>
                <a:spcPts val="1000"/>
              </a:spcBef>
              <a:spcAft>
                <a:spcPts val="1000"/>
              </a:spcAft>
              <a:buClr>
                <a:srgbClr val="2DA2BF"/>
              </a:buClr>
              <a:buNone/>
            </a:pPr>
            <a:r>
              <a:rPr lang="en-US" dirty="0" smtClean="0">
                <a:solidFill>
                  <a:prstClr val="black"/>
                </a:solidFill>
              </a:rPr>
              <a:t>With </a:t>
            </a:r>
            <a:r>
              <a:rPr lang="en-US" dirty="0">
                <a:solidFill>
                  <a:prstClr val="black"/>
                </a:solidFill>
              </a:rPr>
              <a:t>buyers feeling the pressure to qualify for a mortgage and profit from rapidly increasing home prices, </a:t>
            </a:r>
            <a:r>
              <a:rPr lang="en-US" b="1" dirty="0"/>
              <a:t>the first wave of mortgage fraud occurred in </a:t>
            </a:r>
            <a:r>
              <a:rPr lang="en-US" b="1" dirty="0">
                <a:solidFill>
                  <a:prstClr val="black"/>
                </a:solidFill>
              </a:rPr>
              <a:t>loan originations. </a:t>
            </a:r>
          </a:p>
          <a:p>
            <a:pPr marL="392113" lvl="1" indent="0">
              <a:spcBef>
                <a:spcPts val="0"/>
              </a:spcBef>
              <a:spcAft>
                <a:spcPts val="1000"/>
              </a:spcAft>
              <a:buClr>
                <a:srgbClr val="2DA2BF"/>
              </a:buClr>
              <a:buNone/>
            </a:pPr>
            <a:r>
              <a:rPr lang="en-CA" i="1" dirty="0">
                <a:solidFill>
                  <a:prstClr val="black"/>
                </a:solidFill>
              </a:rPr>
              <a:t>Loan origination</a:t>
            </a:r>
            <a:r>
              <a:rPr lang="en-CA" dirty="0">
                <a:solidFill>
                  <a:prstClr val="black"/>
                </a:solidFill>
              </a:rPr>
              <a:t> includes all the steps from taking a loan application </a:t>
            </a:r>
            <a:r>
              <a:rPr lang="en-CA" dirty="0" smtClean="0">
                <a:solidFill>
                  <a:prstClr val="black"/>
                </a:solidFill>
              </a:rPr>
              <a:t>through actual </a:t>
            </a:r>
            <a:r>
              <a:rPr lang="en-CA" dirty="0">
                <a:solidFill>
                  <a:prstClr val="black"/>
                </a:solidFill>
              </a:rPr>
              <a:t>disbursal of funds.</a:t>
            </a:r>
            <a:r>
              <a:rPr lang="en-US" dirty="0">
                <a:solidFill>
                  <a:prstClr val="black"/>
                </a:solidFill>
              </a:rPr>
              <a:t> </a:t>
            </a:r>
          </a:p>
          <a:p>
            <a:endParaRPr lang="en-US" dirty="0" smtClean="0"/>
          </a:p>
        </p:txBody>
      </p:sp>
      <p:sp>
        <p:nvSpPr>
          <p:cNvPr id="3" name="Title 2"/>
          <p:cNvSpPr>
            <a:spLocks noGrp="1"/>
          </p:cNvSpPr>
          <p:nvPr>
            <p:ph type="title"/>
          </p:nvPr>
        </p:nvSpPr>
        <p:spPr/>
        <p:txBody>
          <a:bodyPr>
            <a:normAutofit/>
          </a:bodyPr>
          <a:lstStyle/>
          <a:p>
            <a:r>
              <a:rPr lang="en-US" dirty="0" smtClean="0"/>
              <a:t>First </a:t>
            </a:r>
            <a:r>
              <a:rPr lang="en-US" dirty="0"/>
              <a:t>w</a:t>
            </a:r>
            <a:r>
              <a:rPr lang="en-US" dirty="0" smtClean="0"/>
              <a:t>ave of mortgage fraud: loan originations</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5</a:t>
            </a:fld>
            <a:endParaRPr lang="en-US" dirty="0"/>
          </a:p>
        </p:txBody>
      </p:sp>
    </p:spTree>
    <p:extLst>
      <p:ext uri="{BB962C8B-B14F-4D97-AF65-F5344CB8AC3E}">
        <p14:creationId xmlns:p14="http://schemas.microsoft.com/office/powerpoint/2010/main" val="3016901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lstStyle/>
          <a:p>
            <a:pPr>
              <a:spcBef>
                <a:spcPts val="0"/>
              </a:spcBef>
              <a:spcAft>
                <a:spcPts val="800"/>
              </a:spcAft>
              <a:buClr>
                <a:srgbClr val="2DA2BF"/>
              </a:buClr>
            </a:pPr>
            <a:r>
              <a:rPr lang="en-US" dirty="0">
                <a:solidFill>
                  <a:prstClr val="black"/>
                </a:solidFill>
              </a:rPr>
              <a:t>Financial institutions sought to increase </a:t>
            </a:r>
            <a:r>
              <a:rPr lang="en-US" dirty="0" smtClean="0">
                <a:solidFill>
                  <a:prstClr val="black"/>
                </a:solidFill>
              </a:rPr>
              <a:t>profits by </a:t>
            </a:r>
            <a:r>
              <a:rPr lang="en-US" dirty="0">
                <a:solidFill>
                  <a:prstClr val="black"/>
                </a:solidFill>
              </a:rPr>
              <a:t>adding features to their </a:t>
            </a:r>
            <a:r>
              <a:rPr lang="en-US" dirty="0" smtClean="0">
                <a:solidFill>
                  <a:prstClr val="black"/>
                </a:solidFill>
              </a:rPr>
              <a:t>loans, </a:t>
            </a:r>
            <a:r>
              <a:rPr lang="en-US" dirty="0">
                <a:solidFill>
                  <a:prstClr val="black"/>
                </a:solidFill>
              </a:rPr>
              <a:t>including adjustable interest rates and prepayment penalties, which </a:t>
            </a:r>
            <a:r>
              <a:rPr lang="en-US" b="1" dirty="0">
                <a:solidFill>
                  <a:prstClr val="black"/>
                </a:solidFill>
              </a:rPr>
              <a:t>increased costs for borrowers</a:t>
            </a:r>
            <a:r>
              <a:rPr lang="en-US" dirty="0">
                <a:solidFill>
                  <a:prstClr val="black"/>
                </a:solidFill>
              </a:rPr>
              <a:t>. </a:t>
            </a:r>
            <a:endParaRPr lang="en-US" dirty="0" smtClean="0">
              <a:solidFill>
                <a:prstClr val="black"/>
              </a:solidFill>
            </a:endParaRPr>
          </a:p>
          <a:p>
            <a:pPr lvl="0">
              <a:spcBef>
                <a:spcPts val="0"/>
              </a:spcBef>
              <a:spcAft>
                <a:spcPts val="800"/>
              </a:spcAft>
              <a:buClr>
                <a:srgbClr val="2DA2BF"/>
              </a:buClr>
            </a:pPr>
            <a:r>
              <a:rPr lang="en-US" dirty="0">
                <a:solidFill>
                  <a:prstClr val="black"/>
                </a:solidFill>
              </a:rPr>
              <a:t>To generate more income from fees, lenders directed many borrowers </a:t>
            </a:r>
            <a:r>
              <a:rPr lang="en-US" dirty="0" smtClean="0">
                <a:solidFill>
                  <a:prstClr val="black"/>
                </a:solidFill>
              </a:rPr>
              <a:t>into </a:t>
            </a:r>
            <a:r>
              <a:rPr lang="en-US" b="1" dirty="0">
                <a:solidFill>
                  <a:prstClr val="black"/>
                </a:solidFill>
              </a:rPr>
              <a:t>higher cost loans </a:t>
            </a:r>
            <a:r>
              <a:rPr lang="en-US" dirty="0">
                <a:solidFill>
                  <a:prstClr val="black"/>
                </a:solidFill>
              </a:rPr>
              <a:t>even when they qualified for loans with more conventional terms.</a:t>
            </a:r>
            <a:r>
              <a:rPr lang="en-US" b="1" dirty="0">
                <a:solidFill>
                  <a:prstClr val="black"/>
                </a:solidFill>
              </a:rPr>
              <a:t> </a:t>
            </a:r>
            <a:endParaRPr lang="en-US" dirty="0">
              <a:solidFill>
                <a:prstClr val="black"/>
              </a:solidFill>
            </a:endParaRPr>
          </a:p>
          <a:p>
            <a:pPr>
              <a:spcBef>
                <a:spcPts val="0"/>
              </a:spcBef>
              <a:spcAft>
                <a:spcPts val="800"/>
              </a:spcAft>
              <a:buClr>
                <a:srgbClr val="2DA2BF"/>
              </a:buClr>
            </a:pPr>
            <a:r>
              <a:rPr lang="en-US" dirty="0" smtClean="0">
                <a:solidFill>
                  <a:prstClr val="black"/>
                </a:solidFill>
              </a:rPr>
              <a:t>As a result of these actions, many </a:t>
            </a:r>
            <a:r>
              <a:rPr lang="en-US" dirty="0">
                <a:solidFill>
                  <a:prstClr val="black"/>
                </a:solidFill>
              </a:rPr>
              <a:t>borrowers</a:t>
            </a:r>
            <a:r>
              <a:rPr lang="en-US" b="1" dirty="0">
                <a:solidFill>
                  <a:prstClr val="black"/>
                </a:solidFill>
              </a:rPr>
              <a:t> took out loans much larger than they could afford</a:t>
            </a:r>
            <a:r>
              <a:rPr lang="en-US" dirty="0">
                <a:solidFill>
                  <a:prstClr val="black"/>
                </a:solidFill>
              </a:rPr>
              <a:t>, assuming </a:t>
            </a:r>
            <a:r>
              <a:rPr lang="en-US" dirty="0" smtClean="0">
                <a:solidFill>
                  <a:prstClr val="black"/>
                </a:solidFill>
              </a:rPr>
              <a:t>they would be able to </a:t>
            </a:r>
            <a:r>
              <a:rPr lang="en-US" dirty="0">
                <a:solidFill>
                  <a:prstClr val="black"/>
                </a:solidFill>
              </a:rPr>
              <a:t>sell or refinance their homes at a higher price later. </a:t>
            </a:r>
          </a:p>
          <a:p>
            <a:pPr>
              <a:spcBef>
                <a:spcPts val="0"/>
              </a:spcBef>
              <a:spcAft>
                <a:spcPts val="800"/>
              </a:spcAft>
              <a:buClr>
                <a:srgbClr val="2DA2BF"/>
              </a:buClr>
            </a:pPr>
            <a:r>
              <a:rPr lang="en-US" dirty="0" smtClean="0">
                <a:solidFill>
                  <a:prstClr val="black"/>
                </a:solidFill>
              </a:rPr>
              <a:t>Countless </a:t>
            </a:r>
            <a:r>
              <a:rPr lang="en-US" dirty="0">
                <a:solidFill>
                  <a:prstClr val="black"/>
                </a:solidFill>
              </a:rPr>
              <a:t>borrowers also </a:t>
            </a:r>
            <a:r>
              <a:rPr lang="en-US" b="1" dirty="0">
                <a:solidFill>
                  <a:prstClr val="black"/>
                </a:solidFill>
              </a:rPr>
              <a:t>took out adjustable rate mortgages </a:t>
            </a:r>
            <a:r>
              <a:rPr lang="en-US" dirty="0">
                <a:solidFill>
                  <a:prstClr val="black"/>
                </a:solidFill>
              </a:rPr>
              <a:t>(ARMs), where </a:t>
            </a:r>
            <a:r>
              <a:rPr lang="en-US" dirty="0" smtClean="0">
                <a:solidFill>
                  <a:prstClr val="black"/>
                </a:solidFill>
              </a:rPr>
              <a:t>initial interest </a:t>
            </a:r>
            <a:r>
              <a:rPr lang="en-US" dirty="0">
                <a:solidFill>
                  <a:prstClr val="black"/>
                </a:solidFill>
              </a:rPr>
              <a:t>rates were lower than those on fixed-rate loans. </a:t>
            </a:r>
            <a:endParaRPr lang="en-US" dirty="0" smtClean="0">
              <a:solidFill>
                <a:prstClr val="black"/>
              </a:solidFill>
            </a:endParaRPr>
          </a:p>
          <a:p>
            <a:pPr lvl="0">
              <a:spcBef>
                <a:spcPts val="0"/>
              </a:spcBef>
              <a:spcAft>
                <a:spcPts val="800"/>
              </a:spcAft>
              <a:buClr>
                <a:srgbClr val="2DA2BF"/>
              </a:buClr>
            </a:pPr>
            <a:r>
              <a:rPr lang="en-US" dirty="0">
                <a:solidFill>
                  <a:prstClr val="black"/>
                </a:solidFill>
              </a:rPr>
              <a:t>With the flood of buyers seeking financing, and the pressure to generate fee income, many mortgage lenders </a:t>
            </a:r>
            <a:r>
              <a:rPr lang="en-US" dirty="0" smtClean="0">
                <a:solidFill>
                  <a:prstClr val="black"/>
                </a:solidFill>
              </a:rPr>
              <a:t>approved </a:t>
            </a:r>
            <a:r>
              <a:rPr lang="en-US" b="1" dirty="0" smtClean="0">
                <a:solidFill>
                  <a:prstClr val="black"/>
                </a:solidFill>
              </a:rPr>
              <a:t>“no doc” loans</a:t>
            </a:r>
            <a:r>
              <a:rPr lang="en-US" dirty="0" smtClean="0">
                <a:solidFill>
                  <a:prstClr val="black"/>
                </a:solidFill>
              </a:rPr>
              <a:t>—waiving the </a:t>
            </a:r>
            <a:r>
              <a:rPr lang="en-US" dirty="0">
                <a:solidFill>
                  <a:prstClr val="black"/>
                </a:solidFill>
              </a:rPr>
              <a:t>documentation </a:t>
            </a:r>
            <a:r>
              <a:rPr lang="en-US" dirty="0" smtClean="0">
                <a:solidFill>
                  <a:prstClr val="black"/>
                </a:solidFill>
              </a:rPr>
              <a:t>borrowers normally would need to support </a:t>
            </a:r>
            <a:r>
              <a:rPr lang="en-US" dirty="0">
                <a:solidFill>
                  <a:prstClr val="black"/>
                </a:solidFill>
              </a:rPr>
              <a:t>their ability to repay them</a:t>
            </a:r>
            <a:r>
              <a:rPr lang="en-US" dirty="0" smtClean="0">
                <a:solidFill>
                  <a:prstClr val="black"/>
                </a:solidFill>
              </a:rPr>
              <a:t>.</a:t>
            </a:r>
            <a:endParaRPr lang="en-US" dirty="0">
              <a:solidFill>
                <a:prstClr val="black"/>
              </a:solidFill>
            </a:endParaRPr>
          </a:p>
          <a:p>
            <a:endParaRPr lang="en-US" dirty="0" smtClean="0"/>
          </a:p>
        </p:txBody>
      </p:sp>
      <p:sp>
        <p:nvSpPr>
          <p:cNvPr id="3" name="Title 2"/>
          <p:cNvSpPr>
            <a:spLocks noGrp="1"/>
          </p:cNvSpPr>
          <p:nvPr>
            <p:ph type="title"/>
          </p:nvPr>
        </p:nvSpPr>
        <p:spPr/>
        <p:txBody>
          <a:bodyPr>
            <a:normAutofit/>
          </a:bodyPr>
          <a:lstStyle/>
          <a:p>
            <a:r>
              <a:rPr lang="en-US" dirty="0" smtClean="0"/>
              <a:t>First </a:t>
            </a:r>
            <a:r>
              <a:rPr lang="en-US" dirty="0"/>
              <a:t>w</a:t>
            </a:r>
            <a:r>
              <a:rPr lang="en-US" dirty="0" smtClean="0"/>
              <a:t>ave of mortgage fraud</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896229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315200" cy="4724400"/>
          </a:xfrm>
        </p:spPr>
        <p:txBody>
          <a:bodyPr/>
          <a:lstStyle/>
          <a:p>
            <a:pPr lvl="0">
              <a:spcBef>
                <a:spcPts val="0"/>
              </a:spcBef>
              <a:spcAft>
                <a:spcPts val="1000"/>
              </a:spcAft>
              <a:buClr>
                <a:srgbClr val="2DA2BF"/>
              </a:buClr>
            </a:pPr>
            <a:endParaRPr lang="en-US" dirty="0" smtClean="0">
              <a:solidFill>
                <a:prstClr val="black"/>
              </a:solidFill>
            </a:endParaRPr>
          </a:p>
          <a:p>
            <a:pPr lvl="0">
              <a:spcBef>
                <a:spcPts val="0"/>
              </a:spcBef>
              <a:spcAft>
                <a:spcPts val="1000"/>
              </a:spcAft>
              <a:buClr>
                <a:srgbClr val="2DA2BF"/>
              </a:buClr>
            </a:pPr>
            <a:endParaRPr lang="en-US" dirty="0">
              <a:solidFill>
                <a:prstClr val="black"/>
              </a:solidFill>
            </a:endParaRPr>
          </a:p>
          <a:p>
            <a:pPr lvl="0">
              <a:spcBef>
                <a:spcPts val="0"/>
              </a:spcBef>
              <a:spcAft>
                <a:spcPts val="1000"/>
              </a:spcAft>
              <a:buClr>
                <a:srgbClr val="2DA2BF"/>
              </a:buClr>
            </a:pPr>
            <a:endParaRPr lang="en-US" dirty="0" smtClean="0">
              <a:solidFill>
                <a:prstClr val="black"/>
              </a:solidFill>
            </a:endParaRPr>
          </a:p>
          <a:p>
            <a:pPr marL="887412" lvl="3" indent="0">
              <a:spcBef>
                <a:spcPts val="0"/>
              </a:spcBef>
              <a:spcAft>
                <a:spcPts val="1000"/>
              </a:spcAft>
              <a:buClr>
                <a:srgbClr val="2DA2BF"/>
              </a:buClr>
              <a:buNone/>
            </a:pPr>
            <a:r>
              <a:rPr lang="en-US" sz="1600" dirty="0" smtClean="0">
                <a:solidFill>
                  <a:prstClr val="black"/>
                </a:solidFill>
              </a:rPr>
              <a:t>By </a:t>
            </a:r>
            <a:r>
              <a:rPr lang="en-US" sz="1600" dirty="0">
                <a:solidFill>
                  <a:prstClr val="black"/>
                </a:solidFill>
              </a:rPr>
              <a:t>2004, the FBI warned that mortgage fraud was becoming so rampant that the resulting </a:t>
            </a:r>
            <a:r>
              <a:rPr lang="en-US" sz="1600" dirty="0" smtClean="0">
                <a:solidFill>
                  <a:prstClr val="black"/>
                </a:solidFill>
              </a:rPr>
              <a:t>“epidemic” </a:t>
            </a:r>
            <a:r>
              <a:rPr lang="en-US" sz="1600" dirty="0">
                <a:solidFill>
                  <a:prstClr val="black"/>
                </a:solidFill>
              </a:rPr>
              <a:t>of crimes could trigger a massive financial crisis</a:t>
            </a:r>
            <a:r>
              <a:rPr lang="en-US" sz="1600" dirty="0" smtClean="0">
                <a:solidFill>
                  <a:prstClr val="black"/>
                </a:solidFill>
              </a:rPr>
              <a:t>.</a:t>
            </a:r>
          </a:p>
          <a:p>
            <a:pPr marL="887412" lvl="3" indent="0">
              <a:spcBef>
                <a:spcPts val="0"/>
              </a:spcBef>
              <a:spcAft>
                <a:spcPts val="1000"/>
              </a:spcAft>
              <a:buClr>
                <a:srgbClr val="2DA2BF"/>
              </a:buClr>
              <a:buNone/>
            </a:pPr>
            <a:r>
              <a:rPr lang="en-US" sz="1600" dirty="0" smtClean="0">
                <a:solidFill>
                  <a:prstClr val="black"/>
                </a:solidFill>
              </a:rPr>
              <a:t>In 2005</a:t>
            </a:r>
            <a:r>
              <a:rPr lang="en-US" sz="1600" dirty="0">
                <a:solidFill>
                  <a:prstClr val="black"/>
                </a:solidFill>
              </a:rPr>
              <a:t>, the FBI </a:t>
            </a:r>
            <a:r>
              <a:rPr lang="en-US" sz="1600" dirty="0" smtClean="0">
                <a:solidFill>
                  <a:prstClr val="black"/>
                </a:solidFill>
              </a:rPr>
              <a:t>reported </a:t>
            </a:r>
            <a:r>
              <a:rPr lang="en-US" sz="1600" dirty="0">
                <a:solidFill>
                  <a:prstClr val="black"/>
                </a:solidFill>
              </a:rPr>
              <a:t>that </a:t>
            </a:r>
            <a:r>
              <a:rPr lang="en-US" sz="1600" dirty="0" smtClean="0">
                <a:solidFill>
                  <a:prstClr val="black"/>
                </a:solidFill>
              </a:rPr>
              <a:t>“mortgage </a:t>
            </a:r>
            <a:r>
              <a:rPr lang="en-US" sz="1600" dirty="0">
                <a:solidFill>
                  <a:prstClr val="black"/>
                </a:solidFill>
              </a:rPr>
              <a:t>fraud is one of the fastest growing white collar crimes in the United States</a:t>
            </a:r>
            <a:r>
              <a:rPr lang="en-US" sz="1600" dirty="0" smtClean="0">
                <a:solidFill>
                  <a:prstClr val="black"/>
                </a:solidFill>
              </a:rPr>
              <a:t>.”</a:t>
            </a:r>
            <a:endParaRPr lang="en-US" sz="1600" dirty="0">
              <a:solidFill>
                <a:prstClr val="black"/>
              </a:solidFill>
            </a:endParaRPr>
          </a:p>
          <a:p>
            <a:pPr lvl="1">
              <a:spcBef>
                <a:spcPts val="0"/>
              </a:spcBef>
              <a:spcAft>
                <a:spcPts val="1000"/>
              </a:spcAft>
              <a:buClr>
                <a:srgbClr val="2DA2BF"/>
              </a:buClr>
            </a:pPr>
            <a:endParaRPr lang="en-US" dirty="0">
              <a:solidFill>
                <a:prstClr val="black"/>
              </a:solidFill>
            </a:endParaRPr>
          </a:p>
          <a:p>
            <a:pPr lvl="1"/>
            <a:endParaRPr lang="en-US" dirty="0" smtClean="0"/>
          </a:p>
        </p:txBody>
      </p:sp>
      <p:sp>
        <p:nvSpPr>
          <p:cNvPr id="3" name="Title 2"/>
          <p:cNvSpPr>
            <a:spLocks noGrp="1"/>
          </p:cNvSpPr>
          <p:nvPr>
            <p:ph type="title"/>
          </p:nvPr>
        </p:nvSpPr>
        <p:spPr/>
        <p:txBody>
          <a:bodyPr>
            <a:normAutofit/>
          </a:bodyPr>
          <a:lstStyle/>
          <a:p>
            <a:r>
              <a:rPr lang="en-US" dirty="0" smtClean="0"/>
              <a:t>First </a:t>
            </a:r>
            <a:r>
              <a:rPr lang="en-US" dirty="0"/>
              <a:t>w</a:t>
            </a:r>
            <a:r>
              <a:rPr lang="en-US" dirty="0" smtClean="0"/>
              <a:t>ave of mortgage fraud, cont’d</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117596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marL="109537" lvl="0">
              <a:spcBef>
                <a:spcPts val="400"/>
              </a:spcBef>
            </a:pPr>
            <a:r>
              <a:rPr lang="en-US" dirty="0" smtClean="0"/>
              <a:t>Common loan origination scams</a:t>
            </a:r>
            <a:endParaRPr lang="en-US" sz="2800"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8</a:t>
            </a:fld>
            <a:endParaRPr lang="en-US" dirty="0"/>
          </a:p>
        </p:txBody>
      </p:sp>
      <p:sp>
        <p:nvSpPr>
          <p:cNvPr id="6" name="Content Placeholder 1"/>
          <p:cNvSpPr txBox="1">
            <a:spLocks/>
          </p:cNvSpPr>
          <p:nvPr/>
        </p:nvSpPr>
        <p:spPr bwMode="auto">
          <a:xfrm>
            <a:off x="795130" y="1600200"/>
            <a:ext cx="4114800" cy="3352800"/>
          </a:xfrm>
          <a:prstGeom prst="rect">
            <a:avLst/>
          </a:prstGeom>
          <a:noFill/>
          <a:ln>
            <a:noFill/>
          </a:ln>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0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0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18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85750" indent="-285750">
              <a:spcBef>
                <a:spcPts val="600"/>
              </a:spcBef>
              <a:spcAft>
                <a:spcPts val="1200"/>
              </a:spcAft>
              <a:tabLst>
                <a:tab pos="3240405" algn="l"/>
              </a:tabLst>
            </a:pPr>
            <a:r>
              <a:rPr lang="en-CA" sz="1800" dirty="0" smtClean="0">
                <a:solidFill>
                  <a:schemeClr val="accent4">
                    <a:lumMod val="75000"/>
                  </a:schemeClr>
                </a:solidFill>
                <a:ea typeface="Calibri"/>
                <a:cs typeface="Times New Roman"/>
              </a:rPr>
              <a:t>Inflated </a:t>
            </a:r>
            <a:r>
              <a:rPr lang="en-CA" sz="1800" dirty="0">
                <a:solidFill>
                  <a:schemeClr val="accent4">
                    <a:lumMod val="75000"/>
                  </a:schemeClr>
                </a:solidFill>
                <a:ea typeface="Calibri"/>
                <a:cs typeface="Times New Roman"/>
              </a:rPr>
              <a:t>income or assets	</a:t>
            </a:r>
            <a:endParaRPr lang="en-CA" sz="1800" dirty="0" smtClean="0">
              <a:solidFill>
                <a:schemeClr val="accent4">
                  <a:lumMod val="75000"/>
                </a:schemeClr>
              </a:solidFill>
              <a:ea typeface="Calibri"/>
              <a:cs typeface="Times New Roman"/>
            </a:endParaRPr>
          </a:p>
          <a:p>
            <a:pPr marL="285750" indent="-285750">
              <a:spcBef>
                <a:spcPts val="0"/>
              </a:spcBef>
              <a:spcAft>
                <a:spcPts val="1200"/>
              </a:spcAft>
              <a:tabLst>
                <a:tab pos="3240405" algn="l"/>
              </a:tabLst>
            </a:pPr>
            <a:r>
              <a:rPr lang="en-CA" sz="1800" dirty="0" smtClean="0">
                <a:solidFill>
                  <a:schemeClr val="accent4">
                    <a:lumMod val="75000"/>
                  </a:schemeClr>
                </a:solidFill>
                <a:ea typeface="Calibri"/>
                <a:cs typeface="Times New Roman"/>
              </a:rPr>
              <a:t>Straw </a:t>
            </a:r>
            <a:r>
              <a:rPr lang="en-CA" sz="1800" dirty="0">
                <a:solidFill>
                  <a:schemeClr val="accent4">
                    <a:lumMod val="75000"/>
                  </a:schemeClr>
                </a:solidFill>
                <a:ea typeface="Calibri"/>
                <a:cs typeface="Times New Roman"/>
              </a:rPr>
              <a:t>buyer</a:t>
            </a:r>
            <a:endParaRPr lang="en-US" sz="1800" dirty="0">
              <a:solidFill>
                <a:schemeClr val="accent4">
                  <a:lumMod val="75000"/>
                </a:schemeClr>
              </a:solidFill>
              <a:ea typeface="Calibri"/>
              <a:cs typeface="Times New Roman"/>
            </a:endParaRPr>
          </a:p>
          <a:p>
            <a:pPr marL="285750" indent="-285750">
              <a:spcBef>
                <a:spcPts val="0"/>
              </a:spcBef>
              <a:spcAft>
                <a:spcPts val="1200"/>
              </a:spcAft>
              <a:tabLst>
                <a:tab pos="3240405" algn="l"/>
              </a:tabLst>
            </a:pPr>
            <a:r>
              <a:rPr lang="en-CA" sz="1800" dirty="0">
                <a:solidFill>
                  <a:schemeClr val="accent4">
                    <a:lumMod val="75000"/>
                  </a:schemeClr>
                </a:solidFill>
                <a:ea typeface="Calibri"/>
                <a:cs typeface="Times New Roman"/>
              </a:rPr>
              <a:t>Identity </a:t>
            </a:r>
            <a:r>
              <a:rPr lang="en-CA" sz="1800" dirty="0" smtClean="0">
                <a:solidFill>
                  <a:schemeClr val="accent4">
                    <a:lumMod val="75000"/>
                  </a:schemeClr>
                </a:solidFill>
                <a:ea typeface="Calibri"/>
                <a:cs typeface="Times New Roman"/>
              </a:rPr>
              <a:t>theft</a:t>
            </a:r>
          </a:p>
          <a:p>
            <a:pPr marL="285750" indent="-285750">
              <a:spcBef>
                <a:spcPts val="0"/>
              </a:spcBef>
              <a:spcAft>
                <a:spcPts val="1200"/>
              </a:spcAft>
              <a:tabLst>
                <a:tab pos="3240405" algn="l"/>
              </a:tabLst>
            </a:pPr>
            <a:r>
              <a:rPr lang="en-CA" sz="1800" dirty="0" smtClean="0">
                <a:solidFill>
                  <a:schemeClr val="accent4">
                    <a:lumMod val="75000"/>
                  </a:schemeClr>
                </a:solidFill>
                <a:ea typeface="Calibri"/>
                <a:cs typeface="Times New Roman"/>
              </a:rPr>
              <a:t>Inflated </a:t>
            </a:r>
            <a:r>
              <a:rPr lang="en-CA" sz="1800" dirty="0">
                <a:solidFill>
                  <a:schemeClr val="accent4">
                    <a:lumMod val="75000"/>
                  </a:schemeClr>
                </a:solidFill>
                <a:ea typeface="Calibri"/>
                <a:cs typeface="Times New Roman"/>
              </a:rPr>
              <a:t>appraisal</a:t>
            </a:r>
            <a:endParaRPr lang="en-US" sz="1800" dirty="0">
              <a:solidFill>
                <a:schemeClr val="accent4">
                  <a:lumMod val="75000"/>
                </a:schemeClr>
              </a:solidFill>
              <a:ea typeface="Calibri"/>
              <a:cs typeface="Times New Roman"/>
            </a:endParaRPr>
          </a:p>
          <a:p>
            <a:pPr marL="285750" indent="-285750">
              <a:spcBef>
                <a:spcPts val="0"/>
              </a:spcBef>
              <a:spcAft>
                <a:spcPts val="1200"/>
              </a:spcAft>
              <a:tabLst>
                <a:tab pos="3240405" algn="l"/>
              </a:tabLst>
            </a:pPr>
            <a:r>
              <a:rPr lang="en-CA" sz="1800" dirty="0">
                <a:solidFill>
                  <a:schemeClr val="accent4">
                    <a:lumMod val="75000"/>
                  </a:schemeClr>
                </a:solidFill>
                <a:ea typeface="Calibri"/>
                <a:cs typeface="Times New Roman"/>
              </a:rPr>
              <a:t>Altered </a:t>
            </a:r>
            <a:r>
              <a:rPr lang="en-CA" sz="1800" dirty="0" smtClean="0">
                <a:solidFill>
                  <a:schemeClr val="accent4">
                    <a:lumMod val="75000"/>
                  </a:schemeClr>
                </a:solidFill>
                <a:ea typeface="Calibri"/>
                <a:cs typeface="Times New Roman"/>
              </a:rPr>
              <a:t>documents</a:t>
            </a:r>
          </a:p>
          <a:p>
            <a:pPr marL="285750" indent="-285750">
              <a:spcBef>
                <a:spcPts val="0"/>
              </a:spcBef>
              <a:spcAft>
                <a:spcPts val="1200"/>
              </a:spcAft>
              <a:tabLst>
                <a:tab pos="3240405" algn="l"/>
              </a:tabLst>
            </a:pPr>
            <a:r>
              <a:rPr lang="en-CA" sz="1800" dirty="0" smtClean="0">
                <a:solidFill>
                  <a:schemeClr val="accent4">
                    <a:lumMod val="75000"/>
                  </a:schemeClr>
                </a:solidFill>
                <a:ea typeface="Calibri"/>
                <a:cs typeface="Times New Roman"/>
              </a:rPr>
              <a:t>Predatory </a:t>
            </a:r>
            <a:r>
              <a:rPr lang="en-CA" sz="1800" dirty="0">
                <a:solidFill>
                  <a:schemeClr val="accent4">
                    <a:lumMod val="75000"/>
                  </a:schemeClr>
                </a:solidFill>
                <a:ea typeface="Calibri"/>
                <a:cs typeface="Times New Roman"/>
              </a:rPr>
              <a:t>lending</a:t>
            </a:r>
            <a:endParaRPr lang="en-US" sz="1800" dirty="0">
              <a:solidFill>
                <a:schemeClr val="accent4">
                  <a:lumMod val="75000"/>
                </a:schemeClr>
              </a:solidFill>
              <a:ea typeface="Calibri"/>
              <a:cs typeface="Times New Roman"/>
            </a:endParaRPr>
          </a:p>
          <a:p>
            <a:pPr marL="285750" indent="-285750">
              <a:spcBef>
                <a:spcPts val="0"/>
              </a:spcBef>
              <a:spcAft>
                <a:spcPts val="1200"/>
              </a:spcAft>
            </a:pPr>
            <a:r>
              <a:rPr lang="en-US" sz="1800" dirty="0">
                <a:solidFill>
                  <a:schemeClr val="accent4">
                    <a:lumMod val="75000"/>
                  </a:schemeClr>
                </a:solidFill>
              </a:rPr>
              <a:t>Multiple loans	</a:t>
            </a:r>
          </a:p>
          <a:p>
            <a:pPr>
              <a:spcAft>
                <a:spcPts val="1200"/>
              </a:spcAft>
            </a:pPr>
            <a:endParaRPr lang="en-US" dirty="0"/>
          </a:p>
        </p:txBody>
      </p:sp>
      <p:sp>
        <p:nvSpPr>
          <p:cNvPr id="11" name="Content Placeholder 1"/>
          <p:cNvSpPr txBox="1">
            <a:spLocks/>
          </p:cNvSpPr>
          <p:nvPr/>
        </p:nvSpPr>
        <p:spPr bwMode="auto">
          <a:xfrm>
            <a:off x="4419600" y="1600200"/>
            <a:ext cx="4114800" cy="3344779"/>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0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0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18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85750" indent="-285750">
              <a:spcBef>
                <a:spcPts val="0"/>
              </a:spcBef>
              <a:spcAft>
                <a:spcPts val="1200"/>
              </a:spcAft>
            </a:pPr>
            <a:r>
              <a:rPr lang="en-US" sz="1800" dirty="0" smtClean="0">
                <a:solidFill>
                  <a:schemeClr val="accent4">
                    <a:lumMod val="75000"/>
                  </a:schemeClr>
                </a:solidFill>
              </a:rPr>
              <a:t>Stated </a:t>
            </a:r>
            <a:r>
              <a:rPr lang="en-US" sz="1800" dirty="0">
                <a:solidFill>
                  <a:schemeClr val="accent4">
                    <a:lumMod val="75000"/>
                  </a:schemeClr>
                </a:solidFill>
              </a:rPr>
              <a:t>income loan</a:t>
            </a:r>
          </a:p>
          <a:p>
            <a:pPr marL="285750" indent="-285750">
              <a:spcBef>
                <a:spcPts val="0"/>
              </a:spcBef>
              <a:spcAft>
                <a:spcPts val="1200"/>
              </a:spcAft>
            </a:pPr>
            <a:r>
              <a:rPr lang="en-US" sz="1800" dirty="0">
                <a:solidFill>
                  <a:schemeClr val="accent4">
                    <a:lumMod val="75000"/>
                  </a:schemeClr>
                </a:solidFill>
              </a:rPr>
              <a:t>Air loans</a:t>
            </a:r>
          </a:p>
          <a:p>
            <a:pPr marL="285750" indent="-285750">
              <a:spcBef>
                <a:spcPts val="0"/>
              </a:spcBef>
              <a:spcAft>
                <a:spcPts val="1200"/>
              </a:spcAft>
            </a:pPr>
            <a:r>
              <a:rPr lang="en-US" sz="1800" dirty="0">
                <a:solidFill>
                  <a:schemeClr val="accent4">
                    <a:lumMod val="75000"/>
                  </a:schemeClr>
                </a:solidFill>
              </a:rPr>
              <a:t>Inflated deposits </a:t>
            </a:r>
            <a:r>
              <a:rPr lang="en-US" sz="1800" dirty="0" smtClean="0">
                <a:solidFill>
                  <a:schemeClr val="accent4">
                    <a:lumMod val="75000"/>
                  </a:schemeClr>
                </a:solidFill>
              </a:rPr>
              <a:t>&amp; soft second </a:t>
            </a:r>
            <a:r>
              <a:rPr lang="en-US" sz="1800" dirty="0">
                <a:solidFill>
                  <a:schemeClr val="accent4">
                    <a:lumMod val="75000"/>
                  </a:schemeClr>
                </a:solidFill>
              </a:rPr>
              <a:t>mortgages</a:t>
            </a:r>
          </a:p>
          <a:p>
            <a:pPr marL="285750" indent="-285750">
              <a:spcBef>
                <a:spcPts val="0"/>
              </a:spcBef>
              <a:spcAft>
                <a:spcPts val="1200"/>
              </a:spcAft>
            </a:pPr>
            <a:r>
              <a:rPr lang="en-US" sz="1800" dirty="0">
                <a:solidFill>
                  <a:schemeClr val="accent4">
                    <a:lumMod val="75000"/>
                  </a:schemeClr>
                </a:solidFill>
              </a:rPr>
              <a:t>Flipping </a:t>
            </a:r>
          </a:p>
          <a:p>
            <a:pPr marL="285750" indent="-285750">
              <a:spcBef>
                <a:spcPts val="0"/>
              </a:spcBef>
              <a:spcAft>
                <a:spcPts val="1200"/>
              </a:spcAft>
            </a:pPr>
            <a:r>
              <a:rPr lang="en-US" sz="1800" dirty="0">
                <a:solidFill>
                  <a:schemeClr val="accent4">
                    <a:lumMod val="75000"/>
                  </a:schemeClr>
                </a:solidFill>
              </a:rPr>
              <a:t>Money laundering</a:t>
            </a:r>
          </a:p>
          <a:p>
            <a:pPr>
              <a:spcAft>
                <a:spcPts val="1200"/>
              </a:spcAft>
            </a:pPr>
            <a:endParaRPr lang="en-US" dirty="0"/>
          </a:p>
        </p:txBody>
      </p:sp>
    </p:spTree>
    <p:extLst>
      <p:ext uri="{BB962C8B-B14F-4D97-AF65-F5344CB8AC3E}">
        <p14:creationId xmlns:p14="http://schemas.microsoft.com/office/powerpoint/2010/main" val="1503018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Loan origination fraud by type between 2008-2012</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9</a:t>
            </a:fld>
            <a:endParaRPr lang="en-US" dirty="0"/>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447800"/>
            <a:ext cx="8077819"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4207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90164C9A32204CB76FAA5F05A688B0" ma:contentTypeVersion="2" ma:contentTypeDescription="Create a new document." ma:contentTypeScope="" ma:versionID="0b52fb5bb566120ed63fabf6d8458c26">
  <xsd:schema xmlns:xsd="http://www.w3.org/2001/XMLSchema" xmlns:xs="http://www.w3.org/2001/XMLSchema" xmlns:p="http://schemas.microsoft.com/office/2006/metadata/properties" xmlns:ns2="b2b430db-b6d0-4e4e-8ac9-84c8b4021184" targetNamespace="http://schemas.microsoft.com/office/2006/metadata/properties" ma:root="true" ma:fieldsID="27e881714e7c7d3728ed125f74da5bf9" ns2:_="">
    <xsd:import namespace="b2b430db-b6d0-4e4e-8ac9-84c8b402118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b430db-b6d0-4e4e-8ac9-84c8b402118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6AD006-5ED6-42F3-ADD8-D0936C84C5DF}">
  <ds:schemaRef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b2b430db-b6d0-4e4e-8ac9-84c8b4021184"/>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4F7109FB-0D49-40E8-B304-770EF17F5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b430db-b6d0-4e4e-8ac9-84c8b40211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762DC0-029F-4736-810A-A9DFB2A6D7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56845</TotalTime>
  <Words>6545</Words>
  <Application>Microsoft Office PowerPoint</Application>
  <PresentationFormat>On-screen Show (4:3)</PresentationFormat>
  <Paragraphs>663</Paragraphs>
  <Slides>46</Slides>
  <Notes>46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46</vt:i4>
      </vt:variant>
    </vt:vector>
  </HeadingPairs>
  <TitlesOfParts>
    <vt:vector size="58" baseType="lpstr">
      <vt:lpstr>黑体</vt:lpstr>
      <vt:lpstr>Arial</vt:lpstr>
      <vt:lpstr>Calibri</vt:lpstr>
      <vt:lpstr>Lucida Sans Unicode</vt:lpstr>
      <vt:lpstr>Symbol</vt:lpstr>
      <vt:lpstr>Times New Roman</vt:lpstr>
      <vt:lpstr>Verdana</vt:lpstr>
      <vt:lpstr>Wingdings</vt:lpstr>
      <vt:lpstr>Wingdings 2</vt:lpstr>
      <vt:lpstr>Wingdings 3</vt:lpstr>
      <vt:lpstr>Concourse</vt:lpstr>
      <vt:lpstr>1_Concourse</vt:lpstr>
      <vt:lpstr>Assisting Victims of Mortgage Fraud</vt:lpstr>
      <vt:lpstr>Introduction</vt:lpstr>
      <vt:lpstr>Objectives</vt:lpstr>
      <vt:lpstr>In the beginning…</vt:lpstr>
      <vt:lpstr>First wave of mortgage fraud: loan originations</vt:lpstr>
      <vt:lpstr>First wave of mortgage fraud</vt:lpstr>
      <vt:lpstr>First wave of mortgage fraud, cont’d</vt:lpstr>
      <vt:lpstr>Common loan origination scams</vt:lpstr>
      <vt:lpstr>Loan origination fraud by type between 2008-2012</vt:lpstr>
      <vt:lpstr>Housing boom collapse</vt:lpstr>
      <vt:lpstr>Housing boom collapse, cont’d</vt:lpstr>
      <vt:lpstr>Foreclosure crisis</vt:lpstr>
      <vt:lpstr>Foreclosure crisis opens door for new fraud</vt:lpstr>
      <vt:lpstr>Top locations for mortgage fraud in the U.S. 2012  </vt:lpstr>
      <vt:lpstr>Part Two:  Protect and Respond</vt:lpstr>
      <vt:lpstr>Part Two goals</vt:lpstr>
      <vt:lpstr>Introduction </vt:lpstr>
      <vt:lpstr>Says the Spider to the Fly…  Marketing Phase:  How Fraudsters Lure Their Victims</vt:lpstr>
      <vt:lpstr>PowerPoint Presentation</vt:lpstr>
      <vt:lpstr>Mortgage fraudsters use various tactics to find victims</vt:lpstr>
      <vt:lpstr> </vt:lpstr>
      <vt:lpstr>Telemarketing</vt:lpstr>
      <vt:lpstr>Official-looking mailers</vt:lpstr>
      <vt:lpstr>Official-looking mailers, cont’d </vt:lpstr>
      <vt:lpstr>Advertising</vt:lpstr>
      <vt:lpstr>Examples of advertising</vt:lpstr>
      <vt:lpstr>Fraudulent websites</vt:lpstr>
      <vt:lpstr>Internet chat rooms</vt:lpstr>
      <vt:lpstr>Marketing to seniors</vt:lpstr>
      <vt:lpstr>Marketing to seniors, cont’d</vt:lpstr>
      <vt:lpstr>Marketing to seniors, cont’d</vt:lpstr>
      <vt:lpstr>“Affinity” marketing</vt:lpstr>
      <vt:lpstr>Example of “affinity marketing” </vt:lpstr>
      <vt:lpstr> Fraudulent legal assistance</vt:lpstr>
      <vt:lpstr>What victims need to know</vt:lpstr>
      <vt:lpstr>PowerPoint Presentation</vt:lpstr>
      <vt:lpstr>PowerPoint Presentation</vt:lpstr>
      <vt:lpstr>Recognizing fraudster business tactics</vt:lpstr>
      <vt:lpstr> </vt:lpstr>
      <vt:lpstr>The fraudster is a smooth talker</vt:lpstr>
      <vt:lpstr>The fraudster is manipulative</vt:lpstr>
      <vt:lpstr>The fraudster uses similarity to the victim</vt:lpstr>
      <vt:lpstr>The fraudster requires payment up front</vt:lpstr>
      <vt:lpstr>The fraudster buries victim in paperwork</vt:lpstr>
      <vt:lpstr>What victims need to know</vt:lpstr>
      <vt:lpstr>For 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Coletrane, Sarita</dc:creator>
  <cp:lastModifiedBy>Coletrane</cp:lastModifiedBy>
  <cp:revision>644</cp:revision>
  <cp:lastPrinted>2014-10-23T00:06:33Z</cp:lastPrinted>
  <dcterms:created xsi:type="dcterms:W3CDTF">1601-01-01T00:00:00Z</dcterms:created>
  <dcterms:modified xsi:type="dcterms:W3CDTF">2015-07-20T17:23:47Z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0x0101006390164C9A32204CB76FAA5F05A688B0</vt:lpwstr>
  </property>
</Properties>
</file>