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5.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3" r:id="rId4"/>
  </p:sldMasterIdLst>
  <p:notesMasterIdLst>
    <p:notesMasterId r:id="rId66"/>
  </p:notesMasterIdLst>
  <p:handoutMasterIdLst>
    <p:handoutMasterId r:id="rId67"/>
  </p:handoutMasterIdLst>
  <p:sldIdLst>
    <p:sldId id="256" r:id="rId5"/>
    <p:sldId id="431" r:id="rId6"/>
    <p:sldId id="428" r:id="rId7"/>
    <p:sldId id="534" r:id="rId8"/>
    <p:sldId id="436" r:id="rId9"/>
    <p:sldId id="541" r:id="rId10"/>
    <p:sldId id="542" r:id="rId11"/>
    <p:sldId id="444" r:id="rId12"/>
    <p:sldId id="545" r:id="rId13"/>
    <p:sldId id="539" r:id="rId14"/>
    <p:sldId id="543" r:id="rId15"/>
    <p:sldId id="478" r:id="rId16"/>
    <p:sldId id="544" r:id="rId17"/>
    <p:sldId id="538" r:id="rId18"/>
    <p:sldId id="438" r:id="rId19"/>
    <p:sldId id="439" r:id="rId20"/>
    <p:sldId id="546" r:id="rId21"/>
    <p:sldId id="537" r:id="rId22"/>
    <p:sldId id="446" r:id="rId23"/>
    <p:sldId id="447" r:id="rId24"/>
    <p:sldId id="550" r:id="rId25"/>
    <p:sldId id="547" r:id="rId26"/>
    <p:sldId id="540" r:id="rId27"/>
    <p:sldId id="453" r:id="rId28"/>
    <p:sldId id="454" r:id="rId29"/>
    <p:sldId id="455" r:id="rId30"/>
    <p:sldId id="456" r:id="rId31"/>
    <p:sldId id="457" r:id="rId32"/>
    <p:sldId id="458" r:id="rId33"/>
    <p:sldId id="459" r:id="rId34"/>
    <p:sldId id="460" r:id="rId35"/>
    <p:sldId id="461" r:id="rId36"/>
    <p:sldId id="463" r:id="rId37"/>
    <p:sldId id="464" r:id="rId38"/>
    <p:sldId id="465" r:id="rId39"/>
    <p:sldId id="466" r:id="rId40"/>
    <p:sldId id="467" r:id="rId41"/>
    <p:sldId id="562" r:id="rId42"/>
    <p:sldId id="563" r:id="rId43"/>
    <p:sldId id="469" r:id="rId44"/>
    <p:sldId id="470" r:id="rId45"/>
    <p:sldId id="472" r:id="rId46"/>
    <p:sldId id="551" r:id="rId47"/>
    <p:sldId id="474" r:id="rId48"/>
    <p:sldId id="479" r:id="rId49"/>
    <p:sldId id="549" r:id="rId50"/>
    <p:sldId id="480" r:id="rId51"/>
    <p:sldId id="484" r:id="rId52"/>
    <p:sldId id="564" r:id="rId53"/>
    <p:sldId id="486" r:id="rId54"/>
    <p:sldId id="487" r:id="rId55"/>
    <p:sldId id="488" r:id="rId56"/>
    <p:sldId id="490" r:id="rId57"/>
    <p:sldId id="491" r:id="rId58"/>
    <p:sldId id="492" r:id="rId59"/>
    <p:sldId id="565" r:id="rId60"/>
    <p:sldId id="495" r:id="rId61"/>
    <p:sldId id="496" r:id="rId62"/>
    <p:sldId id="553" r:id="rId63"/>
    <p:sldId id="554" r:id="rId64"/>
    <p:sldId id="566" r:id="rId65"/>
  </p:sldIdLst>
  <p:sldSz cx="9144000" cy="6858000" type="screen4x3"/>
  <p:notesSz cx="9363075" cy="7077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guide id="3" orient="horz" pos="2230">
          <p15:clr>
            <a:srgbClr val="A4A3A4"/>
          </p15:clr>
        </p15:guide>
        <p15:guide id="4" pos="294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FF8FB"/>
    <a:srgbClr val="F9F9F9"/>
    <a:srgbClr val="FDFDFD"/>
    <a:srgbClr val="F3E6D9"/>
    <a:srgbClr val="E6D3C4"/>
    <a:srgbClr val="FFECD9"/>
    <a:srgbClr val="FFE0C1"/>
    <a:srgbClr val="FFEF8F"/>
    <a:srgbClr val="FFFA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1" autoAdjust="0"/>
    <p:restoredTop sz="91009" autoAdjust="0"/>
  </p:normalViewPr>
  <p:slideViewPr>
    <p:cSldViewPr>
      <p:cViewPr varScale="1">
        <p:scale>
          <a:sx n="106" d="100"/>
          <a:sy n="106" d="100"/>
        </p:scale>
        <p:origin x="18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408"/>
    </p:cViewPr>
  </p:sorterViewPr>
  <p:notesViewPr>
    <p:cSldViewPr>
      <p:cViewPr>
        <p:scale>
          <a:sx n="100" d="100"/>
          <a:sy n="100" d="100"/>
        </p:scale>
        <p:origin x="-762" y="66"/>
      </p:cViewPr>
      <p:guideLst>
        <p:guide orient="horz" pos="2929"/>
        <p:guide pos="2208"/>
        <p:guide orient="horz" pos="2230"/>
        <p:guide pos="29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5363" name="Rectangle 3"/>
          <p:cNvSpPr>
            <a:spLocks noGrp="1" noChangeArrowheads="1"/>
          </p:cNvSpPr>
          <p:nvPr>
            <p:ph type="dt" sz="quarter"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15364" name="Rectangle 4"/>
          <p:cNvSpPr>
            <a:spLocks noGrp="1" noChangeArrowheads="1"/>
          </p:cNvSpPr>
          <p:nvPr>
            <p:ph type="ftr" sz="quarter" idx="2"/>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r>
              <a:rPr lang="en-US" dirty="0"/>
              <a:t>National Crime Prevention Council</a:t>
            </a:r>
          </a:p>
          <a:p>
            <a:pPr>
              <a:defRPr/>
            </a:pPr>
            <a:r>
              <a:rPr lang="en-US" dirty="0"/>
              <a:t>www.ncpc.org</a:t>
            </a:r>
          </a:p>
        </p:txBody>
      </p:sp>
      <p:sp>
        <p:nvSpPr>
          <p:cNvPr id="15365" name="Rectangle 5"/>
          <p:cNvSpPr>
            <a:spLocks noGrp="1" noChangeArrowheads="1"/>
          </p:cNvSpPr>
          <p:nvPr>
            <p:ph type="sldNum" sz="quarter" idx="3"/>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7555427-778F-4702-B64A-DBE8329553E8}" type="slidenum">
              <a:rPr lang="en-US"/>
              <a:pPr>
                <a:defRPr/>
              </a:pPr>
              <a:t>‹#›</a:t>
            </a:fld>
            <a:endParaRPr lang="en-US" dirty="0"/>
          </a:p>
        </p:txBody>
      </p:sp>
    </p:spTree>
    <p:extLst>
      <p:ext uri="{BB962C8B-B14F-4D97-AF65-F5344CB8AC3E}">
        <p14:creationId xmlns:p14="http://schemas.microsoft.com/office/powerpoint/2010/main" val="364815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5304895" y="0"/>
            <a:ext cx="4058181" cy="354096"/>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lvl1pPr algn="r" defTabSz="925007" eaLnBrk="0" hangingPunct="0">
              <a:defRPr sz="1200">
                <a:latin typeface="Times New Roman" pitchFamily="18"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2914650" y="530225"/>
            <a:ext cx="3538538" cy="2654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1248835" y="3362095"/>
            <a:ext cx="6865407" cy="3184442"/>
          </a:xfrm>
          <a:prstGeom prst="rect">
            <a:avLst/>
          </a:prstGeom>
          <a:noFill/>
          <a:ln w="12700">
            <a:noFill/>
            <a:miter lim="800000"/>
            <a:headEnd type="none" w="sm" len="sm"/>
            <a:tailEnd type="none" w="sm" len="sm"/>
          </a:ln>
          <a:effectLst/>
        </p:spPr>
        <p:txBody>
          <a:bodyPr vert="horz" wrap="square" lIns="92490" tIns="46247" rIns="92490" bIns="4624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1"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defTabSz="925007" eaLnBrk="0" hangingPunct="0">
              <a:defRPr sz="12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5304895" y="6722980"/>
            <a:ext cx="4058181" cy="354095"/>
          </a:xfrm>
          <a:prstGeom prst="rect">
            <a:avLst/>
          </a:prstGeom>
          <a:noFill/>
          <a:ln w="12700">
            <a:noFill/>
            <a:miter lim="800000"/>
            <a:headEnd type="none" w="sm" len="sm"/>
            <a:tailEnd type="none" w="sm" len="sm"/>
          </a:ln>
          <a:effectLst/>
        </p:spPr>
        <p:txBody>
          <a:bodyPr vert="horz" wrap="square" lIns="92490" tIns="46247" rIns="92490" bIns="46247" numCol="1" anchor="b" anchorCtr="0" compatLnSpc="1">
            <a:prstTxWarp prst="textNoShape">
              <a:avLst/>
            </a:prstTxWarp>
          </a:bodyPr>
          <a:lstStyle>
            <a:lvl1pPr algn="r" defTabSz="925007" eaLnBrk="0" hangingPunct="0">
              <a:defRPr sz="1200">
                <a:latin typeface="Times New Roman" pitchFamily="18" charset="0"/>
              </a:defRPr>
            </a:lvl1pPr>
          </a:lstStyle>
          <a:p>
            <a:pPr>
              <a:defRPr/>
            </a:pPr>
            <a:fld id="{28446D59-0F58-4F63-8383-C9116AA04633}" type="slidenum">
              <a:rPr lang="en-US"/>
              <a:pPr>
                <a:defRPr/>
              </a:pPr>
              <a:t>‹#›</a:t>
            </a:fld>
            <a:endParaRPr lang="en-US" dirty="0"/>
          </a:p>
        </p:txBody>
      </p:sp>
    </p:spTree>
    <p:extLst>
      <p:ext uri="{BB962C8B-B14F-4D97-AF65-F5344CB8AC3E}">
        <p14:creationId xmlns:p14="http://schemas.microsoft.com/office/powerpoint/2010/main" val="530333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5007" eaLnBrk="0" hangingPunct="0">
              <a:spcBef>
                <a:spcPct val="30000"/>
              </a:spcBef>
              <a:defRPr kumimoji="1" sz="1200">
                <a:solidFill>
                  <a:schemeClr val="tx1"/>
                </a:solidFill>
                <a:latin typeface="Times New Roman" pitchFamily="18" charset="0"/>
              </a:defRPr>
            </a:lvl1pPr>
            <a:lvl2pPr marL="748968" indent="-288065" defTabSz="925007" eaLnBrk="0" hangingPunct="0">
              <a:spcBef>
                <a:spcPct val="30000"/>
              </a:spcBef>
              <a:defRPr kumimoji="1" sz="1200">
                <a:solidFill>
                  <a:schemeClr val="tx1"/>
                </a:solidFill>
                <a:latin typeface="Times New Roman" pitchFamily="18" charset="0"/>
              </a:defRPr>
            </a:lvl2pPr>
            <a:lvl3pPr marL="1152258" indent="-230452" defTabSz="925007" eaLnBrk="0" hangingPunct="0">
              <a:spcBef>
                <a:spcPct val="30000"/>
              </a:spcBef>
              <a:defRPr kumimoji="1" sz="1200">
                <a:solidFill>
                  <a:schemeClr val="tx1"/>
                </a:solidFill>
                <a:latin typeface="Times New Roman" pitchFamily="18" charset="0"/>
              </a:defRPr>
            </a:lvl3pPr>
            <a:lvl4pPr marL="1613162" indent="-230452" defTabSz="925007" eaLnBrk="0" hangingPunct="0">
              <a:spcBef>
                <a:spcPct val="30000"/>
              </a:spcBef>
              <a:defRPr kumimoji="1" sz="1200">
                <a:solidFill>
                  <a:schemeClr val="tx1"/>
                </a:solidFill>
                <a:latin typeface="Times New Roman" pitchFamily="18" charset="0"/>
              </a:defRPr>
            </a:lvl4pPr>
            <a:lvl5pPr marL="2074065" indent="-230452" defTabSz="925007" eaLnBrk="0" hangingPunct="0">
              <a:spcBef>
                <a:spcPct val="30000"/>
              </a:spcBef>
              <a:defRPr kumimoji="1" sz="1200">
                <a:solidFill>
                  <a:schemeClr val="tx1"/>
                </a:solidFill>
                <a:latin typeface="Times New Roman" pitchFamily="18" charset="0"/>
              </a:defRPr>
            </a:lvl5pPr>
            <a:lvl6pPr marL="2534968" indent="-230452" defTabSz="925007" eaLnBrk="0" fontAlgn="base" hangingPunct="0">
              <a:spcBef>
                <a:spcPct val="30000"/>
              </a:spcBef>
              <a:spcAft>
                <a:spcPct val="0"/>
              </a:spcAft>
              <a:defRPr kumimoji="1" sz="1200">
                <a:solidFill>
                  <a:schemeClr val="tx1"/>
                </a:solidFill>
                <a:latin typeface="Times New Roman" pitchFamily="18" charset="0"/>
              </a:defRPr>
            </a:lvl6pPr>
            <a:lvl7pPr marL="2995872" indent="-230452" defTabSz="925007" eaLnBrk="0" fontAlgn="base" hangingPunct="0">
              <a:spcBef>
                <a:spcPct val="30000"/>
              </a:spcBef>
              <a:spcAft>
                <a:spcPct val="0"/>
              </a:spcAft>
              <a:defRPr kumimoji="1" sz="1200">
                <a:solidFill>
                  <a:schemeClr val="tx1"/>
                </a:solidFill>
                <a:latin typeface="Times New Roman" pitchFamily="18" charset="0"/>
              </a:defRPr>
            </a:lvl7pPr>
            <a:lvl8pPr marL="3456775" indent="-230452" defTabSz="925007" eaLnBrk="0" fontAlgn="base" hangingPunct="0">
              <a:spcBef>
                <a:spcPct val="30000"/>
              </a:spcBef>
              <a:spcAft>
                <a:spcPct val="0"/>
              </a:spcAft>
              <a:defRPr kumimoji="1" sz="1200">
                <a:solidFill>
                  <a:schemeClr val="tx1"/>
                </a:solidFill>
                <a:latin typeface="Times New Roman" pitchFamily="18" charset="0"/>
              </a:defRPr>
            </a:lvl8pPr>
            <a:lvl9pPr marL="3917678" indent="-230452" defTabSz="925007"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1294618F-D24C-4359-8E7E-C15D2680FE71}" type="slidenum">
              <a:rPr kumimoji="0" lang="en-US" altLang="en-US" smtClean="0"/>
              <a:pPr>
                <a:spcBef>
                  <a:spcPct val="0"/>
                </a:spcBef>
              </a:pPr>
              <a:t>1</a:t>
            </a:fld>
            <a:endParaRPr kumimoji="0"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83174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The problem began when borrowers with adjustable rate mortgages who had planned to sell or refinance their homes before the adjustments kicked in were unable to refinance, prompting many mortgage holders to default as the adjustments began.</a:t>
            </a:r>
            <a:r>
              <a:rPr kumimoji="1" lang="en-CA" kern="1200" baseline="0" dirty="0" smtClean="0">
                <a:solidFill>
                  <a:schemeClr val="tx1"/>
                </a:solidFill>
                <a:effectLst/>
                <a:latin typeface="Arial" pitchFamily="34" charset="0"/>
                <a:cs typeface="Arial" pitchFamily="34" charset="0"/>
              </a:rPr>
              <a:t> </a:t>
            </a:r>
            <a:endParaRPr kumimoji="1" lang="en-US" i="1"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"FBI warns of mortgage fraud 'epidemic'". CNN. February 6, 2004.</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Philyaw, Jason. "Underwater mortgages back above 11 million in 4Q". CoreLogic.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10</a:t>
            </a:fld>
            <a:endParaRPr lang="en-US" dirty="0"/>
          </a:p>
        </p:txBody>
      </p:sp>
    </p:spTree>
    <p:extLst>
      <p:ext uri="{BB962C8B-B14F-4D97-AF65-F5344CB8AC3E}">
        <p14:creationId xmlns:p14="http://schemas.microsoft.com/office/powerpoint/2010/main" val="3640485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Default rates on subprime and adjustable-rate mortgages (ARMs) began to climb, </a:t>
            </a:r>
            <a:r>
              <a:rPr lang="en-US" i="1" dirty="0">
                <a:latin typeface="Arial" pitchFamily="34" charset="0"/>
                <a:cs typeface="Arial" pitchFamily="34" charset="0"/>
              </a:rPr>
              <a:t>setting the stage for a new wave of mortgage fraud. </a:t>
            </a:r>
            <a:r>
              <a:rPr lang="en-CA" dirty="0">
                <a:latin typeface="Arial" pitchFamily="34" charset="0"/>
                <a:cs typeface="Arial" pitchFamily="34" charset="0"/>
              </a:rPr>
              <a:t> </a:t>
            </a:r>
            <a:r>
              <a:rPr lang="en-US" dirty="0">
                <a:latin typeface="Arial" pitchFamily="34" charset="0"/>
                <a:cs typeface="Arial" pitchFamily="34" charset="0"/>
              </a:rPr>
              <a:t>The housing boom collapsed in 2007. By the end of 2010, 11 million residential properties, or 23% of all U.S. homes, were in negative equity (what was owed on the mortgage was greater than the house could be sold for</a:t>
            </a:r>
            <a:r>
              <a:rPr lang="en-US" dirty="0" smtClean="0">
                <a:latin typeface="Arial" pitchFamily="34" charset="0"/>
                <a:cs typeface="Arial" pitchFamily="34" charset="0"/>
              </a:rPr>
              <a:t>).</a:t>
            </a:r>
          </a:p>
          <a:p>
            <a:endParaRPr lang="en-US" dirty="0">
              <a:latin typeface="Arial" pitchFamily="34" charset="0"/>
              <a:cs typeface="Arial" pitchFamily="34" charset="0"/>
            </a:endParaRPr>
          </a:p>
          <a:p>
            <a:r>
              <a:rPr lang="en-US" i="1" dirty="0">
                <a:latin typeface="Arial" pitchFamily="34" charset="0"/>
                <a:cs typeface="Arial" pitchFamily="34" charset="0"/>
              </a:rPr>
              <a:t>Source: "FBI warns of mortgage fraud 'epidemic'". CNN. February 6, 2004.</a:t>
            </a:r>
            <a:endParaRPr lang="en-CA" dirty="0">
              <a:latin typeface="Arial" pitchFamily="34" charset="0"/>
              <a:cs typeface="Arial" pitchFamily="34" charset="0"/>
            </a:endParaRPr>
          </a:p>
          <a:p>
            <a:r>
              <a:rPr lang="en-US" i="1" dirty="0">
                <a:latin typeface="Arial" pitchFamily="34" charset="0"/>
                <a:cs typeface="Arial" pitchFamily="34" charset="0"/>
              </a:rPr>
              <a:t>Source: Philyaw, Jason. "Underwater mortgages back above 11 million in 4Q". CoreLogic. </a:t>
            </a:r>
            <a:endParaRPr lang="en-CA" dirty="0">
              <a:latin typeface="Arial" pitchFamily="34" charset="0"/>
              <a:cs typeface="Arial" pitchFamily="34" charset="0"/>
            </a:endParaRPr>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6404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pitchFamily="34" charset="0"/>
                <a:cs typeface="Arial" pitchFamily="34" charset="0"/>
              </a:rPr>
              <a:t>Source: </a:t>
            </a:r>
            <a:r>
              <a:rPr lang="en-US" i="1" dirty="0" smtClean="0">
                <a:latin typeface="Arial" pitchFamily="34" charset="0"/>
                <a:cs typeface="Arial" pitchFamily="34" charset="0"/>
              </a:rPr>
              <a:t>www.preventloanscams.org/resources/issues/the-foreclosure-crisis </a:t>
            </a:r>
            <a:endParaRPr lang="en-US" i="1" dirty="0">
              <a:latin typeface="Arial" pitchFamily="34" charset="0"/>
              <a:cs typeface="Arial" pitchFamily="34" charset="0"/>
            </a:endParaRPr>
          </a:p>
          <a:p>
            <a:r>
              <a:rPr lang="en-US" i="1" dirty="0">
                <a:latin typeface="Arial" pitchFamily="34" charset="0"/>
                <a:cs typeface="Arial" pitchFamily="34" charset="0"/>
              </a:rPr>
              <a:t>RealtyTrac</a:t>
            </a:r>
          </a:p>
          <a:p>
            <a:endParaRPr lang="en-US" sz="1400"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12</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As the markets change, so do the sca</a:t>
            </a:r>
            <a:r>
              <a:rPr lang="en-US" dirty="0" smtClean="0">
                <a:latin typeface="Arial" pitchFamily="34" charset="0"/>
                <a:cs typeface="Arial" pitchFamily="34" charset="0"/>
              </a:rPr>
              <a:t>mmers.  They are constantly adapting and changing.  When it became clear that loan origination was no longer a ‘pot of gold’ as earlier, the scammers moved on to new schemes within loan modification and foreclosure rescue.  </a:t>
            </a:r>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Source: www.preventloanscams.org/resources/issues/the-foreclosure-crisis RealtyTrac</a:t>
            </a:r>
            <a:endParaRPr kumimoji="1" lang="en-CA" kern="1200" dirty="0" smtClean="0">
              <a:solidFill>
                <a:schemeClr val="tx1"/>
              </a:solidFill>
              <a:effectLst/>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13</a:t>
            </a:fld>
            <a:endParaRPr lang="en-US" dirty="0"/>
          </a:p>
        </p:txBody>
      </p:sp>
    </p:spTree>
    <p:extLst>
      <p:ext uri="{BB962C8B-B14F-4D97-AF65-F5344CB8AC3E}">
        <p14:creationId xmlns:p14="http://schemas.microsoft.com/office/powerpoint/2010/main" val="24196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Source: LexisNexis 15th Annual Mortgage Fraud Report. August 2013</a:t>
            </a:r>
            <a:endParaRPr kumimoji="1" lang="en-CA" kern="1200" dirty="0" smtClean="0">
              <a:solidFill>
                <a:schemeClr val="tx1"/>
              </a:solidFill>
              <a:effectLst/>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59435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15</a:t>
            </a:fld>
            <a:endParaRPr lang="en-US" dirty="0"/>
          </a:p>
        </p:txBody>
      </p:sp>
    </p:spTree>
    <p:extLst>
      <p:ext uri="{BB962C8B-B14F-4D97-AF65-F5344CB8AC3E}">
        <p14:creationId xmlns:p14="http://schemas.microsoft.com/office/powerpoint/2010/main" val="1941469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16</a:t>
            </a:fld>
            <a:endParaRPr lang="en-US" dirty="0"/>
          </a:p>
        </p:txBody>
      </p:sp>
    </p:spTree>
    <p:extLst>
      <p:ext uri="{BB962C8B-B14F-4D97-AF65-F5344CB8AC3E}">
        <p14:creationId xmlns:p14="http://schemas.microsoft.com/office/powerpoint/2010/main" val="180958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Since the financial crisis and recession of 2008-2009, Congress and government agencies have enacted new legislation and promulgated regulations that are </a:t>
            </a:r>
            <a:r>
              <a:rPr lang="en-US" dirty="0" smtClean="0">
                <a:latin typeface="Arial" pitchFamily="34" charset="0"/>
                <a:cs typeface="Arial" pitchFamily="34" charset="0"/>
              </a:rPr>
              <a:t>having </a:t>
            </a:r>
            <a:r>
              <a:rPr lang="en-US" dirty="0">
                <a:latin typeface="Arial" pitchFamily="34" charset="0"/>
                <a:cs typeface="Arial" pitchFamily="34" charset="0"/>
              </a:rPr>
              <a:t>an impact as fewer loan origination fraud cases are being reported. </a:t>
            </a:r>
            <a:endParaRPr lang="en-CA" dirty="0">
              <a:latin typeface="Arial" pitchFamily="34" charset="0"/>
              <a:cs typeface="Arial" pitchFamily="34" charset="0"/>
            </a:endParaRPr>
          </a:p>
          <a:p>
            <a:pPr lvl="0"/>
            <a:r>
              <a:rPr lang="en-US" dirty="0">
                <a:latin typeface="Arial" pitchFamily="34" charset="0"/>
                <a:cs typeface="Arial" pitchFamily="34" charset="0"/>
              </a:rPr>
              <a:t>The Office of the Comptroller of the Currency (OCC) focused on 2009-2010 closed loans and credentialing.</a:t>
            </a:r>
            <a:endParaRPr lang="en-CA" dirty="0">
              <a:latin typeface="Arial" pitchFamily="34" charset="0"/>
              <a:cs typeface="Arial" pitchFamily="34" charset="0"/>
            </a:endParaRPr>
          </a:p>
          <a:p>
            <a:pPr lvl="0"/>
            <a:r>
              <a:rPr lang="en-US" dirty="0">
                <a:latin typeface="Arial" pitchFamily="34" charset="0"/>
                <a:cs typeface="Arial" pitchFamily="34" charset="0"/>
              </a:rPr>
              <a:t>The 2010 Dodd-Frank Act created overarching regulation across the financial services </a:t>
            </a:r>
            <a:r>
              <a:rPr lang="en-US" dirty="0" smtClean="0">
                <a:latin typeface="Arial" pitchFamily="34" charset="0"/>
                <a:cs typeface="Arial" pitchFamily="34" charset="0"/>
              </a:rPr>
              <a:t>industry</a:t>
            </a:r>
            <a:r>
              <a:rPr lang="en-US" dirty="0">
                <a:latin typeface="Arial" pitchFamily="34" charset="0"/>
                <a:cs typeface="Arial" pitchFamily="34" charset="0"/>
              </a:rPr>
              <a:t>.</a:t>
            </a:r>
            <a:endParaRPr lang="en-CA" dirty="0">
              <a:latin typeface="Arial" pitchFamily="34" charset="0"/>
              <a:cs typeface="Arial" pitchFamily="34" charset="0"/>
            </a:endParaRPr>
          </a:p>
          <a:p>
            <a:pPr lvl="0"/>
            <a:r>
              <a:rPr lang="en-US" dirty="0">
                <a:latin typeface="Arial" pitchFamily="34" charset="0"/>
                <a:cs typeface="Arial" pitchFamily="34" charset="0"/>
              </a:rPr>
              <a:t>The 2008 Secure and Fair Enforcement for Mortgage Licensing (SAFE) Act mandates originator registration on National Mortgage License System &amp; Registry (NMLS/R).</a:t>
            </a:r>
            <a:endParaRPr lang="en-CA" dirty="0">
              <a:latin typeface="Arial" pitchFamily="34" charset="0"/>
              <a:cs typeface="Arial" pitchFamily="34" charset="0"/>
            </a:endParaRPr>
          </a:p>
          <a:p>
            <a:pPr lvl="0"/>
            <a:r>
              <a:rPr lang="en-US" dirty="0">
                <a:latin typeface="Arial" pitchFamily="34" charset="0"/>
                <a:cs typeface="Arial" pitchFamily="34" charset="0"/>
              </a:rPr>
              <a:t>The Real Estate Settlement Procedures Act (RESPA) requires new disclosures and closing procedures.</a:t>
            </a:r>
            <a:endParaRPr lang="en-CA" dirty="0">
              <a:latin typeface="Arial" pitchFamily="34" charset="0"/>
              <a:cs typeface="Arial" pitchFamily="34" charset="0"/>
            </a:endParaRPr>
          </a:p>
          <a:p>
            <a:pPr lvl="0"/>
            <a:r>
              <a:rPr lang="en-US" dirty="0">
                <a:latin typeface="Arial" pitchFamily="34" charset="0"/>
                <a:cs typeface="Arial" pitchFamily="34" charset="0"/>
              </a:rPr>
              <a:t>FHA Certified Brokers (HUD transitions third-party originator risk to lenders and banks) created tighter day-to-day procedures for professionals involved in all aspects of the mortgage transaction. </a:t>
            </a:r>
            <a:endParaRPr lang="en-CA" dirty="0">
              <a:latin typeface="Arial" pitchFamily="34" charset="0"/>
              <a:cs typeface="Arial" pitchFamily="34" charset="0"/>
            </a:endParaRPr>
          </a:p>
          <a:p>
            <a:r>
              <a:rPr lang="en-US" i="1" dirty="0">
                <a:latin typeface="Arial" pitchFamily="34" charset="0"/>
                <a:cs typeface="Arial" pitchFamily="34" charset="0"/>
              </a:rPr>
              <a:t>Source:  </a:t>
            </a:r>
            <a:r>
              <a:rPr lang="en-US" i="1" dirty="0" smtClean="0">
                <a:latin typeface="Arial" pitchFamily="34" charset="0"/>
                <a:cs typeface="Arial" pitchFamily="34" charset="0"/>
              </a:rPr>
              <a:t>www.mortgagefraudblog.com/wp-content/uploads/2013/09/15th-Annual-Mortgage-Fraud-Report-LexisNexis.pdf </a:t>
            </a:r>
            <a:endParaRPr lang="en-CA"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17</a:t>
            </a:fld>
            <a:endParaRPr lang="en-US" dirty="0"/>
          </a:p>
        </p:txBody>
      </p:sp>
    </p:spTree>
    <p:extLst>
      <p:ext uri="{BB962C8B-B14F-4D97-AF65-F5344CB8AC3E}">
        <p14:creationId xmlns:p14="http://schemas.microsoft.com/office/powerpoint/2010/main" val="69839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kern="1200" dirty="0" smtClean="0">
                <a:solidFill>
                  <a:schemeClr val="tx1"/>
                </a:solidFill>
                <a:effectLst/>
                <a:latin typeface="Arial" pitchFamily="34" charset="0"/>
                <a:cs typeface="Arial" pitchFamily="34" charset="0"/>
              </a:rPr>
              <a:t>Just because we are no longer in the depths of the financial crisis (a time that was particularly ripe for mortgage fraud) doesn’t mean mortgage fraud has gone away.  It has simply changed its stripes so it’s harder to recognize. </a:t>
            </a:r>
          </a:p>
          <a:p>
            <a:r>
              <a:rPr kumimoji="1" lang="en-US" kern="1200" dirty="0" smtClean="0">
                <a:solidFill>
                  <a:schemeClr val="tx1"/>
                </a:solidFill>
                <a:effectLst/>
                <a:latin typeface="Arial" pitchFamily="34" charset="0"/>
                <a:cs typeface="Arial" pitchFamily="34" charset="0"/>
              </a:rPr>
              <a:t>Mortgage fraudsters haven’t gone away.  They have adapted.   A home is the largest investment most people will ever make so the processes and procedures involved in the purchase and sale of a home are still targets for fraud.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74789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In the days before the financial crisis, the victim was typically the lender.  Now, </a:t>
            </a:r>
            <a:r>
              <a:rPr lang="en-CA" dirty="0">
                <a:latin typeface="Arial" pitchFamily="34" charset="0"/>
                <a:cs typeface="Arial" pitchFamily="34" charset="0"/>
              </a:rPr>
              <a:t>because </a:t>
            </a:r>
            <a:r>
              <a:rPr lang="en-US" dirty="0" smtClean="0">
                <a:latin typeface="Arial" pitchFamily="34" charset="0"/>
                <a:cs typeface="Arial" pitchFamily="34" charset="0"/>
              </a:rPr>
              <a:t>of the increased attention to mortgage</a:t>
            </a:r>
            <a:r>
              <a:rPr lang="en-US" baseline="0" dirty="0" smtClean="0">
                <a:latin typeface="Arial" pitchFamily="34" charset="0"/>
                <a:cs typeface="Arial" pitchFamily="34" charset="0"/>
              </a:rPr>
              <a:t> activities around loan origination,</a:t>
            </a:r>
            <a:r>
              <a:rPr lang="en-US" dirty="0" smtClean="0">
                <a:latin typeface="Arial" pitchFamily="34" charset="0"/>
                <a:cs typeface="Arial" pitchFamily="34" charset="0"/>
              </a:rPr>
              <a:t> fraudsters have moved on to less scrutinized territory:</a:t>
            </a:r>
            <a:r>
              <a:rPr lang="en-US" baseline="0" dirty="0" smtClean="0">
                <a:latin typeface="Arial" pitchFamily="34" charset="0"/>
                <a:cs typeface="Arial" pitchFamily="34" charset="0"/>
              </a:rPr>
              <a:t> </a:t>
            </a:r>
            <a:r>
              <a:rPr lang="en-US" dirty="0" smtClean="0">
                <a:latin typeface="Arial" pitchFamily="34" charset="0"/>
                <a:cs typeface="Arial" pitchFamily="34" charset="0"/>
              </a:rPr>
              <a:t>the troubled homeowner.</a:t>
            </a:r>
            <a:r>
              <a:rPr lang="en-US" baseline="0"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19</a:t>
            </a:fld>
            <a:endParaRPr lang="en-US" dirty="0"/>
          </a:p>
        </p:txBody>
      </p:sp>
    </p:spTree>
    <p:extLst>
      <p:ext uri="{BB962C8B-B14F-4D97-AF65-F5344CB8AC3E}">
        <p14:creationId xmlns:p14="http://schemas.microsoft.com/office/powerpoint/2010/main" val="81731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a:t>
            </a:fld>
            <a:endParaRPr lang="en-US" dirty="0"/>
          </a:p>
        </p:txBody>
      </p:sp>
    </p:spTree>
    <p:extLst>
      <p:ext uri="{BB962C8B-B14F-4D97-AF65-F5344CB8AC3E}">
        <p14:creationId xmlns:p14="http://schemas.microsoft.com/office/powerpoint/2010/main" val="3350849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latin typeface="Arial" pitchFamily="34" charset="0"/>
                <a:cs typeface="Arial" pitchFamily="34" charset="0"/>
              </a:rPr>
              <a:t>Mortgage fraud also includes schemes targeting consumers, such as foreclosure rescue, short sale, and loan modification. </a:t>
            </a:r>
            <a:r>
              <a:rPr lang="en-US" dirty="0" smtClean="0">
                <a:latin typeface="Arial" pitchFamily="34" charset="0"/>
                <a:cs typeface="Arial" pitchFamily="34" charset="0"/>
              </a:rPr>
              <a:t>According to the FBI, for the first time in many years, </a:t>
            </a:r>
            <a:r>
              <a:rPr lang="en-US" i="1" dirty="0" smtClean="0">
                <a:latin typeface="Arial" pitchFamily="34" charset="0"/>
                <a:cs typeface="Arial" pitchFamily="34" charset="0"/>
              </a:rPr>
              <a:t>distressed homeowner frauds </a:t>
            </a:r>
            <a:r>
              <a:rPr lang="en-US" dirty="0" smtClean="0">
                <a:latin typeface="Arial" pitchFamily="34" charset="0"/>
                <a:cs typeface="Arial" pitchFamily="34" charset="0"/>
              </a:rPr>
              <a:t>have displaced </a:t>
            </a:r>
            <a:r>
              <a:rPr lang="en-US" i="1" dirty="0" smtClean="0">
                <a:latin typeface="Arial" pitchFamily="34" charset="0"/>
                <a:cs typeface="Arial" pitchFamily="34" charset="0"/>
              </a:rPr>
              <a:t>loan origination </a:t>
            </a:r>
            <a:r>
              <a:rPr lang="en-US" i="1" baseline="0" dirty="0" smtClean="0">
                <a:latin typeface="Arial" pitchFamily="34" charset="0"/>
                <a:cs typeface="Arial" pitchFamily="34" charset="0"/>
              </a:rPr>
              <a:t> </a:t>
            </a:r>
            <a:r>
              <a:rPr lang="en-US" dirty="0" smtClean="0">
                <a:latin typeface="Arial" pitchFamily="34" charset="0"/>
                <a:cs typeface="Arial" pitchFamily="34" charset="0"/>
              </a:rPr>
              <a:t>fraud as the number one mortgage threat in the country. The FBI’s Distressed Homeowner Initiative has identified 17,000 homeowner victims and total victim losses of more than $95 million. (15</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Annual Mortgage Fraud Report, Lexis/Nexis)</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20</a:t>
            </a:fld>
            <a:endParaRPr lang="en-US" dirty="0"/>
          </a:p>
        </p:txBody>
      </p:sp>
    </p:spTree>
    <p:extLst>
      <p:ext uri="{BB962C8B-B14F-4D97-AF65-F5344CB8AC3E}">
        <p14:creationId xmlns:p14="http://schemas.microsoft.com/office/powerpoint/2010/main" val="297656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 Source: Mortgage Bankers Association www.mbaa.org/NewsandMedia/PressCenter/87218.htm</a:t>
            </a:r>
            <a:endParaRPr kumimoji="1" lang="en-CA" kern="1200" dirty="0" smtClean="0">
              <a:solidFill>
                <a:schemeClr val="tx1"/>
              </a:solidFill>
              <a:effectLst/>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299203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As you can see from this slide, there is no shortage of mortgage frauds.  Some are simple and have been around in other forms for years; some are clever and complex.  Most of them are very successful.</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22</a:t>
            </a:fld>
            <a:endParaRPr lang="en-US" dirty="0"/>
          </a:p>
        </p:txBody>
      </p:sp>
    </p:spTree>
    <p:extLst>
      <p:ext uri="{BB962C8B-B14F-4D97-AF65-F5344CB8AC3E}">
        <p14:creationId xmlns:p14="http://schemas.microsoft.com/office/powerpoint/2010/main" val="3989555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23</a:t>
            </a:fld>
            <a:endParaRPr lang="en-US" dirty="0"/>
          </a:p>
        </p:txBody>
      </p:sp>
    </p:spTree>
    <p:extLst>
      <p:ext uri="{BB962C8B-B14F-4D97-AF65-F5344CB8AC3E}">
        <p14:creationId xmlns:p14="http://schemas.microsoft.com/office/powerpoint/2010/main" val="364432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Some of</a:t>
            </a:r>
            <a:r>
              <a:rPr lang="en-CA" baseline="0" dirty="0" smtClean="0">
                <a:latin typeface="Arial" pitchFamily="34" charset="0"/>
                <a:cs typeface="Arial" pitchFamily="34" charset="0"/>
              </a:rPr>
              <a:t> these mortgage scams have been around for awhile</a:t>
            </a:r>
            <a:r>
              <a:rPr lang="en-CA" dirty="0" smtClean="0">
                <a:latin typeface="Arial" pitchFamily="34" charset="0"/>
                <a:cs typeface="Arial" pitchFamily="34" charset="0"/>
              </a:rPr>
              <a:t> but have come to the forefront because</a:t>
            </a:r>
            <a:r>
              <a:rPr lang="en-CA" baseline="0" dirty="0" smtClean="0">
                <a:latin typeface="Arial" pitchFamily="34" charset="0"/>
                <a:cs typeface="Arial" pitchFamily="34" charset="0"/>
              </a:rPr>
              <a:t> </a:t>
            </a:r>
            <a:r>
              <a:rPr lang="en-CA" dirty="0" smtClean="0">
                <a:latin typeface="Arial" pitchFamily="34" charset="0"/>
                <a:cs typeface="Arial" pitchFamily="34" charset="0"/>
              </a:rPr>
              <a:t>of the focus away from loan origination and on to the distressed</a:t>
            </a:r>
            <a:r>
              <a:rPr lang="en-CA" baseline="0" dirty="0" smtClean="0">
                <a:latin typeface="Arial" pitchFamily="34" charset="0"/>
                <a:cs typeface="Arial" pitchFamily="34" charset="0"/>
              </a:rPr>
              <a:t> homeowner.  Let’s look at them in detail.</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24</a:t>
            </a:fld>
            <a:endParaRPr lang="en-US" dirty="0"/>
          </a:p>
        </p:txBody>
      </p:sp>
    </p:spTree>
    <p:extLst>
      <p:ext uri="{BB962C8B-B14F-4D97-AF65-F5344CB8AC3E}">
        <p14:creationId xmlns:p14="http://schemas.microsoft.com/office/powerpoint/2010/main" val="139584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The Phantom Help scam is one of the simplest</a:t>
            </a:r>
            <a:r>
              <a:rPr lang="en-CA" baseline="0" dirty="0" smtClean="0">
                <a:latin typeface="Arial" pitchFamily="34" charset="0"/>
                <a:cs typeface="Arial" pitchFamily="34" charset="0"/>
              </a:rPr>
              <a:t>.  The “rescuer” charges an upfront fee to “save” the house by offering to negotiate with the lender on behalf of the homeowner</a:t>
            </a:r>
            <a:r>
              <a:rPr lang="en-CA" dirty="0" smtClean="0">
                <a:latin typeface="Arial" pitchFamily="34" charset="0"/>
                <a:cs typeface="Arial" pitchFamily="34" charset="0"/>
              </a:rPr>
              <a:t> </a:t>
            </a:r>
            <a:r>
              <a:rPr lang="en-CA" baseline="0" dirty="0" smtClean="0">
                <a:latin typeface="Arial" pitchFamily="34" charset="0"/>
                <a:cs typeface="Arial" pitchFamily="34" charset="0"/>
              </a:rPr>
              <a:t>or to quickly find a buyer for the house.  </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25</a:t>
            </a:fld>
            <a:endParaRPr lang="en-US" dirty="0"/>
          </a:p>
        </p:txBody>
      </p:sp>
    </p:spTree>
    <p:extLst>
      <p:ext uri="{BB962C8B-B14F-4D97-AF65-F5344CB8AC3E}">
        <p14:creationId xmlns:p14="http://schemas.microsoft.com/office/powerpoint/2010/main" val="1943243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smtClean="0">
                <a:latin typeface="Arial" pitchFamily="34" charset="0"/>
                <a:cs typeface="Arial" pitchFamily="34" charset="0"/>
              </a:rPr>
              <a:t>Sometimes the scammer will even insist that the homeowners make all the mortgage payments directly to him.  The scammer may collect a few months worth of payments before disappearing.  This scam is particularly effective with less sophisticated homeowners and/or the elderly who want to get out of a problem but are nervous and unsure of how to approach those in authority.</a:t>
            </a:r>
            <a:endParaRPr lang="en-CA" dirty="0" smtClean="0">
              <a:latin typeface="Arial" pitchFamily="34" charset="0"/>
              <a:cs typeface="Arial" pitchFamily="34" charset="0"/>
            </a:endParaRPr>
          </a:p>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26</a:t>
            </a:fld>
            <a:endParaRPr lang="en-US" dirty="0"/>
          </a:p>
        </p:txBody>
      </p:sp>
    </p:spTree>
    <p:extLst>
      <p:ext uri="{BB962C8B-B14F-4D97-AF65-F5344CB8AC3E}">
        <p14:creationId xmlns:p14="http://schemas.microsoft.com/office/powerpoint/2010/main" val="2769947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*Names and specifics have been changed.</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www.loanscamalert.org/stories-pam-bellospirito.aspx</a:t>
            </a:r>
            <a:endParaRPr kumimoji="1" lang="en-CA"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27</a:t>
            </a:fld>
            <a:endParaRPr lang="en-US" dirty="0"/>
          </a:p>
        </p:txBody>
      </p:sp>
    </p:spTree>
    <p:extLst>
      <p:ext uri="{BB962C8B-B14F-4D97-AF65-F5344CB8AC3E}">
        <p14:creationId xmlns:p14="http://schemas.microsoft.com/office/powerpoint/2010/main" val="3757636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28</a:t>
            </a:fld>
            <a:endParaRPr lang="en-US" dirty="0"/>
          </a:p>
        </p:txBody>
      </p:sp>
    </p:spTree>
    <p:extLst>
      <p:ext uri="{BB962C8B-B14F-4D97-AF65-F5344CB8AC3E}">
        <p14:creationId xmlns:p14="http://schemas.microsoft.com/office/powerpoint/2010/main" val="3249364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This is another of the simpler mortgage scams.  It too relies on</a:t>
            </a:r>
            <a:r>
              <a:rPr lang="en-CA" baseline="0" dirty="0" smtClean="0">
                <a:latin typeface="Arial" pitchFamily="34" charset="0"/>
                <a:cs typeface="Arial" pitchFamily="34" charset="0"/>
              </a:rPr>
              <a:t> less sophisticated homeowners, desperate to save their home.  Many victims of this scam will believe that if the government is involved (i.e., they have qualified for a government program) they will be safe from future foreclosure.  The scammer plays on this belief.</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29</a:t>
            </a:fld>
            <a:endParaRPr lang="en-US" dirty="0"/>
          </a:p>
        </p:txBody>
      </p:sp>
    </p:spTree>
    <p:extLst>
      <p:ext uri="{BB962C8B-B14F-4D97-AF65-F5344CB8AC3E}">
        <p14:creationId xmlns:p14="http://schemas.microsoft.com/office/powerpoint/2010/main" val="225343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a:t>
            </a:fld>
            <a:endParaRPr lang="en-US" dirty="0"/>
          </a:p>
        </p:txBody>
      </p:sp>
    </p:spTree>
    <p:extLst>
      <p:ext uri="{BB962C8B-B14F-4D97-AF65-F5344CB8AC3E}">
        <p14:creationId xmlns:p14="http://schemas.microsoft.com/office/powerpoint/2010/main" val="302253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300" kern="1200" dirty="0" smtClean="0">
                <a:solidFill>
                  <a:schemeClr val="tx1"/>
                </a:solidFill>
                <a:effectLst/>
                <a:latin typeface="Arial" pitchFamily="34" charset="0"/>
                <a:cs typeface="Arial" pitchFamily="34" charset="0"/>
              </a:rPr>
              <a:t>HUD sponsors housing counseling agencies throughout the country to provide free or low cost advice. Search online for a housing counseling agency or call HUD's interactive voice system at</a:t>
            </a:r>
            <a:r>
              <a:rPr kumimoji="1" lang="en-US" sz="1300" kern="1200" baseline="0" dirty="0" smtClean="0">
                <a:solidFill>
                  <a:schemeClr val="tx1"/>
                </a:solidFill>
                <a:effectLst/>
                <a:latin typeface="Arial" pitchFamily="34" charset="0"/>
                <a:cs typeface="Arial" pitchFamily="34" charset="0"/>
              </a:rPr>
              <a:t> </a:t>
            </a:r>
            <a:r>
              <a:rPr kumimoji="1" lang="en-US" sz="1300" kern="1200" dirty="0" smtClean="0">
                <a:solidFill>
                  <a:schemeClr val="tx1"/>
                </a:solidFill>
                <a:effectLst/>
                <a:latin typeface="Arial" pitchFamily="34" charset="0"/>
                <a:cs typeface="Arial" pitchFamily="34" charset="0"/>
              </a:rPr>
              <a:t>(800) 569-4287. </a:t>
            </a:r>
            <a:endParaRPr kumimoji="1" lang="en-CA" sz="1300" kern="1200" dirty="0" smtClean="0">
              <a:solidFill>
                <a:schemeClr val="tx1"/>
              </a:solidFill>
              <a:effectLst/>
              <a:latin typeface="Arial" pitchFamily="34" charset="0"/>
              <a:cs typeface="Arial" pitchFamily="34" charset="0"/>
            </a:endParaRPr>
          </a:p>
          <a:p>
            <a:r>
              <a:rPr kumimoji="1" lang="en-US" sz="1300" kern="1200" dirty="0" smtClean="0">
                <a:solidFill>
                  <a:schemeClr val="tx1"/>
                </a:solidFill>
                <a:effectLst/>
                <a:latin typeface="Arial" pitchFamily="34" charset="0"/>
                <a:cs typeface="Arial" pitchFamily="34" charset="0"/>
              </a:rPr>
              <a:t>Foreclosure prevention counseling and homeless counseling services are available free of charge through HUD's Housing Counseling Program. Housing Counseling agencies participating in HUD's Housing Counseling Program are not permitted to charge consumers for these specific housing counseling services. Counseling recipients should not pay for these services. However, housing counseling agencies are permitted to charge reasonable and customary fees for other forms of housing counseling and education services, including pre-purchase, reverse mortgage, rental, and non-delinquency post-purchase counseling services, provided certain conditions are met.</a:t>
            </a:r>
            <a:endParaRPr kumimoji="1" lang="en-CA" sz="1300" kern="1200" dirty="0" smtClean="0">
              <a:solidFill>
                <a:schemeClr val="tx1"/>
              </a:solidFill>
              <a:effectLst/>
              <a:latin typeface="Arial" pitchFamily="34" charset="0"/>
              <a:cs typeface="Arial" pitchFamily="34" charset="0"/>
            </a:endParaRPr>
          </a:p>
          <a:p>
            <a:pPr lvl="0"/>
            <a:r>
              <a:rPr kumimoji="1" lang="en-US" sz="1300" kern="1200" dirty="0" smtClean="0">
                <a:solidFill>
                  <a:schemeClr val="tx1"/>
                </a:solidFill>
                <a:effectLst/>
                <a:latin typeface="Arial" pitchFamily="34" charset="0"/>
                <a:cs typeface="Arial" pitchFamily="34" charset="0"/>
              </a:rPr>
              <a:t>Agencies must provide counseling without charge to persons who demonstrate they cannot afford the fees;</a:t>
            </a:r>
            <a:endParaRPr kumimoji="1" lang="en-CA" sz="1300" kern="1200" dirty="0" smtClean="0">
              <a:solidFill>
                <a:schemeClr val="tx1"/>
              </a:solidFill>
              <a:effectLst/>
              <a:latin typeface="Arial" pitchFamily="34" charset="0"/>
              <a:cs typeface="Arial" pitchFamily="34" charset="0"/>
            </a:endParaRPr>
          </a:p>
          <a:p>
            <a:pPr lvl="0"/>
            <a:r>
              <a:rPr kumimoji="1" lang="en-US" sz="1300" kern="1200" dirty="0" smtClean="0">
                <a:solidFill>
                  <a:schemeClr val="tx1"/>
                </a:solidFill>
                <a:effectLst/>
                <a:latin typeface="Arial" pitchFamily="34" charset="0"/>
                <a:cs typeface="Arial" pitchFamily="34" charset="0"/>
              </a:rPr>
              <a:t>Agencies must inform clients of the fee structure in advance of providing services;</a:t>
            </a:r>
            <a:endParaRPr kumimoji="1" lang="en-CA" sz="1300" kern="1200" dirty="0" smtClean="0">
              <a:solidFill>
                <a:schemeClr val="tx1"/>
              </a:solidFill>
              <a:effectLst/>
              <a:latin typeface="Arial" pitchFamily="34" charset="0"/>
              <a:cs typeface="Arial" pitchFamily="34" charset="0"/>
            </a:endParaRPr>
          </a:p>
          <a:p>
            <a:pPr lvl="0"/>
            <a:r>
              <a:rPr kumimoji="1" lang="en-US" sz="1300" kern="1200" dirty="0" smtClean="0">
                <a:solidFill>
                  <a:schemeClr val="tx1"/>
                </a:solidFill>
                <a:effectLst/>
                <a:latin typeface="Arial" pitchFamily="34" charset="0"/>
                <a:cs typeface="Arial" pitchFamily="34" charset="0"/>
              </a:rPr>
              <a:t>Fees must be commensurate with the level of services provided.</a:t>
            </a:r>
            <a:endParaRPr kumimoji="1" lang="en-CA" sz="1300" kern="1200" dirty="0" smtClean="0">
              <a:solidFill>
                <a:schemeClr val="tx1"/>
              </a:solidFill>
              <a:effectLst/>
              <a:latin typeface="Arial" pitchFamily="34" charset="0"/>
              <a:cs typeface="Arial" pitchFamily="34" charset="0"/>
            </a:endParaRPr>
          </a:p>
          <a:p>
            <a:r>
              <a:rPr kumimoji="1" lang="en-US" sz="1300" i="1" kern="1200" dirty="0" smtClean="0">
                <a:solidFill>
                  <a:schemeClr val="tx1"/>
                </a:solidFill>
                <a:effectLst/>
                <a:latin typeface="Arial" pitchFamily="34" charset="0"/>
                <a:cs typeface="Arial" pitchFamily="34" charset="0"/>
              </a:rPr>
              <a:t>Source: www.portal.hud.gov/hudportal/HUD?src=/i_want_to/talk_to_a_housing_counselor; accessed 10-27-2014</a:t>
            </a:r>
            <a:endParaRPr kumimoji="1" lang="en-CA" sz="1300"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30</a:t>
            </a:fld>
            <a:endParaRPr lang="en-US" dirty="0"/>
          </a:p>
        </p:txBody>
      </p:sp>
    </p:spTree>
    <p:extLst>
      <p:ext uri="{BB962C8B-B14F-4D97-AF65-F5344CB8AC3E}">
        <p14:creationId xmlns:p14="http://schemas.microsoft.com/office/powerpoint/2010/main" val="316482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*Names and specifics have been changed.</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www.loanscamalert.org/stories-haydee-campos.aspx</a:t>
            </a:r>
            <a:endParaRPr kumimoji="1" lang="en-CA" kern="1200" dirty="0" smtClean="0">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31</a:t>
            </a:fld>
            <a:endParaRPr lang="en-US" dirty="0"/>
          </a:p>
        </p:txBody>
      </p:sp>
    </p:spTree>
    <p:extLst>
      <p:ext uri="{BB962C8B-B14F-4D97-AF65-F5344CB8AC3E}">
        <p14:creationId xmlns:p14="http://schemas.microsoft.com/office/powerpoint/2010/main" val="3718286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32</a:t>
            </a:fld>
            <a:endParaRPr lang="en-US" dirty="0"/>
          </a:p>
        </p:txBody>
      </p:sp>
    </p:spTree>
    <p:extLst>
      <p:ext uri="{BB962C8B-B14F-4D97-AF65-F5344CB8AC3E}">
        <p14:creationId xmlns:p14="http://schemas.microsoft.com/office/powerpoint/2010/main" val="2613123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Bait and Switch is one of the oldest –and most effective – sales tactics that there is.  It is used in every facet of life– from the phone company that hooks the client with the three-month </a:t>
            </a:r>
            <a:r>
              <a:rPr lang="en-CA" baseline="0" dirty="0" smtClean="0">
                <a:latin typeface="Arial" pitchFamily="34" charset="0"/>
                <a:cs typeface="Arial" pitchFamily="34" charset="0"/>
              </a:rPr>
              <a:t>introductory offer (after which regular rates apply) to the consulting firm that uses its most senior, experienced people to sell the work and then, when it is won, hands it over to less experienced staff with a cheaper hourly rate.  Bait and switch becomes a scam when the target is </a:t>
            </a:r>
            <a:r>
              <a:rPr lang="en-CA" i="1" u="none" baseline="0" dirty="0" smtClean="0">
                <a:latin typeface="Arial" pitchFamily="34" charset="0"/>
                <a:cs typeface="Arial" pitchFamily="34" charset="0"/>
              </a:rPr>
              <a:t>deliberately</a:t>
            </a:r>
            <a:r>
              <a:rPr lang="en-CA" u="none" baseline="0" dirty="0" smtClean="0">
                <a:latin typeface="Arial" pitchFamily="34" charset="0"/>
                <a:cs typeface="Arial" pitchFamily="34" charset="0"/>
              </a:rPr>
              <a:t> </a:t>
            </a:r>
            <a:r>
              <a:rPr lang="en-CA" baseline="0" dirty="0" smtClean="0">
                <a:latin typeface="Arial" pitchFamily="34" charset="0"/>
                <a:cs typeface="Arial" pitchFamily="34" charset="0"/>
              </a:rPr>
              <a:t>deceived or coerced, as is typically the case in the mortgage industry.  </a:t>
            </a:r>
          </a:p>
          <a:p>
            <a:endParaRPr lang="en-CA" baseline="0" dirty="0" smtClean="0">
              <a:latin typeface="Arial" pitchFamily="34" charset="0"/>
              <a:cs typeface="Arial" pitchFamily="34" charset="0"/>
            </a:endParaRPr>
          </a:p>
          <a:p>
            <a:r>
              <a:rPr lang="en-CA" baseline="30000" dirty="0" smtClean="0">
                <a:latin typeface="Arial" pitchFamily="34" charset="0"/>
                <a:cs typeface="Arial" pitchFamily="34" charset="0"/>
              </a:rPr>
              <a:t>1</a:t>
            </a:r>
            <a:r>
              <a:rPr lang="en-CA" baseline="0" dirty="0" smtClean="0">
                <a:latin typeface="Arial" pitchFamily="34" charset="0"/>
                <a:cs typeface="Arial" pitchFamily="34" charset="0"/>
              </a:rPr>
              <a:t> www.mortgagenewsdaily.com/1052004_Mortgage_Fraud2.asp</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33</a:t>
            </a:fld>
            <a:endParaRPr lang="en-US" dirty="0"/>
          </a:p>
        </p:txBody>
      </p:sp>
    </p:spTree>
    <p:extLst>
      <p:ext uri="{BB962C8B-B14F-4D97-AF65-F5344CB8AC3E}">
        <p14:creationId xmlns:p14="http://schemas.microsoft.com/office/powerpoint/2010/main" val="1504036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There are a number of variations on the bait and switch mortgage scam.  The scammer</a:t>
            </a:r>
            <a:r>
              <a:rPr lang="en-CA" baseline="0" dirty="0" smtClean="0">
                <a:latin typeface="Arial" pitchFamily="34" charset="0"/>
                <a:cs typeface="Arial" pitchFamily="34" charset="0"/>
              </a:rPr>
              <a:t> will “read” the audience and decide which one to use.  </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34</a:t>
            </a:fld>
            <a:endParaRPr lang="en-US" dirty="0"/>
          </a:p>
        </p:txBody>
      </p:sp>
    </p:spTree>
    <p:extLst>
      <p:ext uri="{BB962C8B-B14F-4D97-AF65-F5344CB8AC3E}">
        <p14:creationId xmlns:p14="http://schemas.microsoft.com/office/powerpoint/2010/main" val="2039151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5289" lvl="1" defTabSz="921807">
              <a:spcAft>
                <a:spcPts val="605"/>
              </a:spcAft>
              <a:defRPr/>
            </a:pPr>
            <a:r>
              <a:rPr lang="en-CA" dirty="0" smtClean="0">
                <a:latin typeface="Arial" pitchFamily="34" charset="0"/>
                <a:cs typeface="Arial" pitchFamily="34" charset="0"/>
              </a:rPr>
              <a:t>Another variation of the bait and switch scam is the “exhaustion factor”.  In this case, the scammer will draw out the process, play on the victim’s emotions, give bad news followed by good news, continue to present more paperwork until the victim is so worn out, he or she will sign just about anything to get the process over.  This scenario is not technically illegal even though the intent on the part of the scammer is to coerce or wear down the target.  </a:t>
            </a:r>
          </a:p>
          <a:p>
            <a:pPr marL="395289" lvl="1">
              <a:lnSpc>
                <a:spcPts val="2117"/>
              </a:lnSpc>
              <a:spcAft>
                <a:spcPts val="605"/>
              </a:spcAft>
            </a:pPr>
            <a:endParaRPr lang="en-CA" sz="1800"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35</a:t>
            </a:fld>
            <a:endParaRPr lang="en-US" dirty="0"/>
          </a:p>
        </p:txBody>
      </p:sp>
    </p:spTree>
    <p:extLst>
      <p:ext uri="{BB962C8B-B14F-4D97-AF65-F5344CB8AC3E}">
        <p14:creationId xmlns:p14="http://schemas.microsoft.com/office/powerpoint/2010/main" val="124668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36</a:t>
            </a:fld>
            <a:endParaRPr lang="en-US" dirty="0"/>
          </a:p>
        </p:txBody>
      </p:sp>
    </p:spTree>
    <p:extLst>
      <p:ext uri="{BB962C8B-B14F-4D97-AF65-F5344CB8AC3E}">
        <p14:creationId xmlns:p14="http://schemas.microsoft.com/office/powerpoint/2010/main" val="119085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i="1" kern="1200" dirty="0" smtClean="0">
                <a:solidFill>
                  <a:schemeClr val="tx1"/>
                </a:solidFill>
                <a:effectLst/>
                <a:latin typeface="Arial" pitchFamily="34" charset="0"/>
                <a:cs typeface="Arial" pitchFamily="34" charset="0"/>
              </a:rPr>
              <a:t>Source: www.ktiv.com/story/23876040/2013/11/04/mortgage-rate-scam-offers-bait-and-switch</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37</a:t>
            </a:fld>
            <a:endParaRPr lang="en-US" dirty="0"/>
          </a:p>
        </p:txBody>
      </p:sp>
    </p:spTree>
    <p:extLst>
      <p:ext uri="{BB962C8B-B14F-4D97-AF65-F5344CB8AC3E}">
        <p14:creationId xmlns:p14="http://schemas.microsoft.com/office/powerpoint/2010/main" val="3312522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Image free</a:t>
            </a:r>
            <a:r>
              <a:rPr lang="en-US" baseline="0" dirty="0" smtClean="0"/>
              <a:t> from PowerPoint clipart </a:t>
            </a:r>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60716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quitclaim deed is a legal instrument in which the owner of a piece of property, called the grantor, transfers interest in the property to another person, the grantee. </a:t>
            </a:r>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1305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a:t>
            </a:fld>
            <a:endParaRPr lang="en-US" dirty="0"/>
          </a:p>
        </p:txBody>
      </p:sp>
    </p:spTree>
    <p:extLst>
      <p:ext uri="{BB962C8B-B14F-4D97-AF65-F5344CB8AC3E}">
        <p14:creationId xmlns:p14="http://schemas.microsoft.com/office/powerpoint/2010/main" val="3624780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only reverse mortgage insured by the U.S. Federal Government is called a Home Equity Conversion Mortgage or HECM, and is only available through an FHA approved lender.  The awful thing about the HECM fraud is that it takes advantage of senior citizens who</a:t>
            </a:r>
            <a:r>
              <a:rPr lang="en-US" baseline="0" dirty="0" smtClean="0">
                <a:latin typeface="Arial" pitchFamily="34" charset="0"/>
                <a:cs typeface="Arial" pitchFamily="34" charset="0"/>
              </a:rPr>
              <a:t> have worked their entire lives to own their homes.  Public reports of financial crimes against seniors involving the FHA program are becoming more and more prevalent.</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40</a:t>
            </a:fld>
            <a:endParaRPr lang="en-US" dirty="0"/>
          </a:p>
        </p:txBody>
      </p:sp>
    </p:spTree>
    <p:extLst>
      <p:ext uri="{BB962C8B-B14F-4D97-AF65-F5344CB8AC3E}">
        <p14:creationId xmlns:p14="http://schemas.microsoft.com/office/powerpoint/2010/main" val="3426789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41</a:t>
            </a:fld>
            <a:endParaRPr lang="en-US" dirty="0"/>
          </a:p>
        </p:txBody>
      </p:sp>
    </p:spTree>
    <p:extLst>
      <p:ext uri="{BB962C8B-B14F-4D97-AF65-F5344CB8AC3E}">
        <p14:creationId xmlns:p14="http://schemas.microsoft.com/office/powerpoint/2010/main" val="101561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42</a:t>
            </a:fld>
            <a:endParaRPr lang="en-US" dirty="0"/>
          </a:p>
        </p:txBody>
      </p:sp>
    </p:spTree>
    <p:extLst>
      <p:ext uri="{BB962C8B-B14F-4D97-AF65-F5344CB8AC3E}">
        <p14:creationId xmlns:p14="http://schemas.microsoft.com/office/powerpoint/2010/main" val="588938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43</a:t>
            </a:fld>
            <a:endParaRPr lang="en-US" dirty="0"/>
          </a:p>
        </p:txBody>
      </p:sp>
    </p:spTree>
    <p:extLst>
      <p:ext uri="{BB962C8B-B14F-4D97-AF65-F5344CB8AC3E}">
        <p14:creationId xmlns:p14="http://schemas.microsoft.com/office/powerpoint/2010/main" val="1013313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44</a:t>
            </a:fld>
            <a:endParaRPr lang="en-US" dirty="0"/>
          </a:p>
        </p:txBody>
      </p:sp>
    </p:spTree>
    <p:extLst>
      <p:ext uri="{BB962C8B-B14F-4D97-AF65-F5344CB8AC3E}">
        <p14:creationId xmlns:p14="http://schemas.microsoft.com/office/powerpoint/2010/main" val="704393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anose="020B0604020202020204" pitchFamily="34" charset="0"/>
                <a:cs typeface="Arial" panose="020B0604020202020204" pitchFamily="34" charset="0"/>
              </a:rPr>
              <a:t>Some of</a:t>
            </a:r>
            <a:r>
              <a:rPr lang="en-CA" baseline="0" dirty="0" smtClean="0">
                <a:latin typeface="Arial" panose="020B0604020202020204" pitchFamily="34" charset="0"/>
                <a:cs typeface="Arial" panose="020B0604020202020204" pitchFamily="34" charset="0"/>
              </a:rPr>
              <a:t> these mortgage scams have been around for awhile</a:t>
            </a:r>
            <a:r>
              <a:rPr lang="en-CA" dirty="0" smtClean="0">
                <a:latin typeface="Arial" panose="020B0604020202020204" pitchFamily="34" charset="0"/>
                <a:cs typeface="Arial" panose="020B0604020202020204" pitchFamily="34" charset="0"/>
              </a:rPr>
              <a:t>.  But they have come to the forefront because of the focus away from loan origination and on to the distressed</a:t>
            </a:r>
            <a:r>
              <a:rPr lang="en-CA" baseline="0" dirty="0" smtClean="0">
                <a:latin typeface="Arial" panose="020B0604020202020204" pitchFamily="34" charset="0"/>
                <a:cs typeface="Arial" panose="020B0604020202020204" pitchFamily="34" charset="0"/>
              </a:rPr>
              <a:t> homeowner.  Let’s look at them in detail.</a:t>
            </a:r>
          </a:p>
          <a:p>
            <a:endParaRPr lang="en-CA" baseline="0" dirty="0" smtClean="0">
              <a:latin typeface="Arial" panose="020B0604020202020204" pitchFamily="34" charset="0"/>
              <a:cs typeface="Arial" panose="020B0604020202020204" pitchFamily="34" charset="0"/>
            </a:endParaRPr>
          </a:p>
          <a:p>
            <a:r>
              <a:rPr lang="en-CA" baseline="0" dirty="0" smtClean="0">
                <a:latin typeface="Arial" panose="020B0604020202020204" pitchFamily="34" charset="0"/>
                <a:cs typeface="Arial" panose="020B0604020202020204" pitchFamily="34" charset="0"/>
              </a:rPr>
              <a:t>Italicized paragraph </a:t>
            </a:r>
            <a:r>
              <a:rPr lang="en-US" baseline="0" dirty="0" smtClean="0">
                <a:latin typeface="Arial" panose="020B0604020202020204" pitchFamily="34" charset="0"/>
                <a:cs typeface="Arial" panose="020B0604020202020204" pitchFamily="34" charset="0"/>
              </a:rPr>
              <a:t>source: “New Scheme Preys on Desperate Homeowners”, The New York Times, www.nytimes.com/2007/07/03/business/03home.html?pagewanted=all&amp;_r=3&amp;, accessed on 10-26-2014</a:t>
            </a:r>
          </a:p>
          <a:p>
            <a:endParaRPr lang="en-CA" sz="1400" baseline="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45</a:t>
            </a:fld>
            <a:endParaRPr lang="en-US" dirty="0"/>
          </a:p>
        </p:txBody>
      </p:sp>
    </p:spTree>
    <p:extLst>
      <p:ext uri="{BB962C8B-B14F-4D97-AF65-F5344CB8AC3E}">
        <p14:creationId xmlns:p14="http://schemas.microsoft.com/office/powerpoint/2010/main" val="2381779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Rent-to-own is subject to fraud when homeowners are financially strapped and have trouble meeting their mortgage commitment, even after a loan modification. The homeowner looks for a way to be rescued from foreclosure and still stay in the house. This opens the door for the rent-to-own, or leaseback, scam.</a:t>
            </a:r>
          </a:p>
          <a:p>
            <a:r>
              <a:rPr lang="en-US" dirty="0" smtClean="0">
                <a:latin typeface="Arial" pitchFamily="34" charset="0"/>
                <a:cs typeface="Arial" pitchFamily="34" charset="0"/>
              </a:rPr>
              <a:t>The scammer takes title to the house — the methods vary — and agrees to lease it back to the homeowner while the homeowner makes monthly payments to buy back the home. The now-former homeowner finds that the terms of the new agreement are even more oppressive than those of the original mortgage.</a:t>
            </a:r>
          </a:p>
          <a:p>
            <a:endParaRPr lang="en-US" dirty="0">
              <a:latin typeface="Arial" pitchFamily="34" charset="0"/>
              <a:cs typeface="Arial" pitchFamily="34" charset="0"/>
            </a:endParaRPr>
          </a:p>
          <a:p>
            <a:r>
              <a:rPr lang="en-US" dirty="0">
                <a:latin typeface="Arial" pitchFamily="34" charset="0"/>
                <a:cs typeface="Arial" pitchFamily="34" charset="0"/>
              </a:rPr>
              <a:t>Image courtesy of “stockimages” at FreeDigitalPhotos.net</a:t>
            </a:r>
          </a:p>
          <a:p>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572669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now-former homeowner finds that the terms of the new agreement are even more oppressive than those of the original mortgage.</a:t>
            </a:r>
          </a:p>
          <a:p>
            <a:r>
              <a:rPr lang="en-US" dirty="0" smtClean="0">
                <a:latin typeface="Arial" pitchFamily="34" charset="0"/>
                <a:cs typeface="Arial" pitchFamily="34" charset="0"/>
              </a:rPr>
              <a:t>The scam artist collects the rent money. The victim falls behind on payments, or the fraudster never forwards rent payments to the mortgage company. </a:t>
            </a:r>
          </a:p>
          <a:p>
            <a:r>
              <a:rPr lang="en-US" dirty="0" smtClean="0">
                <a:latin typeface="Arial" pitchFamily="34" charset="0"/>
                <a:cs typeface="Arial" pitchFamily="34" charset="0"/>
              </a:rPr>
              <a:t>Fraudsters scan foreclosure notices, which are public records or can be easily obtained, to identify their targets. So-called “rescue artists” know their targets are desperate and may go to extremes to protect and stay in their homes. </a:t>
            </a:r>
          </a:p>
          <a:p>
            <a:r>
              <a:rPr lang="en-US" dirty="0" smtClean="0">
                <a:latin typeface="Arial" pitchFamily="34" charset="0"/>
                <a:cs typeface="Arial" pitchFamily="34" charset="0"/>
              </a:rPr>
              <a:t>The fraudster contacts the distressed homeowner by phone or mail. Foreclosed homeowners also contact lenders to inquire about foreclosure rescue, often by responding to advertisements (television, radio, Craigslist) or through internet searches. The foreclosure rescue scammer (also called a “White Knight”) offers to step in and save the home from foreclosure—for a substantial fee, paid up front, so that the homeowners will be able to stay in their home.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Image courtesy of “stockimages” at FreeDigitalPhotos.net</a:t>
            </a:r>
          </a:p>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572669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i="1" kern="1200" dirty="0" smtClean="0">
                <a:solidFill>
                  <a:schemeClr val="tx1"/>
                </a:solidFill>
                <a:effectLst/>
                <a:latin typeface="Arial" pitchFamily="34" charset="0"/>
                <a:cs typeface="Arial" pitchFamily="34" charset="0"/>
              </a:rPr>
              <a:t>Source: U.S. Department of Justice, United States Attorney, Eastern District of Pennsylvania, www.justice.gov/usao/pae</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48</a:t>
            </a:fld>
            <a:endParaRPr lang="en-US" dirty="0"/>
          </a:p>
        </p:txBody>
      </p:sp>
    </p:spTree>
    <p:extLst>
      <p:ext uri="{BB962C8B-B14F-4D97-AF65-F5344CB8AC3E}">
        <p14:creationId xmlns:p14="http://schemas.microsoft.com/office/powerpoint/2010/main" val="3182542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In this type of equity stripping scheme a fraudulent “investor” buys the property from a homeowner facing foreclosure or a tax lien, either directly or through an accomplice (straw man).</a:t>
            </a:r>
          </a:p>
          <a:p>
            <a:r>
              <a:rPr lang="en-US" dirty="0">
                <a:latin typeface="Arial" pitchFamily="34" charset="0"/>
                <a:cs typeface="Arial" pitchFamily="34" charset="0"/>
              </a:rPr>
              <a:t>The fraudster may agree to lease the home back to the homeowner who may remain in the home as a tenant. </a:t>
            </a:r>
            <a:endParaRPr kumimoji="1" lang="en-US" i="1"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i="1"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Image courtesy of artemisphoto at FreeDigitalPhotos.net</a:t>
            </a:r>
            <a:endParaRPr kumimoji="1" lang="en-CA" kern="1200" dirty="0" smtClean="0">
              <a:solidFill>
                <a:schemeClr val="tx1"/>
              </a:solidFill>
              <a:effectLst/>
              <a:latin typeface="Arial" pitchFamily="34" charset="0"/>
              <a:cs typeface="Arial" pitchFamily="34" charset="0"/>
            </a:endParaRPr>
          </a:p>
          <a:p>
            <a:endParaRPr lang="en-US" sz="1050" i="1"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402078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kern="1200" dirty="0" smtClean="0">
                <a:solidFill>
                  <a:schemeClr val="tx1"/>
                </a:solidFill>
                <a:effectLst/>
                <a:latin typeface="Arial" pitchFamily="34" charset="0"/>
                <a:cs typeface="Arial" pitchFamily="34" charset="0"/>
              </a:rPr>
              <a:t>For nearly a decade before the housing bubble peaked in 2005-2006, a massive amount of money flowed into the United States from foreign investors. This liquidity pushed interest rates down so that the cost of debt and financing a home became more affordable. With interest rates low, many individuals entered the housing market.  As the value of homes grew, many homeowners applied for second mortgages to take equity out of their homes and support their spending. </a:t>
            </a:r>
            <a:r>
              <a:rPr lang="en-US" dirty="0" smtClean="0">
                <a:solidFill>
                  <a:prstClr val="black"/>
                </a:solidFill>
                <a:latin typeface="Arial" pitchFamily="34" charset="0"/>
                <a:cs typeface="Arial" pitchFamily="34" charset="0"/>
              </a:rPr>
              <a:t>With buyers feeling the pressure to qualify for a mortgage and profit from rapidly increasing home prices, </a:t>
            </a:r>
            <a:r>
              <a:rPr lang="en-US" dirty="0" smtClean="0">
                <a:latin typeface="Arial" pitchFamily="34" charset="0"/>
                <a:cs typeface="Arial" pitchFamily="34" charset="0"/>
              </a:rPr>
              <a:t>the first wave of mortgage fraud occurred in </a:t>
            </a:r>
            <a:r>
              <a:rPr lang="en-US" dirty="0" smtClean="0">
                <a:solidFill>
                  <a:prstClr val="black"/>
                </a:solidFill>
                <a:latin typeface="Arial" pitchFamily="34" charset="0"/>
                <a:cs typeface="Arial" pitchFamily="34" charset="0"/>
              </a:rPr>
              <a:t>loan originations. </a:t>
            </a:r>
          </a:p>
          <a:p>
            <a:endParaRPr kumimoji="1" lang="en-US" kern="1200" dirty="0" smtClean="0">
              <a:solidFill>
                <a:schemeClr val="tx1"/>
              </a:solidFill>
              <a:effectLst/>
              <a:latin typeface="Arial" pitchFamily="34" charset="0"/>
              <a:cs typeface="Arial" pitchFamily="34" charset="0"/>
            </a:endParaRPr>
          </a:p>
          <a:p>
            <a:endParaRPr kumimoji="1" lang="en-US" kern="1200" dirty="0" smtClean="0">
              <a:solidFill>
                <a:schemeClr val="tx1"/>
              </a:solidFill>
              <a:effectLst/>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Arial" pitchFamily="34" charset="0"/>
                <a:cs typeface="Arial" pitchFamily="34" charset="0"/>
              </a:rPr>
              <a:t>Source: "President Bush's Address to the Nation". The New York Times. September 24, 2008.</a:t>
            </a:r>
          </a:p>
          <a:p>
            <a:endParaRPr kumimoji="1" lang="en-CA" sz="1200" kern="1200" dirty="0" smtClean="0">
              <a:solidFill>
                <a:schemeClr val="tx1"/>
              </a:solidFill>
              <a:effectLst/>
              <a:latin typeface="Times New Roman" pitchFamily="18" charset="0"/>
              <a:ea typeface="+mn-ea"/>
              <a:cs typeface="+mn-cs"/>
            </a:endParaRPr>
          </a:p>
          <a:p>
            <a:endParaRPr lang="en-US" i="1"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a:t>
            </a:fld>
            <a:endParaRPr lang="en-US" dirty="0"/>
          </a:p>
        </p:txBody>
      </p:sp>
    </p:spTree>
    <p:extLst>
      <p:ext uri="{BB962C8B-B14F-4D97-AF65-F5344CB8AC3E}">
        <p14:creationId xmlns:p14="http://schemas.microsoft.com/office/powerpoint/2010/main" val="1739113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fraudsters lead the victims to complete transactions that substitute their accomplices--third-party straw buyers--for the homeowners on the titles of properties. The homeowner is not aware of the title transfer. </a:t>
            </a:r>
          </a:p>
          <a:p>
            <a:r>
              <a:rPr lang="en-US" dirty="0" smtClean="0">
                <a:latin typeface="Arial" pitchFamily="34" charset="0"/>
                <a:cs typeface="Arial" pitchFamily="34" charset="0"/>
              </a:rPr>
              <a:t>Once the straw buyer is on the title to the home, the fraudster applies for mortgages to extract the maximum available equity from the home. </a:t>
            </a:r>
          </a:p>
          <a:p>
            <a:r>
              <a:rPr lang="en-US" dirty="0" smtClean="0">
                <a:latin typeface="Arial" pitchFamily="34" charset="0"/>
                <a:cs typeface="Arial" pitchFamily="34" charset="0"/>
              </a:rPr>
              <a:t>The fraudsters then split the cash extracted from the equity as well as any “rent” they collected from the victim. </a:t>
            </a:r>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50</a:t>
            </a:fld>
            <a:endParaRPr lang="en-US" dirty="0"/>
          </a:p>
        </p:txBody>
      </p:sp>
    </p:spTree>
    <p:extLst>
      <p:ext uri="{BB962C8B-B14F-4D97-AF65-F5344CB8AC3E}">
        <p14:creationId xmlns:p14="http://schemas.microsoft.com/office/powerpoint/2010/main" val="1394222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51</a:t>
            </a:fld>
            <a:endParaRPr lang="en-US" dirty="0"/>
          </a:p>
        </p:txBody>
      </p:sp>
    </p:spTree>
    <p:extLst>
      <p:ext uri="{BB962C8B-B14F-4D97-AF65-F5344CB8AC3E}">
        <p14:creationId xmlns:p14="http://schemas.microsoft.com/office/powerpoint/2010/main" val="1520600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i="1" kern="1200" dirty="0" smtClean="0">
                <a:solidFill>
                  <a:schemeClr val="tx1"/>
                </a:solidFill>
                <a:effectLst/>
                <a:latin typeface="Arial" pitchFamily="34" charset="0"/>
                <a:cs typeface="Arial" pitchFamily="34" charset="0"/>
              </a:rPr>
              <a:t>Source: Edited from www.nytimes.com/2007/07/03/business/03home.html?pagewanted=all&amp;_r=1&amp; </a:t>
            </a:r>
            <a:endParaRPr kumimoji="1" lang="en-CA" kern="1200" dirty="0" smtClean="0">
              <a:solidFill>
                <a:schemeClr val="tx1"/>
              </a:solidFill>
              <a:effectLst/>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52</a:t>
            </a:fld>
            <a:endParaRPr lang="en-US" dirty="0"/>
          </a:p>
        </p:txBody>
      </p:sp>
    </p:spTree>
    <p:extLst>
      <p:ext uri="{BB962C8B-B14F-4D97-AF65-F5344CB8AC3E}">
        <p14:creationId xmlns:p14="http://schemas.microsoft.com/office/powerpoint/2010/main" val="1842763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latin typeface="Arial" pitchFamily="34" charset="0"/>
                <a:cs typeface="Arial" pitchFamily="34" charset="0"/>
              </a:rPr>
              <a:t>The Short Sale (flopping) scheme works when the house is underwater (worth less than the mortgage on it) and owned by a lending institution. The lending institution is the victim.   Let’s assume that a house is underwater and listed for $250,000.  A real estate agent recognizes that the house is a good deal.  He persuades his cousin to join him in a scam.  The agent approaches the bank and tells them he has a cash offer for the house for $175,000.  He does not tell the bank that the “buyer”, sometimes called a “straw man”, is his cousin, which he is obligated to do.  Nor does he tell the bank about two pending offers, both for more than $175,000, which he is obligated to present but does not.  The bank agrees to the agent’s price, the agent quickly sells the house for $275,000 and splits the profit ($100,000) with his cousin.  </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2669681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i="1" kern="1200" dirty="0" smtClean="0">
                <a:solidFill>
                  <a:schemeClr val="tx1"/>
                </a:solidFill>
                <a:effectLst/>
                <a:latin typeface="Arial" pitchFamily="34" charset="0"/>
                <a:cs typeface="Arial" pitchFamily="34" charset="0"/>
              </a:rPr>
              <a:t>Source: www.bloomberg.com/news/2010-06-10/banks-face-fraud-from-short-sales-as-u-s-home-flopping-schemes-spread.html</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5187188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2790308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latin typeface="Arial" pitchFamily="34" charset="0"/>
                <a:cs typeface="Arial" pitchFamily="34" charset="0"/>
              </a:rPr>
              <a:t>Scammers trick the homeowners into signing a bankruptcy petition and they file it for them.  The scammers get an upfront fee</a:t>
            </a:r>
            <a:r>
              <a:rPr lang="en-CA" dirty="0" smtClean="0">
                <a:latin typeface="Arial" pitchFamily="34" charset="0"/>
                <a:cs typeface="Arial" pitchFamily="34" charset="0"/>
              </a:rPr>
              <a:t>.  Little does the homeowner know that the scammers have filed the bankruptcy petition to buy themselves time.</a:t>
            </a:r>
          </a:p>
          <a:p>
            <a:endParaRPr lang="en-CA" dirty="0" smtClean="0">
              <a:latin typeface="Arial" pitchFamily="34" charset="0"/>
              <a:cs typeface="Arial" pitchFamily="34" charset="0"/>
            </a:endParaRPr>
          </a:p>
          <a:p>
            <a:r>
              <a:rPr lang="en-CA" dirty="0" smtClean="0">
                <a:latin typeface="Arial" pitchFamily="34" charset="0"/>
                <a:cs typeface="Arial" pitchFamily="34" charset="0"/>
              </a:rPr>
              <a:t>Photo from dreamstime.com</a:t>
            </a:r>
            <a:endParaRPr lang="en-CA"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974375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Arial" pitchFamily="34" charset="0"/>
                <a:cs typeface="Arial" pitchFamily="34" charset="0"/>
              </a:rPr>
              <a:t>How does filing the bankruptcy petition buy the scammers time?  The </a:t>
            </a:r>
            <a:r>
              <a:rPr lang="en-CA" dirty="0">
                <a:latin typeface="Arial" pitchFamily="34" charset="0"/>
                <a:cs typeface="Arial" pitchFamily="34" charset="0"/>
              </a:rPr>
              <a:t>homeowners are left alone for awhile (when bankruptcy is filed creditors must cease and desist until bankruptcy proceeds through the courts).  The homeowners think their problems have gone </a:t>
            </a:r>
            <a:r>
              <a:rPr lang="en-CA" dirty="0" smtClean="0">
                <a:latin typeface="Arial" pitchFamily="34" charset="0"/>
                <a:cs typeface="Arial" pitchFamily="34" charset="0"/>
              </a:rPr>
              <a:t>away; the </a:t>
            </a:r>
            <a:r>
              <a:rPr lang="en-CA" dirty="0">
                <a:latin typeface="Arial" pitchFamily="34" charset="0"/>
                <a:cs typeface="Arial" pitchFamily="34" charset="0"/>
              </a:rPr>
              <a:t>scammers make off with their fee.  Eventually, the foreclosure process proceeds, the creditors come back and the homeowners are out the fee.</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57</a:t>
            </a:fld>
            <a:endParaRPr lang="en-US" dirty="0"/>
          </a:p>
        </p:txBody>
      </p:sp>
    </p:spTree>
    <p:extLst>
      <p:ext uri="{BB962C8B-B14F-4D97-AF65-F5344CB8AC3E}">
        <p14:creationId xmlns:p14="http://schemas.microsoft.com/office/powerpoint/2010/main" val="1488734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58</a:t>
            </a:fld>
            <a:endParaRPr lang="en-US" dirty="0"/>
          </a:p>
        </p:txBody>
      </p:sp>
    </p:spTree>
    <p:extLst>
      <p:ext uri="{BB962C8B-B14F-4D97-AF65-F5344CB8AC3E}">
        <p14:creationId xmlns:p14="http://schemas.microsoft.com/office/powerpoint/2010/main" val="2417843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59</a:t>
            </a:fld>
            <a:endParaRPr lang="en-US" dirty="0"/>
          </a:p>
        </p:txBody>
      </p:sp>
    </p:spTree>
    <p:extLst>
      <p:ext uri="{BB962C8B-B14F-4D97-AF65-F5344CB8AC3E}">
        <p14:creationId xmlns:p14="http://schemas.microsoft.com/office/powerpoint/2010/main" val="19965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kern="1200" dirty="0" smtClean="0">
                <a:solidFill>
                  <a:schemeClr val="tx1"/>
                </a:solidFill>
                <a:effectLst/>
                <a:latin typeface="Arial" pitchFamily="34" charset="0"/>
                <a:cs typeface="Arial" pitchFamily="34" charset="0"/>
              </a:rPr>
              <a:t>As home prices rose, some people feared being priced out of the market if they waited to buy, causing home values to rise further and more buyers to enter the market. </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Many borrowers also took out adjustable rate mortgages (ARMs), where interest rates were lower than those on fixed-rate loans. With ARMs, after an initial period of fixed interest, rates can rise significantly, stretching borrower finances to the limit—or beyond their reach—with higher monthly payments. </a:t>
            </a:r>
            <a:endParaRPr kumimoji="1" lang="en-CA" kern="1200" dirty="0" smtClean="0">
              <a:solidFill>
                <a:schemeClr val="tx1"/>
              </a:solidFill>
              <a:effectLst/>
              <a:latin typeface="Arial" pitchFamily="34" charset="0"/>
              <a:cs typeface="Arial" pitchFamily="34" charset="0"/>
            </a:endParaRPr>
          </a:p>
          <a:p>
            <a:pPr defTabSz="921807">
              <a:defRPr/>
            </a:pPr>
            <a:endParaRPr lang="en-US" dirty="0" smtClean="0"/>
          </a:p>
          <a:p>
            <a:pPr defTabSz="921807">
              <a:defRPr/>
            </a:pPr>
            <a:endParaRPr lang="en-US" dirty="0" smtClean="0"/>
          </a:p>
          <a:p>
            <a:pPr defTabSz="921807">
              <a:defRPr/>
            </a:pPr>
            <a:endParaRPr lang="en-US" dirty="0" smtClean="0"/>
          </a:p>
          <a:p>
            <a:pPr defTabSz="921807">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60</a:t>
            </a:fld>
            <a:endParaRPr lang="en-US" dirty="0"/>
          </a:p>
        </p:txBody>
      </p:sp>
    </p:spTree>
    <p:extLst>
      <p:ext uri="{BB962C8B-B14F-4D97-AF65-F5344CB8AC3E}">
        <p14:creationId xmlns:p14="http://schemas.microsoft.com/office/powerpoint/2010/main" val="2953264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project was supported by Grant No. 2011-VF-GX-K021 awarded by Office for Victims of Crime. The Office for Victims of Crime is a component of the Office of Justice Programs, which also includes the Bureau of Justice Statistics, the National Institute of Justice, the Office of Juvenile Justice and Delinquency Prevention, the SMART Office, and the Bureau of Justice Assistance. Points of view or opinions in this document are those of the author and do not represent the official position or policies of the United States Department of Justice.</a:t>
            </a:r>
            <a:endParaRPr lang="en-US" altLang="en-US" dirty="0" smtClean="0"/>
          </a:p>
          <a:p>
            <a:endParaRPr lang="en-US" altLang="en-US" dirty="0" smtClean="0"/>
          </a:p>
          <a:p>
            <a:endParaRPr lang="en-US" altLang="en-US" dirty="0"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6D80E5-455D-4FB0-85A7-A3071BD60607}" type="slidenum">
              <a:rPr lang="en-US" altLang="en-US"/>
              <a:pPr eaLnBrk="1" hangingPunct="1">
                <a:spcBef>
                  <a:spcPct val="0"/>
                </a:spcBef>
              </a:pPr>
              <a:t>61</a:t>
            </a:fld>
            <a:endParaRPr lang="en-US" altLang="en-US"/>
          </a:p>
        </p:txBody>
      </p:sp>
    </p:spTree>
    <p:extLst>
      <p:ext uri="{BB962C8B-B14F-4D97-AF65-F5344CB8AC3E}">
        <p14:creationId xmlns:p14="http://schemas.microsoft.com/office/powerpoint/2010/main" val="41555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In 2004 and 2005, there were dire warnings from the FBI about</a:t>
            </a:r>
            <a:r>
              <a:rPr lang="en-US" baseline="0" dirty="0" smtClean="0">
                <a:latin typeface="Arial" pitchFamily="34" charset="0"/>
                <a:cs typeface="Arial" pitchFamily="34" charset="0"/>
              </a:rPr>
              <a:t> mortgage fraud.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39113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Mortgage fraud is a material misstatement, misrepresentation, or omission </a:t>
            </a:r>
            <a:r>
              <a:rPr lang="en-US" dirty="0" smtClean="0">
                <a:latin typeface="Arial" pitchFamily="34" charset="0"/>
                <a:cs typeface="Arial" pitchFamily="34" charset="0"/>
              </a:rPr>
              <a:t>in information relied </a:t>
            </a:r>
            <a:r>
              <a:rPr lang="en-US" dirty="0">
                <a:latin typeface="Arial" pitchFamily="34" charset="0"/>
                <a:cs typeface="Arial" pitchFamily="34" charset="0"/>
              </a:rPr>
              <a:t>on by an underwriter or lender to fund, purchase, or insure a loan. This type of fraud is usually defined as loan origination fraud.  This slide illustrates a number of the ways in which loan origination fraud can be perpetrated.</a:t>
            </a: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8</a:t>
            </a:fld>
            <a:endParaRPr lang="en-US" dirty="0"/>
          </a:p>
        </p:txBody>
      </p:sp>
    </p:spTree>
    <p:extLst>
      <p:ext uri="{BB962C8B-B14F-4D97-AF65-F5344CB8AC3E}">
        <p14:creationId xmlns:p14="http://schemas.microsoft.com/office/powerpoint/2010/main" val="354227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kern="1200" dirty="0" smtClean="0">
                <a:solidFill>
                  <a:schemeClr val="tx1"/>
                </a:solidFill>
                <a:effectLst/>
                <a:latin typeface="Arial" pitchFamily="34" charset="0"/>
                <a:cs typeface="Arial" pitchFamily="34" charset="0"/>
              </a:rPr>
              <a:t>For over two decades, major mortgage lenders, agencies, and insurers have been submitting information describing incidents of subscriber-verified fraud and material misrepresentation involving industry professionals to a database, known as MIDEX® (Mortgage Industry Data Exchange).</a:t>
            </a:r>
            <a:endParaRPr kumimoji="1" lang="en-CA" kern="1200" dirty="0" smtClean="0">
              <a:solidFill>
                <a:schemeClr val="tx1"/>
              </a:solidFill>
              <a:effectLst/>
              <a:latin typeface="Arial" pitchFamily="34" charset="0"/>
              <a:cs typeface="Arial" pitchFamily="34" charset="0"/>
            </a:endParaRPr>
          </a:p>
          <a:p>
            <a:r>
              <a:rPr kumimoji="1" lang="en-US" kern="1200" dirty="0" smtClean="0">
                <a:solidFill>
                  <a:schemeClr val="tx1"/>
                </a:solidFill>
                <a:effectLst/>
                <a:latin typeface="Arial" pitchFamily="34" charset="0"/>
                <a:cs typeface="Arial" pitchFamily="34" charset="0"/>
              </a:rPr>
              <a:t>Subscribers use information from the MIDEX database as a risk management tool to protect against mortgage fraud perpetrated by industry professionals. The Mortgage Fraud Index, or MFI, is an indication of mortgage-related fraud and misrepresentation involving industry professionals found through MIDEX subscriber fraud investigations in various geographical areas within any particular year. It involves straightforward calculations.</a:t>
            </a:r>
            <a:endParaRPr kumimoji="1" lang="en-CA" kern="1200" dirty="0" smtClean="0">
              <a:solidFill>
                <a:schemeClr val="tx1"/>
              </a:solidFill>
              <a:effectLst/>
              <a:latin typeface="Arial" pitchFamily="34" charset="0"/>
              <a:cs typeface="Arial" pitchFamily="34" charset="0"/>
            </a:endParaRPr>
          </a:p>
          <a:p>
            <a:r>
              <a:rPr kumimoji="1" lang="en-US" i="1" kern="1200" dirty="0" smtClean="0">
                <a:solidFill>
                  <a:schemeClr val="tx1"/>
                </a:solidFill>
                <a:effectLst/>
                <a:latin typeface="Arial" pitchFamily="34" charset="0"/>
                <a:cs typeface="Arial" pitchFamily="34" charset="0"/>
              </a:rPr>
              <a:t>Source:  The LexisNexis® 15th Annual Mortgage Fraud Report, p. 10.  www.mortgagefraudblog.com/wp-content/uploads/2013/09/15th-Annual-Mortgage-Fraud-Report-LexisNexis.pdf. Accessed 10-23-2014 </a:t>
            </a:r>
            <a:endParaRPr kumimoji="1" lang="en-CA" kern="1200" dirty="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8446D59-0F58-4F63-8383-C9116AA04633}" type="slidenum">
              <a:rPr lang="en-US" smtClean="0"/>
              <a:pPr>
                <a:defRPr/>
              </a:pPr>
              <a:t>9</a:t>
            </a:fld>
            <a:endParaRPr lang="en-US" dirty="0"/>
          </a:p>
        </p:txBody>
      </p:sp>
    </p:spTree>
    <p:extLst>
      <p:ext uri="{BB962C8B-B14F-4D97-AF65-F5344CB8AC3E}">
        <p14:creationId xmlns:p14="http://schemas.microsoft.com/office/powerpoint/2010/main" val="262074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Freeform 19"/>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Footer Placeholder 3"/>
          <p:cNvSpPr txBox="1">
            <a:spLocks/>
          </p:cNvSpPr>
          <p:nvPr userDrawn="1"/>
        </p:nvSpPr>
        <p:spPr bwMode="auto">
          <a:xfrm>
            <a:off x="2895600" y="5486400"/>
            <a:ext cx="4038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200" dirty="0" smtClean="0"/>
          </a:p>
        </p:txBody>
      </p:sp>
      <p:pic>
        <p:nvPicPr>
          <p:cNvPr id="12" name="Picture 7" descr="NCPC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pPr>
              <a:defRPr/>
            </a:pPr>
            <a:fld id="{C743192F-73BE-4F9F-9AAD-0E23B3393CB7}" type="datetime1">
              <a:rPr lang="en-US" smtClean="0"/>
              <a:t>7/20/2015</a:t>
            </a:fld>
            <a:endParaRPr lang="en-US" dirty="0"/>
          </a:p>
        </p:txBody>
      </p:sp>
      <p:sp>
        <p:nvSpPr>
          <p:cNvPr id="14" name="Footer Placeholder 18"/>
          <p:cNvSpPr>
            <a:spLocks noGrp="1"/>
          </p:cNvSpPr>
          <p:nvPr>
            <p:ph type="ftr" sz="quarter" idx="11"/>
          </p:nvPr>
        </p:nvSpPr>
        <p:spPr/>
        <p:txBody>
          <a:bodyPr/>
          <a:lstStyle>
            <a:lvl1pPr>
              <a:defRPr sz="1000" smtClean="0">
                <a:solidFill>
                  <a:schemeClr val="accent1">
                    <a:tint val="20000"/>
                  </a:schemeClr>
                </a:solidFill>
                <a:latin typeface="Arial" charset="0"/>
              </a:defRPr>
            </a:lvl1pPr>
            <a:extLst/>
          </a:lstStyle>
          <a:p>
            <a:pPr>
              <a:defRPr/>
            </a:pPr>
            <a:r>
              <a:rPr lang="en-US" smtClean="0"/>
              <a:t>© 2015 National Crime Prevention Council, Inc. www.ncpc.org</a:t>
            </a:r>
            <a:endParaRPr lang="en-US" dirty="0"/>
          </a:p>
        </p:txBody>
      </p:sp>
      <p:sp>
        <p:nvSpPr>
          <p:cNvPr id="15" name="Slide Number Placeholder 26"/>
          <p:cNvSpPr>
            <a:spLocks noGrp="1"/>
          </p:cNvSpPr>
          <p:nvPr>
            <p:ph type="sldNum" sz="quarter" idx="12"/>
          </p:nvPr>
        </p:nvSpPr>
        <p:spPr/>
        <p:txBody>
          <a:bodyPr/>
          <a:lstStyle>
            <a:lvl1pPr>
              <a:defRPr>
                <a:solidFill>
                  <a:srgbClr val="FFFFFF"/>
                </a:solidFill>
              </a:defRPr>
            </a:lvl1pPr>
            <a:extLst/>
          </a:lstStyle>
          <a:p>
            <a:pPr>
              <a:defRPr/>
            </a:pPr>
            <a:fld id="{6DF4320A-6E11-411E-A9BB-85E94F60562D}" type="slidenum">
              <a:rPr lang="en-US"/>
              <a:pPr>
                <a:defRPr/>
              </a:pPr>
              <a:t>‹#›</a:t>
            </a:fld>
            <a:endParaRPr lang="en-US" dirty="0"/>
          </a:p>
        </p:txBody>
      </p:sp>
    </p:spTree>
    <p:extLst>
      <p:ext uri="{BB962C8B-B14F-4D97-AF65-F5344CB8AC3E}">
        <p14:creationId xmlns:p14="http://schemas.microsoft.com/office/powerpoint/2010/main" val="50798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157D6D0-8D84-409A-A3BB-239E3A656C80}"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855E68C-C969-4DC6-BBB2-2AF28E1D32D2}" type="slidenum">
              <a:rPr lang="en-US"/>
              <a:pPr>
                <a:defRPr/>
              </a:pPr>
              <a:t>‹#›</a:t>
            </a:fld>
            <a:endParaRPr lang="en-US" dirty="0"/>
          </a:p>
        </p:txBody>
      </p:sp>
    </p:spTree>
    <p:extLst>
      <p:ext uri="{BB962C8B-B14F-4D97-AF65-F5344CB8AC3E}">
        <p14:creationId xmlns:p14="http://schemas.microsoft.com/office/powerpoint/2010/main" val="31093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57C6A40-D1F5-4501-8264-3F3214100C1C}"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E3289FC-1A22-4961-ADC1-D5508CABFAC4}" type="slidenum">
              <a:rPr lang="en-US"/>
              <a:pPr>
                <a:defRPr/>
              </a:pPr>
              <a:t>‹#›</a:t>
            </a:fld>
            <a:endParaRPr lang="en-US" dirty="0"/>
          </a:p>
        </p:txBody>
      </p:sp>
    </p:spTree>
    <p:extLst>
      <p:ext uri="{BB962C8B-B14F-4D97-AF65-F5344CB8AC3E}">
        <p14:creationId xmlns:p14="http://schemas.microsoft.com/office/powerpoint/2010/main" val="103892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600"/>
            </a:lvl1pPr>
            <a:lvl2pPr marL="620713" indent="-228600">
              <a:buFont typeface="Arial" panose="020B0604020202020204" pitchFamily="34" charset="0"/>
              <a:buChar char="•"/>
              <a:defRPr sz="1600"/>
            </a:lvl2pPr>
            <a:lvl3pPr marL="915988" indent="-285750">
              <a:buClr>
                <a:schemeClr val="accent1">
                  <a:lumMod val="60000"/>
                  <a:lumOff val="40000"/>
                </a:schemeClr>
              </a:buClr>
              <a:buFont typeface="Wingdings" panose="05000000000000000000" pitchFamily="2" charset="2"/>
              <a:buChar char=""/>
              <a:defRPr sz="1600"/>
            </a:lvl3pPr>
            <a:lvl4pPr>
              <a:defRPr sz="1400"/>
            </a:lvl4pPr>
            <a:lvl5pPr>
              <a:defRPr sz="14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normAutofit/>
          </a:bodyPr>
          <a:lstStyle>
            <a:lvl1pPr>
              <a:defRPr sz="2400">
                <a:effectLst/>
              </a:defRPr>
            </a:lvl1pPr>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059DADDD-E407-4AD4-BD60-582091D36621}" type="datetime1">
              <a:rPr lang="en-US" smtClean="0"/>
              <a:t>7/20/2015</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6" name="Slide Number Placeholder 17"/>
          <p:cNvSpPr>
            <a:spLocks noGrp="1"/>
          </p:cNvSpPr>
          <p:nvPr>
            <p:ph type="sldNum" sz="quarter" idx="12"/>
          </p:nvPr>
        </p:nvSpPr>
        <p:spPr>
          <a:xfrm>
            <a:off x="8305800" y="6408738"/>
            <a:ext cx="708025" cy="365125"/>
          </a:xfrm>
        </p:spPr>
        <p:txBody>
          <a:bodyPr/>
          <a:lstStyle>
            <a:lvl1pPr>
              <a:defRPr/>
            </a:lvl1pPr>
          </a:lstStyle>
          <a:p>
            <a:pPr>
              <a:defRPr/>
            </a:pPr>
            <a:fld id="{01903F6C-5999-4276-B626-1B757EB90D46}" type="slidenum">
              <a:rPr lang="en-US"/>
              <a:pPr>
                <a:defRPr/>
              </a:pPr>
              <a:t>‹#›</a:t>
            </a:fld>
            <a:endParaRPr lang="en-US" dirty="0"/>
          </a:p>
        </p:txBody>
      </p:sp>
    </p:spTree>
    <p:extLst>
      <p:ext uri="{BB962C8B-B14F-4D97-AF65-F5344CB8AC3E}">
        <p14:creationId xmlns:p14="http://schemas.microsoft.com/office/powerpoint/2010/main" val="3079449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563D4175-C8EF-4354-8B10-4B22CBB618D1}" type="datetime1">
              <a:rPr lang="en-US" smtClean="0"/>
              <a:t>7/20/2015</a:t>
            </a:fld>
            <a:endParaRPr lang="en-US" dirty="0"/>
          </a:p>
        </p:txBody>
      </p:sp>
      <p:sp>
        <p:nvSpPr>
          <p:cNvPr id="7" name="Footer Placeholder 4"/>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BD3D4DC6-2370-490D-BF16-63F0B62A7655}" type="slidenum">
              <a:rPr lang="en-US"/>
              <a:pPr>
                <a:defRPr/>
              </a:pPr>
              <a:t>‹#›</a:t>
            </a:fld>
            <a:endParaRPr lang="en-US" dirty="0"/>
          </a:p>
        </p:txBody>
      </p:sp>
    </p:spTree>
    <p:extLst>
      <p:ext uri="{BB962C8B-B14F-4D97-AF65-F5344CB8AC3E}">
        <p14:creationId xmlns:p14="http://schemas.microsoft.com/office/powerpoint/2010/main" val="1825524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1D312F91-12C6-417F-A776-C15A7C02366C}"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0D4B98C-E993-4C2C-A287-FCEED6AFD961}" type="slidenum">
              <a:rPr lang="en-US"/>
              <a:pPr>
                <a:defRPr/>
              </a:pPr>
              <a:t>‹#›</a:t>
            </a:fld>
            <a:endParaRPr lang="en-US" dirty="0"/>
          </a:p>
        </p:txBody>
      </p:sp>
    </p:spTree>
    <p:extLst>
      <p:ext uri="{BB962C8B-B14F-4D97-AF65-F5344CB8AC3E}">
        <p14:creationId xmlns:p14="http://schemas.microsoft.com/office/powerpoint/2010/main" val="337789964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pic>
        <p:nvPicPr>
          <p:cNvPr id="7" name="Picture 7" descr="NCPC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smtClean="0"/>
            </a:lvl1pPr>
            <a:extLst/>
          </a:lstStyle>
          <a:p>
            <a:pPr>
              <a:defRPr/>
            </a:pPr>
            <a:fld id="{8C4CCB7A-F342-4718-B6BF-93C1D115B3A1}" type="datetime1">
              <a:rPr lang="en-US" smtClean="0"/>
              <a:t>7/20/2015</a:t>
            </a:fld>
            <a:endParaRPr lang="en-US" dirty="0"/>
          </a:p>
        </p:txBody>
      </p:sp>
      <p:sp>
        <p:nvSpPr>
          <p:cNvPr id="9" name="Footer Placeholder 7"/>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10" name="Slide Number Placeholder 8"/>
          <p:cNvSpPr>
            <a:spLocks noGrp="1"/>
          </p:cNvSpPr>
          <p:nvPr>
            <p:ph type="sldNum" sz="quarter" idx="12"/>
          </p:nvPr>
        </p:nvSpPr>
        <p:spPr/>
        <p:txBody>
          <a:bodyPr/>
          <a:lstStyle>
            <a:lvl1pPr>
              <a:defRPr/>
            </a:lvl1pPr>
            <a:extLst/>
          </a:lstStyle>
          <a:p>
            <a:pPr>
              <a:defRPr/>
            </a:pPr>
            <a:fld id="{53A2D363-F5F6-4707-8600-ADCF576D4DE3}" type="slidenum">
              <a:rPr lang="en-US"/>
              <a:pPr>
                <a:defRPr/>
              </a:pPr>
              <a:t>‹#›</a:t>
            </a:fld>
            <a:endParaRPr lang="en-US" dirty="0"/>
          </a:p>
        </p:txBody>
      </p:sp>
    </p:spTree>
    <p:extLst>
      <p:ext uri="{BB962C8B-B14F-4D97-AF65-F5344CB8AC3E}">
        <p14:creationId xmlns:p14="http://schemas.microsoft.com/office/powerpoint/2010/main" val="110701901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extLst/>
          </a:lstStyle>
          <a:p>
            <a:pPr>
              <a:defRPr/>
            </a:pPr>
            <a:fld id="{8661927E-849C-49B7-B86A-2EE06DECE2A5}" type="datetime1">
              <a:rPr lang="en-US" smtClean="0"/>
              <a:t>7/20/2015</a:t>
            </a:fld>
            <a:endParaRPr lang="en-US" dirty="0"/>
          </a:p>
        </p:txBody>
      </p:sp>
      <p:sp>
        <p:nvSpPr>
          <p:cNvPr id="4" name="Footer Placeholder 3"/>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AFD4C002-238E-473A-BF92-829C20DD5526}" type="slidenum">
              <a:rPr lang="en-US"/>
              <a:pPr>
                <a:defRPr/>
              </a:pPr>
              <a:t>‹#›</a:t>
            </a:fld>
            <a:endParaRPr lang="en-US" dirty="0"/>
          </a:p>
        </p:txBody>
      </p:sp>
    </p:spTree>
    <p:extLst>
      <p:ext uri="{BB962C8B-B14F-4D97-AF65-F5344CB8AC3E}">
        <p14:creationId xmlns:p14="http://schemas.microsoft.com/office/powerpoint/2010/main" val="1730954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954B824-A6A3-4956-B4ED-94D3D39B7F7B}" type="datetime1">
              <a:rPr lang="en-US" smtClean="0"/>
              <a:t>7/20/2015</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 2015 National Crime Prevention Council, Inc. www.ncpc.org</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1F9233F-8C23-43C7-9952-48C062E7FC50}" type="slidenum">
              <a:rPr lang="en-US"/>
              <a:pPr>
                <a:defRPr/>
              </a:pPr>
              <a:t>‹#›</a:t>
            </a:fld>
            <a:endParaRPr lang="en-US" dirty="0"/>
          </a:p>
        </p:txBody>
      </p:sp>
    </p:spTree>
    <p:extLst>
      <p:ext uri="{BB962C8B-B14F-4D97-AF65-F5344CB8AC3E}">
        <p14:creationId xmlns:p14="http://schemas.microsoft.com/office/powerpoint/2010/main" val="156019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99A36406-4D83-473B-B13B-078E1F67479D}" type="datetime1">
              <a:rPr lang="en-US" smtClean="0"/>
              <a:t>7/20/2015</a:t>
            </a:fld>
            <a:endParaRPr lang="en-US" dirty="0"/>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 2015 National Crime Prevention Council, Inc. www.ncpc.org</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551617F-B979-4D39-891C-033158F14A85}" type="slidenum">
              <a:rPr lang="en-US"/>
              <a:pPr>
                <a:defRPr/>
              </a:pPr>
              <a:t>‹#›</a:t>
            </a:fld>
            <a:endParaRPr lang="en-US" dirty="0"/>
          </a:p>
        </p:txBody>
      </p:sp>
    </p:spTree>
    <p:extLst>
      <p:ext uri="{BB962C8B-B14F-4D97-AF65-F5344CB8AC3E}">
        <p14:creationId xmlns:p14="http://schemas.microsoft.com/office/powerpoint/2010/main" val="25316841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6" name="Freeform 16"/>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F0A96426-3683-4DE1-8166-E6EE267CC057}" type="datetime1">
              <a:rPr lang="en-US" smtClean="0"/>
              <a:t>7/20/2015</a:t>
            </a:fld>
            <a:endParaRPr lang="en-US" dirty="0"/>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 2015 National Crime Prevention Council, Inc. www.ncpc.org</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3260FDF-4C55-47D3-82AF-89F76CBF595B}" type="slidenum">
              <a:rPr lang="en-US"/>
              <a:pPr>
                <a:defRPr/>
              </a:pPr>
              <a:t>‹#›</a:t>
            </a:fld>
            <a:endParaRPr lang="en-US" dirty="0"/>
          </a:p>
        </p:txBody>
      </p:sp>
    </p:spTree>
    <p:extLst>
      <p:ext uri="{BB962C8B-B14F-4D97-AF65-F5344CB8AC3E}">
        <p14:creationId xmlns:p14="http://schemas.microsoft.com/office/powerpoint/2010/main" val="29336100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371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latin typeface="Arial" pitchFamily="34" charset="0"/>
              </a:defRPr>
            </a:lvl1pPr>
            <a:extLst/>
          </a:lstStyle>
          <a:p>
            <a:pPr>
              <a:defRPr/>
            </a:pPr>
            <a:fld id="{CD4E0365-9314-4B68-84CE-0B4625F35E16}" type="datetime1">
              <a:rPr lang="en-US" smtClean="0"/>
              <a:t>7/20/2015</a:t>
            </a:fld>
            <a:endParaRPr lang="en-US" dirty="0"/>
          </a:p>
        </p:txBody>
      </p:sp>
      <p:sp>
        <p:nvSpPr>
          <p:cNvPr id="22" name="Footer Placeholder 21"/>
          <p:cNvSpPr>
            <a:spLocks noGrp="1"/>
          </p:cNvSpPr>
          <p:nvPr>
            <p:ph type="ftr" sz="quarter" idx="3"/>
          </p:nvPr>
        </p:nvSpPr>
        <p:spPr>
          <a:xfrm>
            <a:off x="3810000" y="6408738"/>
            <a:ext cx="2921000" cy="365125"/>
          </a:xfrm>
          <a:prstGeom prst="rect">
            <a:avLst/>
          </a:prstGeom>
        </p:spPr>
        <p:txBody>
          <a:bodyPr vert="horz" anchor="b"/>
          <a:lstStyle>
            <a:lvl1pPr algn="ctr" eaLnBrk="1" latinLnBrk="0" hangingPunct="1">
              <a:defRPr kumimoji="0" sz="1000" smtClean="0">
                <a:solidFill>
                  <a:schemeClr val="tx1"/>
                </a:solidFill>
                <a:latin typeface="Arial" pitchFamily="34" charset="0"/>
              </a:defRPr>
            </a:lvl1pPr>
            <a:extLst/>
          </a:lstStyle>
          <a:p>
            <a:pPr>
              <a:defRPr/>
            </a:pPr>
            <a:r>
              <a:rPr lang="en-US" smtClean="0"/>
              <a:t>© 2015 National Crime Prevention Council, Inc. www.ncpc.org</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4F1EF059-434A-46EC-AE9C-FF008DEF8708}" type="slidenum">
              <a:rPr lang="en-US"/>
              <a:pPr>
                <a:defRPr/>
              </a:pPr>
              <a:t>‹#›</a:t>
            </a:fld>
            <a:endParaRPr lang="en-US" dirty="0"/>
          </a:p>
        </p:txBody>
      </p:sp>
      <p:pic>
        <p:nvPicPr>
          <p:cNvPr id="1037" name="Picture 7" descr="NCPC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96000"/>
            <a:ext cx="484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4" r:id="rId1"/>
    <p:sldLayoutId id="2147484130" r:id="rId2"/>
    <p:sldLayoutId id="2147484135" r:id="rId3"/>
    <p:sldLayoutId id="2147484136" r:id="rId4"/>
    <p:sldLayoutId id="2147484137" r:id="rId5"/>
    <p:sldLayoutId id="2147484138" r:id="rId6"/>
    <p:sldLayoutId id="2147484131" r:id="rId7"/>
    <p:sldLayoutId id="2147484139" r:id="rId8"/>
    <p:sldLayoutId id="2147484140" r:id="rId9"/>
    <p:sldLayoutId id="2147484132" r:id="rId10"/>
    <p:sldLayoutId id="2147484133" r:id="rId11"/>
  </p:sldLayoutIdLst>
  <p:hf hdr="0" dt="0"/>
  <p:txStyles>
    <p:titleStyle>
      <a:lvl1pPr algn="l" rtl="0" eaLnBrk="0" fontAlgn="base" hangingPunct="0">
        <a:spcBef>
          <a:spcPct val="0"/>
        </a:spcBef>
        <a:spcAft>
          <a:spcPct val="0"/>
        </a:spcAft>
        <a:defRPr sz="3200" b="1" kern="1200">
          <a:solidFill>
            <a:schemeClr val="tx2"/>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ncpc.or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nytimes.com/2007/07/03/business/03home.html?pagewanted=all&amp;_r=1&am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5.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ncpc.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9" y="2948602"/>
            <a:ext cx="2413000" cy="223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4"/>
          <p:cNvSpPr>
            <a:spLocks noGrp="1" noChangeArrowheads="1"/>
          </p:cNvSpPr>
          <p:nvPr>
            <p:ph type="ctrTitle"/>
          </p:nvPr>
        </p:nvSpPr>
        <p:spPr>
          <a:xfrm>
            <a:off x="304800" y="914400"/>
            <a:ext cx="8686800" cy="1143000"/>
          </a:xfrm>
        </p:spPr>
        <p:txBody>
          <a:bodyPr>
            <a:normAutofit/>
          </a:bodyPr>
          <a:lstStyle/>
          <a:p>
            <a:pPr eaLnBrk="1" fontAlgn="auto" hangingPunct="1">
              <a:spcAft>
                <a:spcPts val="0"/>
              </a:spcAft>
              <a:defRPr/>
            </a:pPr>
            <a:r>
              <a:rPr lang="en-US" sz="3600" dirty="0" smtClean="0">
                <a:effectLst/>
              </a:rPr>
              <a:t>Assisting Victims of Mortgage Fraud</a:t>
            </a:r>
          </a:p>
        </p:txBody>
      </p:sp>
      <p:sp>
        <p:nvSpPr>
          <p:cNvPr id="9220" name="Rectangle 8"/>
          <p:cNvSpPr>
            <a:spLocks noChangeArrowheads="1"/>
          </p:cNvSpPr>
          <p:nvPr/>
        </p:nvSpPr>
        <p:spPr bwMode="auto">
          <a:xfrm>
            <a:off x="3886200"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800" dirty="0">
              <a:latin typeface="Arial" charset="0"/>
            </a:endParaRPr>
          </a:p>
        </p:txBody>
      </p:sp>
      <p:pic>
        <p:nvPicPr>
          <p:cNvPr id="9222" name="Picture 4" descr="Copy of NCPC_logo_horiz.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15025"/>
            <a:ext cx="1981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subTitle" idx="1"/>
          </p:nvPr>
        </p:nvSpPr>
        <p:spPr>
          <a:xfrm>
            <a:off x="2362200" y="2543175"/>
            <a:ext cx="6629400" cy="1038225"/>
          </a:xfrm>
        </p:spPr>
        <p:txBody>
          <a:bodyPr/>
          <a:lstStyle/>
          <a:p>
            <a:pPr marR="0" eaLnBrk="1" hangingPunct="1"/>
            <a:r>
              <a:rPr lang="en-US" altLang="en-US" sz="2800" dirty="0" smtClean="0">
                <a:latin typeface="Arial" charset="0"/>
              </a:rPr>
              <a:t>National Crime Prevention Council 2015</a:t>
            </a:r>
          </a:p>
          <a:p>
            <a:pPr marR="0" eaLnBrk="1" hangingPunct="1"/>
            <a:r>
              <a:rPr lang="en-US" altLang="en-US" sz="2800" dirty="0" smtClean="0">
                <a:latin typeface="Arial" charset="0"/>
                <a:hlinkClick r:id="rId6"/>
              </a:rPr>
              <a:t>www.ncpc.org</a:t>
            </a:r>
            <a:r>
              <a:rPr lang="en-US" altLang="en-US" sz="2800" dirty="0" smtClean="0">
                <a:latin typeface="Arial" charset="0"/>
              </a:rPr>
              <a:t>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smtClean="0">
                <a:solidFill>
                  <a:prstClr val="black"/>
                </a:solidFill>
              </a:rPr>
              <a:t>The financial rewards of rising house prices also led to a boom in new home construction.</a:t>
            </a:r>
            <a:endParaRPr lang="en-US" dirty="0" smtClean="0"/>
          </a:p>
          <a:p>
            <a:pPr>
              <a:spcAft>
                <a:spcPts val="600"/>
              </a:spcAft>
            </a:pPr>
            <a:r>
              <a:rPr lang="en-US" dirty="0" smtClean="0"/>
              <a:t>By 2007, there were more houses on the market than people willing to buy them. </a:t>
            </a:r>
          </a:p>
          <a:p>
            <a:pPr>
              <a:spcAft>
                <a:spcPts val="600"/>
              </a:spcAft>
            </a:pPr>
            <a:r>
              <a:rPr lang="en-US" dirty="0" smtClean="0"/>
              <a:t>The </a:t>
            </a:r>
            <a:r>
              <a:rPr lang="en-US" dirty="0"/>
              <a:t>inventory of available single-family homes, which had been expanding rapidly in a real estate construction boom that coincided with price increases, had grown to the point where downward pressure was now exerted on prices. </a:t>
            </a:r>
            <a:endParaRPr lang="en-US" dirty="0" smtClean="0"/>
          </a:p>
          <a:p>
            <a:pPr lvl="0">
              <a:spcAft>
                <a:spcPts val="600"/>
              </a:spcAft>
              <a:buClr>
                <a:srgbClr val="2DA2BF"/>
              </a:buClr>
            </a:pPr>
            <a:r>
              <a:rPr lang="en-US" dirty="0">
                <a:solidFill>
                  <a:prstClr val="black"/>
                </a:solidFill>
              </a:rPr>
              <a:t>A long and slow correction began as real estate prices began to fall. </a:t>
            </a:r>
            <a:endParaRPr lang="en-US" dirty="0" smtClean="0">
              <a:solidFill>
                <a:prstClr val="black"/>
              </a:solidFill>
            </a:endParaRPr>
          </a:p>
          <a:p>
            <a:pPr lvl="0">
              <a:spcAft>
                <a:spcPts val="600"/>
              </a:spcAft>
              <a:buClr>
                <a:srgbClr val="2DA2BF"/>
              </a:buClr>
            </a:pPr>
            <a:r>
              <a:rPr lang="en-US" dirty="0">
                <a:solidFill>
                  <a:prstClr val="black"/>
                </a:solidFill>
              </a:rPr>
              <a:t>The housing </a:t>
            </a:r>
            <a:r>
              <a:rPr lang="en-US" dirty="0" smtClean="0">
                <a:solidFill>
                  <a:prstClr val="black"/>
                </a:solidFill>
              </a:rPr>
              <a:t>market </a:t>
            </a:r>
            <a:r>
              <a:rPr lang="en-US" dirty="0">
                <a:solidFill>
                  <a:prstClr val="black"/>
                </a:solidFill>
              </a:rPr>
              <a:t>collapsed in </a:t>
            </a:r>
            <a:r>
              <a:rPr lang="en-US" dirty="0" smtClean="0">
                <a:solidFill>
                  <a:prstClr val="black"/>
                </a:solidFill>
              </a:rPr>
              <a:t>2007.</a:t>
            </a:r>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10</a:t>
            </a:fld>
            <a:endParaRPr lang="en-US" dirty="0"/>
          </a:p>
        </p:txBody>
      </p:sp>
    </p:spTree>
    <p:extLst>
      <p:ext uri="{BB962C8B-B14F-4D97-AF65-F5344CB8AC3E}">
        <p14:creationId xmlns:p14="http://schemas.microsoft.com/office/powerpoint/2010/main" val="1602795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600"/>
              </a:spcAft>
              <a:buClr>
                <a:srgbClr val="2DA2BF"/>
              </a:buClr>
            </a:pPr>
            <a:r>
              <a:rPr lang="en-US" dirty="0">
                <a:solidFill>
                  <a:prstClr val="black"/>
                </a:solidFill>
              </a:rPr>
              <a:t>At the same time, the interest rates on many adjustable rate mortgages </a:t>
            </a:r>
            <a:r>
              <a:rPr lang="en-US" dirty="0" smtClean="0">
                <a:solidFill>
                  <a:prstClr val="black"/>
                </a:solidFill>
              </a:rPr>
              <a:t>(ARMs) changed </a:t>
            </a:r>
            <a:r>
              <a:rPr lang="en-US" dirty="0">
                <a:solidFill>
                  <a:prstClr val="black"/>
                </a:solidFill>
              </a:rPr>
              <a:t>to the higher rates</a:t>
            </a:r>
            <a:r>
              <a:rPr lang="en-US" dirty="0" smtClean="0">
                <a:solidFill>
                  <a:prstClr val="black"/>
                </a:solidFill>
              </a:rPr>
              <a:t>.</a:t>
            </a:r>
          </a:p>
          <a:p>
            <a:pPr lvl="0">
              <a:spcAft>
                <a:spcPts val="600"/>
              </a:spcAft>
              <a:buClr>
                <a:srgbClr val="2DA2BF"/>
              </a:buClr>
            </a:pPr>
            <a:r>
              <a:rPr lang="en-US" dirty="0" smtClean="0">
                <a:solidFill>
                  <a:prstClr val="black"/>
                </a:solidFill>
              </a:rPr>
              <a:t>Borrowers </a:t>
            </a:r>
            <a:r>
              <a:rPr lang="en-US" dirty="0">
                <a:solidFill>
                  <a:prstClr val="black"/>
                </a:solidFill>
              </a:rPr>
              <a:t>with </a:t>
            </a:r>
            <a:r>
              <a:rPr lang="en-US" dirty="0" smtClean="0">
                <a:solidFill>
                  <a:prstClr val="black"/>
                </a:solidFill>
              </a:rPr>
              <a:t>ARMs </a:t>
            </a:r>
            <a:r>
              <a:rPr lang="en-US" dirty="0">
                <a:solidFill>
                  <a:prstClr val="black"/>
                </a:solidFill>
              </a:rPr>
              <a:t>who had </a:t>
            </a:r>
            <a:r>
              <a:rPr lang="en-US" dirty="0" smtClean="0">
                <a:solidFill>
                  <a:prstClr val="black"/>
                </a:solidFill>
              </a:rPr>
              <a:t>planned </a:t>
            </a:r>
            <a:r>
              <a:rPr lang="en-US" dirty="0">
                <a:solidFill>
                  <a:prstClr val="black"/>
                </a:solidFill>
              </a:rPr>
              <a:t>to sell their homes before the high interest rates kicked in found </a:t>
            </a:r>
            <a:r>
              <a:rPr lang="en-US" dirty="0" smtClean="0">
                <a:solidFill>
                  <a:prstClr val="black"/>
                </a:solidFill>
              </a:rPr>
              <a:t>that, because of the dramatic drop in housing prices, they </a:t>
            </a:r>
            <a:r>
              <a:rPr lang="en-US" dirty="0">
                <a:solidFill>
                  <a:prstClr val="black"/>
                </a:solidFill>
              </a:rPr>
              <a:t>were “under water”, i.e., their mortgage balance was higher than the market price for their homes.</a:t>
            </a:r>
          </a:p>
          <a:p>
            <a:pPr>
              <a:spcAft>
                <a:spcPts val="600"/>
              </a:spcAft>
              <a:buClr>
                <a:srgbClr val="2DA2BF"/>
              </a:buClr>
            </a:pPr>
            <a:r>
              <a:rPr lang="en-US" dirty="0" smtClean="0">
                <a:solidFill>
                  <a:prstClr val="black"/>
                </a:solidFill>
              </a:rPr>
              <a:t>Other borrowers </a:t>
            </a:r>
            <a:r>
              <a:rPr lang="en-US" dirty="0">
                <a:solidFill>
                  <a:prstClr val="black"/>
                </a:solidFill>
              </a:rPr>
              <a:t>who had planned to refinance their homes before the adjustments kicked in were unable to refinance, again because the equity in their homes had disappeared.</a:t>
            </a:r>
            <a:endParaRPr lang="en-US" dirty="0"/>
          </a:p>
          <a:p>
            <a:pPr>
              <a:spcAft>
                <a:spcPts val="600"/>
              </a:spcAft>
            </a:pPr>
            <a:r>
              <a:rPr lang="en-US" dirty="0"/>
              <a:t>Homeowners began to default on their mortgages when the adjustments began.</a:t>
            </a:r>
          </a:p>
          <a:p>
            <a:pPr>
              <a:spcAft>
                <a:spcPts val="600"/>
              </a:spcAft>
            </a:pPr>
            <a:r>
              <a:rPr lang="en-US" dirty="0"/>
              <a:t>Default rates on subprime and </a:t>
            </a:r>
            <a:r>
              <a:rPr lang="en-US" dirty="0" smtClean="0"/>
              <a:t>ARM</a:t>
            </a:r>
            <a:r>
              <a:rPr lang="en-US" dirty="0"/>
              <a:t>s</a:t>
            </a:r>
            <a:r>
              <a:rPr lang="en-US" dirty="0" smtClean="0"/>
              <a:t> </a:t>
            </a:r>
            <a:r>
              <a:rPr lang="en-US" dirty="0"/>
              <a:t>began to </a:t>
            </a:r>
            <a:r>
              <a:rPr lang="en-US" dirty="0" smtClean="0"/>
              <a:t>climb. </a:t>
            </a:r>
            <a:endParaRPr lang="en-US" dirty="0"/>
          </a:p>
          <a:p>
            <a:pPr>
              <a:spcAft>
                <a:spcPts val="600"/>
              </a:spcAft>
            </a:pPr>
            <a:endParaRPr lang="en-US" dirty="0" smtClean="0"/>
          </a:p>
          <a:p>
            <a:pPr lvl="1">
              <a:spcAft>
                <a:spcPts val="600"/>
              </a:spcAft>
            </a:pPr>
            <a:endParaRPr lang="en-US" dirty="0" smtClean="0"/>
          </a:p>
        </p:txBody>
      </p:sp>
      <p:sp>
        <p:nvSpPr>
          <p:cNvPr id="3" name="Title 2"/>
          <p:cNvSpPr>
            <a:spLocks noGrp="1"/>
          </p:cNvSpPr>
          <p:nvPr>
            <p:ph type="title"/>
          </p:nvPr>
        </p:nvSpPr>
        <p:spPr>
          <a:xfrm>
            <a:off x="457200" y="274638"/>
            <a:ext cx="8458200" cy="1143000"/>
          </a:xfrm>
        </p:spPr>
        <p:txBody>
          <a:bodyPr>
            <a:normAutofit/>
          </a:bodyPr>
          <a:lstStyle/>
          <a:p>
            <a:r>
              <a:rPr lang="en-US" dirty="0" smtClean="0"/>
              <a:t>Housing boom collapse,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76987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a:spcBef>
                <a:spcPts val="0"/>
              </a:spcBef>
              <a:spcAft>
                <a:spcPts val="1000"/>
              </a:spcAft>
            </a:pPr>
            <a:r>
              <a:rPr lang="en-US" dirty="0" smtClean="0"/>
              <a:t>Foreclosure filings nationwide increased from 1.3 million in 2006 to 2.2 million in 2007, 3.2 million in 2008, and 4 million in 2009. </a:t>
            </a:r>
          </a:p>
          <a:p>
            <a:pPr>
              <a:spcBef>
                <a:spcPts val="0"/>
              </a:spcBef>
              <a:spcAft>
                <a:spcPts val="1000"/>
              </a:spcAft>
            </a:pPr>
            <a:r>
              <a:rPr lang="en-US" dirty="0" smtClean="0"/>
              <a:t>The financial crisis that began in 2008, rooted in the massive mortgage defaults that were occurring, compounded the problem. </a:t>
            </a:r>
          </a:p>
          <a:p>
            <a:pPr>
              <a:spcBef>
                <a:spcPts val="0"/>
              </a:spcBef>
              <a:spcAft>
                <a:spcPts val="1000"/>
              </a:spcAft>
            </a:pPr>
            <a:r>
              <a:rPr lang="en-US" dirty="0" smtClean="0"/>
              <a:t>Millions of people lost their jobs and could not afford to pay their mortgages, whether they were adjustable or fixed rate.</a:t>
            </a:r>
          </a:p>
          <a:p>
            <a:pPr lvl="0">
              <a:spcBef>
                <a:spcPts val="0"/>
              </a:spcBef>
              <a:spcAft>
                <a:spcPts val="1000"/>
              </a:spcAft>
              <a:buClr>
                <a:srgbClr val="2DA2BF"/>
              </a:buClr>
            </a:pPr>
            <a:r>
              <a:rPr lang="en-US" dirty="0">
                <a:solidFill>
                  <a:prstClr val="black"/>
                </a:solidFill>
              </a:rPr>
              <a:t>By the end of 2010, 11 million residential properties, or </a:t>
            </a:r>
            <a:r>
              <a:rPr lang="en-US" dirty="0" smtClean="0">
                <a:solidFill>
                  <a:prstClr val="black"/>
                </a:solidFill>
              </a:rPr>
              <a:t>23 percent </a:t>
            </a:r>
            <a:r>
              <a:rPr lang="en-US" dirty="0">
                <a:solidFill>
                  <a:prstClr val="black"/>
                </a:solidFill>
              </a:rPr>
              <a:t>of all U.S. homes, were </a:t>
            </a:r>
            <a:r>
              <a:rPr lang="en-US" dirty="0" smtClean="0">
                <a:solidFill>
                  <a:prstClr val="black"/>
                </a:solidFill>
              </a:rPr>
              <a:t>under water—that is, they had </a:t>
            </a:r>
            <a:r>
              <a:rPr lang="en-US" dirty="0">
                <a:solidFill>
                  <a:prstClr val="black"/>
                </a:solidFill>
              </a:rPr>
              <a:t>negative equity</a:t>
            </a:r>
            <a:r>
              <a:rPr lang="en-US" dirty="0" smtClean="0">
                <a:solidFill>
                  <a:prstClr val="black"/>
                </a:solidFill>
              </a:rPr>
              <a:t>.</a:t>
            </a:r>
          </a:p>
          <a:p>
            <a:pPr lvl="0">
              <a:spcBef>
                <a:spcPts val="0"/>
              </a:spcBef>
              <a:spcAft>
                <a:spcPts val="1000"/>
              </a:spcAft>
              <a:buClr>
                <a:srgbClr val="2DA2BF"/>
              </a:buClr>
            </a:pPr>
            <a:r>
              <a:rPr lang="en-US" dirty="0">
                <a:solidFill>
                  <a:prstClr val="black"/>
                </a:solidFill>
              </a:rPr>
              <a:t>The impact of a foreclosure can be devastating, including </a:t>
            </a:r>
            <a:r>
              <a:rPr lang="en-US" dirty="0" smtClean="0">
                <a:solidFill>
                  <a:prstClr val="black"/>
                </a:solidFill>
              </a:rPr>
              <a:t>loss of </a:t>
            </a:r>
            <a:r>
              <a:rPr lang="en-US" dirty="0">
                <a:solidFill>
                  <a:prstClr val="black"/>
                </a:solidFill>
              </a:rPr>
              <a:t>home </a:t>
            </a:r>
            <a:r>
              <a:rPr lang="en-US" dirty="0" smtClean="0">
                <a:solidFill>
                  <a:prstClr val="black"/>
                </a:solidFill>
              </a:rPr>
              <a:t/>
            </a:r>
            <a:br>
              <a:rPr lang="en-US" dirty="0" smtClean="0">
                <a:solidFill>
                  <a:prstClr val="black"/>
                </a:solidFill>
              </a:rPr>
            </a:br>
            <a:r>
              <a:rPr lang="en-US" dirty="0" smtClean="0">
                <a:solidFill>
                  <a:prstClr val="black"/>
                </a:solidFill>
              </a:rPr>
              <a:t>(</a:t>
            </a:r>
            <a:r>
              <a:rPr lang="en-US" dirty="0">
                <a:solidFill>
                  <a:prstClr val="black"/>
                </a:solidFill>
              </a:rPr>
              <a:t>often a family’s most significant financial </a:t>
            </a:r>
            <a:r>
              <a:rPr lang="en-US" dirty="0" smtClean="0">
                <a:solidFill>
                  <a:prstClr val="black"/>
                </a:solidFill>
              </a:rPr>
              <a:t>asset</a:t>
            </a:r>
            <a:r>
              <a:rPr lang="en-US" dirty="0">
                <a:solidFill>
                  <a:prstClr val="black"/>
                </a:solidFill>
              </a:rPr>
              <a:t>), </a:t>
            </a:r>
            <a:r>
              <a:rPr lang="en-US" dirty="0" smtClean="0">
                <a:solidFill>
                  <a:prstClr val="black"/>
                </a:solidFill>
              </a:rPr>
              <a:t>severe </a:t>
            </a:r>
            <a:r>
              <a:rPr lang="en-US" dirty="0">
                <a:solidFill>
                  <a:prstClr val="black"/>
                </a:solidFill>
              </a:rPr>
              <a:t>damage to </a:t>
            </a:r>
            <a:r>
              <a:rPr lang="en-US" dirty="0" smtClean="0">
                <a:solidFill>
                  <a:prstClr val="black"/>
                </a:solidFill>
              </a:rPr>
              <a:t>a</a:t>
            </a:r>
            <a:br>
              <a:rPr lang="en-US" dirty="0" smtClean="0">
                <a:solidFill>
                  <a:prstClr val="black"/>
                </a:solidFill>
              </a:rPr>
            </a:br>
            <a:r>
              <a:rPr lang="en-US" dirty="0" smtClean="0">
                <a:solidFill>
                  <a:prstClr val="black"/>
                </a:solidFill>
              </a:rPr>
              <a:t>credit </a:t>
            </a:r>
            <a:r>
              <a:rPr lang="en-US" dirty="0">
                <a:solidFill>
                  <a:prstClr val="black"/>
                </a:solidFill>
              </a:rPr>
              <a:t>rating, </a:t>
            </a:r>
            <a:r>
              <a:rPr lang="en-US" dirty="0" smtClean="0">
                <a:solidFill>
                  <a:prstClr val="black"/>
                </a:solidFill>
              </a:rPr>
              <a:t>and </a:t>
            </a:r>
            <a:r>
              <a:rPr lang="en-US" dirty="0">
                <a:solidFill>
                  <a:prstClr val="black"/>
                </a:solidFill>
              </a:rPr>
              <a:t>strains </a:t>
            </a:r>
            <a:r>
              <a:rPr lang="en-US" dirty="0" smtClean="0">
                <a:solidFill>
                  <a:prstClr val="black"/>
                </a:solidFill>
              </a:rPr>
              <a:t>on </a:t>
            </a:r>
            <a:r>
              <a:rPr lang="en-US" dirty="0">
                <a:solidFill>
                  <a:prstClr val="black"/>
                </a:solidFill>
              </a:rPr>
              <a:t>emotional health.</a:t>
            </a:r>
            <a:endParaRPr lang="en-US" sz="1800" dirty="0">
              <a:solidFill>
                <a:prstClr val="black"/>
              </a:solidFill>
            </a:endParaRPr>
          </a:p>
          <a:p>
            <a:pPr marL="109537" indent="0">
              <a:buNone/>
            </a:pPr>
            <a:endParaRPr lang="en-US" sz="1800" dirty="0" smtClean="0"/>
          </a:p>
          <a:p>
            <a:pPr marL="109537" indent="0">
              <a:buNone/>
            </a:pPr>
            <a:endParaRPr lang="en-US" sz="1800" dirty="0"/>
          </a:p>
          <a:p>
            <a:pPr marL="109537" indent="0">
              <a:buNone/>
            </a:pPr>
            <a:endParaRPr lang="en-US" sz="1800" dirty="0" smtClean="0"/>
          </a:p>
          <a:p>
            <a:pPr marL="109537" indent="0">
              <a:buNone/>
            </a:pPr>
            <a:endParaRPr lang="en-US" sz="1800" dirty="0" smtClean="0"/>
          </a:p>
          <a:p>
            <a:endParaRPr lang="en-US" sz="1800" dirty="0" smtClean="0"/>
          </a:p>
          <a:p>
            <a:endParaRPr lang="en-US" dirty="0"/>
          </a:p>
        </p:txBody>
      </p:sp>
      <p:sp>
        <p:nvSpPr>
          <p:cNvPr id="3" name="Title 2"/>
          <p:cNvSpPr>
            <a:spLocks noGrp="1"/>
          </p:cNvSpPr>
          <p:nvPr>
            <p:ph type="title"/>
          </p:nvPr>
        </p:nvSpPr>
        <p:spPr/>
        <p:txBody>
          <a:bodyPr/>
          <a:lstStyle/>
          <a:p>
            <a:r>
              <a:rPr lang="en-US" dirty="0"/>
              <a:t>F</a:t>
            </a:r>
            <a:r>
              <a:rPr lang="en-US" dirty="0" smtClean="0"/>
              <a:t>oreclosure crisis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12</a:t>
            </a:fld>
            <a:endParaRPr lang="en-US" dirty="0"/>
          </a:p>
        </p:txBody>
      </p:sp>
      <p:pic>
        <p:nvPicPr>
          <p:cNvPr id="6"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58593" y="4145280"/>
            <a:ext cx="2828207" cy="2103120"/>
          </a:xfrm>
          <a:prstGeom prst="rect">
            <a:avLst/>
          </a:prstGeom>
        </p:spPr>
      </p:pic>
    </p:spTree>
    <p:extLst>
      <p:ext uri="{BB962C8B-B14F-4D97-AF65-F5344CB8AC3E}">
        <p14:creationId xmlns:p14="http://schemas.microsoft.com/office/powerpoint/2010/main" val="1792241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spcAft>
                <a:spcPts val="1000"/>
              </a:spcAft>
              <a:buClr>
                <a:srgbClr val="2DA2BF"/>
              </a:buClr>
            </a:pPr>
            <a:r>
              <a:rPr lang="en-US" dirty="0" smtClean="0">
                <a:solidFill>
                  <a:prstClr val="black"/>
                </a:solidFill>
              </a:rPr>
              <a:t>Today</a:t>
            </a:r>
            <a:r>
              <a:rPr lang="en-US" dirty="0">
                <a:solidFill>
                  <a:prstClr val="black"/>
                </a:solidFill>
              </a:rPr>
              <a:t>, the US housing market is still in distress, </a:t>
            </a:r>
            <a:r>
              <a:rPr lang="en-US" dirty="0" smtClean="0">
                <a:solidFill>
                  <a:prstClr val="black"/>
                </a:solidFill>
              </a:rPr>
              <a:t>with </a:t>
            </a:r>
            <a:r>
              <a:rPr lang="en-US" dirty="0">
                <a:solidFill>
                  <a:prstClr val="black"/>
                </a:solidFill>
              </a:rPr>
              <a:t>ample opportunity for fraud.</a:t>
            </a:r>
          </a:p>
          <a:p>
            <a:pPr lvl="1">
              <a:spcBef>
                <a:spcPts val="0"/>
              </a:spcBef>
              <a:spcAft>
                <a:spcPts val="1000"/>
              </a:spcAft>
              <a:buClr>
                <a:srgbClr val="2DA2BF"/>
              </a:buClr>
            </a:pPr>
            <a:r>
              <a:rPr lang="en-US" dirty="0">
                <a:solidFill>
                  <a:prstClr val="black"/>
                </a:solidFill>
              </a:rPr>
              <a:t>This new wave of mortgage fraud is expanding beyond loan origination to new schemes.</a:t>
            </a:r>
          </a:p>
          <a:p>
            <a:pPr lvl="1">
              <a:spcBef>
                <a:spcPts val="0"/>
              </a:spcBef>
              <a:spcAft>
                <a:spcPts val="1000"/>
              </a:spcAft>
              <a:buClr>
                <a:srgbClr val="2DA2BF"/>
              </a:buClr>
            </a:pPr>
            <a:r>
              <a:rPr lang="en-US" dirty="0">
                <a:solidFill>
                  <a:prstClr val="black"/>
                </a:solidFill>
              </a:rPr>
              <a:t>Government agencies warn of an epidemic of loan modification and foreclosure-rescue scams.</a:t>
            </a:r>
          </a:p>
          <a:p>
            <a:pPr>
              <a:spcBef>
                <a:spcPts val="0"/>
              </a:spcBef>
              <a:spcAft>
                <a:spcPts val="1000"/>
              </a:spcAft>
              <a:buClr>
                <a:srgbClr val="2DA2BF"/>
              </a:buClr>
            </a:pPr>
            <a:r>
              <a:rPr lang="en-US" dirty="0" smtClean="0">
                <a:solidFill>
                  <a:prstClr val="black"/>
                </a:solidFill>
              </a:rPr>
              <a:t>There </a:t>
            </a:r>
            <a:r>
              <a:rPr lang="en-US" dirty="0">
                <a:solidFill>
                  <a:prstClr val="black"/>
                </a:solidFill>
              </a:rPr>
              <a:t>is good </a:t>
            </a:r>
            <a:r>
              <a:rPr lang="en-US" dirty="0" smtClean="0">
                <a:solidFill>
                  <a:prstClr val="black"/>
                </a:solidFill>
              </a:rPr>
              <a:t>news. More </a:t>
            </a:r>
            <a:r>
              <a:rPr lang="en-US" dirty="0">
                <a:solidFill>
                  <a:prstClr val="black"/>
                </a:solidFill>
              </a:rPr>
              <a:t>information and resources are available to deal with mortgage scams than ever before</a:t>
            </a:r>
            <a:r>
              <a:rPr lang="en-US" dirty="0" smtClean="0">
                <a:solidFill>
                  <a:prstClr val="black"/>
                </a:solidFill>
              </a:rPr>
              <a:t>.</a:t>
            </a:r>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pPr>
              <a:spcBef>
                <a:spcPts val="0"/>
              </a:spcBef>
            </a:pPr>
            <a:endParaRPr lang="en-US" sz="1800" dirty="0" smtClean="0"/>
          </a:p>
        </p:txBody>
      </p:sp>
      <p:sp>
        <p:nvSpPr>
          <p:cNvPr id="3" name="Title 2"/>
          <p:cNvSpPr>
            <a:spLocks noGrp="1"/>
          </p:cNvSpPr>
          <p:nvPr>
            <p:ph type="title"/>
          </p:nvPr>
        </p:nvSpPr>
        <p:spPr/>
        <p:txBody>
          <a:bodyPr/>
          <a:lstStyle/>
          <a:p>
            <a:r>
              <a:rPr lang="en-US" dirty="0"/>
              <a:t>F</a:t>
            </a:r>
            <a:r>
              <a:rPr lang="en-US" dirty="0" smtClean="0"/>
              <a:t>oreclosure crisis opens door for new fraud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665" y="3686175"/>
            <a:ext cx="3621135" cy="2409825"/>
          </a:xfrm>
          <a:prstGeom prst="rect">
            <a:avLst/>
          </a:prstGeom>
        </p:spPr>
      </p:pic>
    </p:spTree>
    <p:extLst>
      <p:ext uri="{BB962C8B-B14F-4D97-AF65-F5344CB8AC3E}">
        <p14:creationId xmlns:p14="http://schemas.microsoft.com/office/powerpoint/2010/main" val="362541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locations for mortgage fraud in the U.S. 2012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14</a:t>
            </a:fld>
            <a:endParaRPr lang="en-US" dirty="0">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280850"/>
              </p:ext>
            </p:extLst>
          </p:nvPr>
        </p:nvGraphicFramePr>
        <p:xfrm>
          <a:off x="457200" y="1371600"/>
          <a:ext cx="8229600" cy="4348480"/>
        </p:xfrm>
        <a:graphic>
          <a:graphicData uri="http://schemas.openxmlformats.org/drawingml/2006/table">
            <a:tbl>
              <a:tblPr firstRow="1" bandRow="1">
                <a:tableStyleId>{5940675A-B579-460E-94D1-54222C63F5DA}</a:tableStyleId>
              </a:tblPr>
              <a:tblGrid>
                <a:gridCol w="3886200"/>
                <a:gridCol w="4343400"/>
              </a:tblGrid>
              <a:tr h="370840">
                <a:tc>
                  <a:txBody>
                    <a:bodyPr/>
                    <a:lstStyle/>
                    <a:p>
                      <a:r>
                        <a:rPr lang="en-US" sz="1800" b="1" dirty="0" smtClean="0">
                          <a:ln>
                            <a:noFill/>
                          </a:ln>
                          <a:solidFill>
                            <a:schemeClr val="bg1"/>
                          </a:solidFill>
                        </a:rPr>
                        <a:t>Top 10 states with loans</a:t>
                      </a:r>
                      <a:br>
                        <a:rPr lang="en-US" sz="1800" b="1" dirty="0" smtClean="0">
                          <a:ln>
                            <a:noFill/>
                          </a:ln>
                          <a:solidFill>
                            <a:schemeClr val="bg1"/>
                          </a:solidFill>
                        </a:rPr>
                      </a:br>
                      <a:r>
                        <a:rPr lang="en-US" sz="1800" b="1" dirty="0" smtClean="0">
                          <a:ln>
                            <a:noFill/>
                          </a:ln>
                          <a:solidFill>
                            <a:schemeClr val="bg1"/>
                          </a:solidFill>
                        </a:rPr>
                        <a:t>under investigation</a:t>
                      </a:r>
                      <a:r>
                        <a:rPr lang="en-US" sz="1800" dirty="0" smtClean="0">
                          <a:ln>
                            <a:noFill/>
                          </a:ln>
                        </a:rPr>
                        <a:t> </a:t>
                      </a:r>
                      <a:endParaRPr lang="en-US" sz="1800" dirty="0">
                        <a:ln>
                          <a:noFill/>
                        </a:ln>
                      </a:endParaRPr>
                    </a:p>
                  </a:txBody>
                  <a:tcPr marL="182880" marR="228600">
                    <a:solidFill>
                      <a:schemeClr val="accent1">
                        <a:lumMod val="75000"/>
                      </a:schemeClr>
                    </a:solidFill>
                  </a:tcPr>
                </a:tc>
                <a:tc>
                  <a:txBody>
                    <a:bodyPr/>
                    <a:lstStyle/>
                    <a:p>
                      <a:r>
                        <a:rPr lang="en-US" sz="1800" b="1" dirty="0" smtClean="0">
                          <a:ln>
                            <a:noFill/>
                          </a:ln>
                          <a:solidFill>
                            <a:schemeClr val="bg1"/>
                          </a:solidFill>
                        </a:rPr>
                        <a:t>Top five metropolitan areas</a:t>
                      </a:r>
                      <a:endParaRPr lang="en-US" sz="1800" b="1" dirty="0">
                        <a:ln>
                          <a:noFill/>
                        </a:ln>
                        <a:solidFill>
                          <a:schemeClr val="bg1"/>
                        </a:solidFill>
                      </a:endParaRPr>
                    </a:p>
                  </a:txBody>
                  <a:tcPr marL="228600" marR="182880">
                    <a:solidFill>
                      <a:schemeClr val="accent1">
                        <a:lumMod val="75000"/>
                      </a:schemeClr>
                    </a:solidFill>
                  </a:tcPr>
                </a:tc>
              </a:tr>
              <a:tr h="370840">
                <a:tc>
                  <a:txBody>
                    <a:bodyPr/>
                    <a:lstStyle/>
                    <a:p>
                      <a:pPr marL="0" lvl="0" indent="0">
                        <a:buFont typeface="+mj-lt"/>
                        <a:buNone/>
                      </a:pPr>
                      <a:r>
                        <a:rPr lang="en-US" sz="1600" dirty="0" smtClean="0">
                          <a:ln>
                            <a:noFill/>
                          </a:ln>
                        </a:rPr>
                        <a:t>1.  Michigan</a:t>
                      </a:r>
                      <a:endParaRPr lang="en-US" sz="1600" dirty="0">
                        <a:ln>
                          <a:noFill/>
                        </a:ln>
                      </a:endParaRPr>
                    </a:p>
                  </a:txBody>
                  <a:tcPr marL="182880" marR="228600"/>
                </a:tc>
                <a:tc rowSpan="2">
                  <a:txBody>
                    <a:bodyPr/>
                    <a:lstStyle/>
                    <a:p>
                      <a:r>
                        <a:rPr lang="en-US" sz="1600" b="1" dirty="0" smtClean="0">
                          <a:ln>
                            <a:noFill/>
                          </a:ln>
                        </a:rPr>
                        <a:t>San Francisco</a:t>
                      </a:r>
                      <a:r>
                        <a:rPr lang="en-US" sz="1600" b="1" baseline="0" dirty="0" smtClean="0">
                          <a:ln>
                            <a:noFill/>
                          </a:ln>
                        </a:rPr>
                        <a:t> </a:t>
                      </a:r>
                      <a:r>
                        <a:rPr lang="en-US" sz="1600" baseline="0" dirty="0" smtClean="0">
                          <a:ln>
                            <a:noFill/>
                          </a:ln>
                        </a:rPr>
                        <a:t>(</a:t>
                      </a:r>
                      <a:r>
                        <a:rPr lang="en-US" sz="1600" dirty="0" smtClean="0">
                          <a:ln>
                            <a:noFill/>
                          </a:ln>
                        </a:rPr>
                        <a:t>Oakland, Fremont) CA</a:t>
                      </a:r>
                    </a:p>
                  </a:txBody>
                  <a:tcPr marL="228600" marR="182880" anchor="ctr"/>
                </a:tc>
              </a:tr>
              <a:tr h="370840">
                <a:tc>
                  <a:txBody>
                    <a:bodyPr/>
                    <a:lstStyle/>
                    <a:p>
                      <a:pPr marL="0" lvl="0" indent="0">
                        <a:buFont typeface="+mj-lt"/>
                        <a:buNone/>
                      </a:pPr>
                      <a:r>
                        <a:rPr lang="en-US" sz="1600" dirty="0" smtClean="0">
                          <a:ln>
                            <a:noFill/>
                          </a:ln>
                        </a:rPr>
                        <a:t>2.  Nevada</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3.  Arizona</a:t>
                      </a:r>
                      <a:endParaRPr lang="en-US" sz="1600" dirty="0">
                        <a:ln>
                          <a:noFill/>
                        </a:ln>
                      </a:endParaRPr>
                    </a:p>
                  </a:txBody>
                  <a:tcPr marL="182880" marR="228600"/>
                </a:tc>
                <a:tc rowSpan="2">
                  <a:txBody>
                    <a:bodyPr/>
                    <a:lstStyle/>
                    <a:p>
                      <a:r>
                        <a:rPr lang="en-US" sz="1600" b="1" dirty="0" smtClean="0">
                          <a:ln>
                            <a:noFill/>
                          </a:ln>
                        </a:rPr>
                        <a:t>Philadelphia (</a:t>
                      </a:r>
                      <a:r>
                        <a:rPr lang="en-US" sz="1600" dirty="0" smtClean="0">
                          <a:ln>
                            <a:noFill/>
                          </a:ln>
                        </a:rPr>
                        <a:t>Camden, Wilmington)  PA/ NJ/DE/MD</a:t>
                      </a:r>
                    </a:p>
                  </a:txBody>
                  <a:tcPr marL="228600" marR="182880" anchor="ctr"/>
                </a:tc>
              </a:tr>
              <a:tr h="370840">
                <a:tc>
                  <a:txBody>
                    <a:bodyPr/>
                    <a:lstStyle/>
                    <a:p>
                      <a:pPr marL="0" lvl="0" indent="0">
                        <a:buFont typeface="+mj-lt"/>
                        <a:buNone/>
                      </a:pPr>
                      <a:r>
                        <a:rPr lang="en-US" sz="1600" dirty="0" smtClean="0">
                          <a:ln>
                            <a:noFill/>
                          </a:ln>
                        </a:rPr>
                        <a:t>4.  Delaware</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5.  Illinois</a:t>
                      </a:r>
                      <a:endParaRPr lang="en-US" sz="1600" dirty="0">
                        <a:ln>
                          <a:noFill/>
                        </a:ln>
                      </a:endParaRPr>
                    </a:p>
                  </a:txBody>
                  <a:tcPr marL="182880" marR="228600"/>
                </a:tc>
                <a:tc rowSpan="2">
                  <a:txBody>
                    <a:bodyPr/>
                    <a:lstStyle/>
                    <a:p>
                      <a:r>
                        <a:rPr lang="es-ES" sz="1600" b="1" dirty="0" smtClean="0">
                          <a:ln>
                            <a:noFill/>
                          </a:ln>
                        </a:rPr>
                        <a:t>Los Angeles </a:t>
                      </a:r>
                      <a:r>
                        <a:rPr lang="es-ES" sz="1600" dirty="0" smtClean="0">
                          <a:ln>
                            <a:noFill/>
                          </a:ln>
                        </a:rPr>
                        <a:t>(Long Beach, Santa Ana) CA</a:t>
                      </a:r>
                    </a:p>
                    <a:p>
                      <a:endParaRPr lang="en-US" sz="1600" dirty="0">
                        <a:ln>
                          <a:noFill/>
                        </a:ln>
                      </a:endParaRPr>
                    </a:p>
                  </a:txBody>
                  <a:tcPr marL="228600" marR="182880" anchor="ctr"/>
                </a:tc>
              </a:tr>
              <a:tr h="370840">
                <a:tc>
                  <a:txBody>
                    <a:bodyPr/>
                    <a:lstStyle/>
                    <a:p>
                      <a:pPr marL="0" lvl="0" indent="0">
                        <a:buFont typeface="+mj-lt"/>
                        <a:buNone/>
                      </a:pPr>
                      <a:r>
                        <a:rPr lang="en-US" sz="1600" dirty="0" smtClean="0">
                          <a:ln>
                            <a:noFill/>
                          </a:ln>
                        </a:rPr>
                        <a:t>6.  New Jersey</a:t>
                      </a:r>
                      <a:endParaRPr lang="en-US" sz="1600" dirty="0">
                        <a:ln>
                          <a:noFill/>
                        </a:ln>
                      </a:endParaRPr>
                    </a:p>
                  </a:txBody>
                  <a:tcPr marL="182880" marR="228600"/>
                </a:tc>
                <a:tc vMerge="1">
                  <a:txBody>
                    <a:bodyPr/>
                    <a:lstStyle/>
                    <a:p>
                      <a:endParaRPr lang="en-US" sz="1600" dirty="0"/>
                    </a:p>
                  </a:txBody>
                  <a:tcPr marL="228600" marR="182880"/>
                </a:tc>
              </a:tr>
              <a:tr h="370840">
                <a:tc>
                  <a:txBody>
                    <a:bodyPr/>
                    <a:lstStyle/>
                    <a:p>
                      <a:pPr marL="0" lvl="0" indent="0">
                        <a:buFont typeface="+mj-lt"/>
                        <a:buNone/>
                      </a:pPr>
                      <a:r>
                        <a:rPr lang="en-US" sz="1600" dirty="0" smtClean="0">
                          <a:ln>
                            <a:noFill/>
                          </a:ln>
                        </a:rPr>
                        <a:t>7.  California</a:t>
                      </a:r>
                      <a:endParaRPr lang="en-US" sz="1600" dirty="0">
                        <a:ln>
                          <a:noFill/>
                        </a:ln>
                      </a:endParaRPr>
                    </a:p>
                  </a:txBody>
                  <a:tcPr marL="182880" marR="228600"/>
                </a:tc>
                <a:tc rowSpan="2">
                  <a:txBody>
                    <a:bodyPr/>
                    <a:lstStyle/>
                    <a:p>
                      <a:r>
                        <a:rPr lang="en-US" sz="1600" b="1" dirty="0" smtClean="0">
                          <a:ln>
                            <a:noFill/>
                          </a:ln>
                        </a:rPr>
                        <a:t>New York </a:t>
                      </a:r>
                      <a:r>
                        <a:rPr lang="en-US" sz="1600" baseline="0" dirty="0" smtClean="0">
                          <a:ln>
                            <a:noFill/>
                          </a:ln>
                        </a:rPr>
                        <a:t> (</a:t>
                      </a:r>
                      <a:r>
                        <a:rPr lang="en-US" sz="1600" dirty="0" smtClean="0">
                          <a:ln>
                            <a:noFill/>
                          </a:ln>
                        </a:rPr>
                        <a:t>Northern</a:t>
                      </a:r>
                      <a:r>
                        <a:rPr lang="en-US" sz="1600" baseline="0" dirty="0" smtClean="0">
                          <a:ln>
                            <a:noFill/>
                          </a:ln>
                        </a:rPr>
                        <a:t> </a:t>
                      </a:r>
                      <a:r>
                        <a:rPr lang="en-US" sz="1600" dirty="0" smtClean="0">
                          <a:ln>
                            <a:noFill/>
                          </a:ln>
                        </a:rPr>
                        <a:t>New Jersey,</a:t>
                      </a:r>
                      <a:r>
                        <a:rPr lang="en-US" sz="1600" baseline="0" dirty="0" smtClean="0">
                          <a:ln>
                            <a:noFill/>
                          </a:ln>
                        </a:rPr>
                        <a:t> </a:t>
                      </a:r>
                      <a:r>
                        <a:rPr lang="en-US" sz="1600" dirty="0" smtClean="0">
                          <a:ln>
                            <a:noFill/>
                          </a:ln>
                        </a:rPr>
                        <a:t>Long Island)</a:t>
                      </a:r>
                      <a:r>
                        <a:rPr lang="en-US" sz="1600" baseline="0" dirty="0" smtClean="0">
                          <a:ln>
                            <a:noFill/>
                          </a:ln>
                        </a:rPr>
                        <a:t>  </a:t>
                      </a:r>
                      <a:r>
                        <a:rPr lang="en-US" sz="1600" dirty="0" smtClean="0">
                          <a:ln>
                            <a:noFill/>
                          </a:ln>
                        </a:rPr>
                        <a:t>NY/ NJ/PA</a:t>
                      </a:r>
                    </a:p>
                  </a:txBody>
                  <a:tcPr marL="228600" marR="182880" anchor="ctr"/>
                </a:tc>
              </a:tr>
              <a:tr h="370840">
                <a:tc>
                  <a:txBody>
                    <a:bodyPr/>
                    <a:lstStyle/>
                    <a:p>
                      <a:pPr marL="0" lvl="0" indent="0">
                        <a:buFont typeface="+mj-lt"/>
                        <a:buNone/>
                      </a:pPr>
                      <a:r>
                        <a:rPr lang="en-US" sz="1600" dirty="0" smtClean="0">
                          <a:ln>
                            <a:noFill/>
                          </a:ln>
                        </a:rPr>
                        <a:t>8.  Michigan</a:t>
                      </a:r>
                      <a:endParaRPr lang="en-US" sz="1600" dirty="0">
                        <a:ln>
                          <a:noFill/>
                        </a:ln>
                      </a:endParaRPr>
                    </a:p>
                  </a:txBody>
                  <a:tcPr marL="182880" marR="228600"/>
                </a:tc>
                <a:tc vMerge="1">
                  <a:txBody>
                    <a:bodyPr/>
                    <a:lstStyle/>
                    <a:p>
                      <a:endParaRPr lang="en-US" sz="1600" dirty="0" smtClean="0"/>
                    </a:p>
                  </a:txBody>
                  <a:tcPr marL="228600" marR="182880"/>
                </a:tc>
              </a:tr>
              <a:tr h="370840">
                <a:tc>
                  <a:txBody>
                    <a:bodyPr/>
                    <a:lstStyle/>
                    <a:p>
                      <a:pPr marL="0" lvl="0" indent="0">
                        <a:buFont typeface="+mj-lt"/>
                        <a:buNone/>
                      </a:pPr>
                      <a:r>
                        <a:rPr lang="en-US" sz="1600" dirty="0" smtClean="0">
                          <a:ln>
                            <a:noFill/>
                          </a:ln>
                        </a:rPr>
                        <a:t>9.  Georgia</a:t>
                      </a:r>
                      <a:endParaRPr lang="en-US" sz="1600" dirty="0">
                        <a:ln>
                          <a:noFill/>
                        </a:ln>
                      </a:endParaRPr>
                    </a:p>
                  </a:txBody>
                  <a:tcPr marL="182880" marR="228600"/>
                </a:tc>
                <a:tc rowSpan="2">
                  <a:txBody>
                    <a:bodyPr/>
                    <a:lstStyle/>
                    <a:p>
                      <a:r>
                        <a:rPr lang="en-US" sz="1600" b="1" dirty="0" smtClean="0">
                          <a:ln>
                            <a:noFill/>
                          </a:ln>
                        </a:rPr>
                        <a:t>Miami</a:t>
                      </a:r>
                      <a:r>
                        <a:rPr lang="en-US" sz="1600" dirty="0" smtClean="0">
                          <a:ln>
                            <a:noFill/>
                          </a:ln>
                        </a:rPr>
                        <a:t> (Ft. Lauderdale,</a:t>
                      </a:r>
                      <a:r>
                        <a:rPr lang="en-US" sz="1600" baseline="0" dirty="0" smtClean="0">
                          <a:ln>
                            <a:noFill/>
                          </a:ln>
                        </a:rPr>
                        <a:t> </a:t>
                      </a:r>
                      <a:r>
                        <a:rPr lang="en-US" sz="1600" dirty="0" smtClean="0">
                          <a:ln>
                            <a:noFill/>
                          </a:ln>
                        </a:rPr>
                        <a:t>Pompano Beach)</a:t>
                      </a:r>
                      <a:r>
                        <a:rPr lang="en-US" sz="1600" baseline="0" dirty="0" smtClean="0">
                          <a:ln>
                            <a:noFill/>
                          </a:ln>
                        </a:rPr>
                        <a:t> </a:t>
                      </a:r>
                      <a:r>
                        <a:rPr lang="en-US" sz="1600" dirty="0" smtClean="0">
                          <a:ln>
                            <a:noFill/>
                          </a:ln>
                        </a:rPr>
                        <a:t>FL</a:t>
                      </a:r>
                    </a:p>
                  </a:txBody>
                  <a:tcPr marL="228600" marR="182880" anchor="ctr"/>
                </a:tc>
              </a:tr>
              <a:tr h="370840">
                <a:tc>
                  <a:txBody>
                    <a:bodyPr/>
                    <a:lstStyle/>
                    <a:p>
                      <a:pPr marL="0" lvl="0" indent="0">
                        <a:buFont typeface="+mj-lt"/>
                        <a:buNone/>
                      </a:pPr>
                      <a:r>
                        <a:rPr lang="en-US" sz="1600" dirty="0" smtClean="0">
                          <a:ln>
                            <a:noFill/>
                          </a:ln>
                        </a:rPr>
                        <a:t>10. New York</a:t>
                      </a:r>
                      <a:endParaRPr lang="en-US" sz="1600" dirty="0">
                        <a:ln>
                          <a:noFill/>
                        </a:ln>
                      </a:endParaRPr>
                    </a:p>
                  </a:txBody>
                  <a:tcPr marL="182880" marR="228600"/>
                </a:tc>
                <a:tc vMerge="1">
                  <a:txBody>
                    <a:bodyPr/>
                    <a:lstStyle/>
                    <a:p>
                      <a:endParaRPr lang="en-US" sz="1600" dirty="0" smtClean="0"/>
                    </a:p>
                  </a:txBody>
                  <a:tcPr marL="228600" marR="182880"/>
                </a:tc>
              </a:tr>
            </a:tbl>
          </a:graphicData>
        </a:graphic>
      </p:graphicFrame>
    </p:spTree>
    <p:extLst>
      <p:ext uri="{BB962C8B-B14F-4D97-AF65-F5344CB8AC3E}">
        <p14:creationId xmlns:p14="http://schemas.microsoft.com/office/powerpoint/2010/main" val="145584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6000"/>
            <a:ext cx="4876800" cy="1828800"/>
          </a:xfrm>
        </p:spPr>
        <p:txBody>
          <a:bodyPr>
            <a:noAutofit/>
          </a:bodyPr>
          <a:lstStyle/>
          <a:p>
            <a:pPr algn="l">
              <a:spcAft>
                <a:spcPts val="600"/>
              </a:spcAft>
            </a:pPr>
            <a:r>
              <a:rPr lang="en-US" sz="4000" dirty="0" smtClean="0">
                <a:solidFill>
                  <a:schemeClr val="tx1"/>
                </a:solidFill>
                <a:effectLst/>
              </a:rPr>
              <a:t>Part One: </a:t>
            </a:r>
            <a:br>
              <a:rPr lang="en-US" sz="4000" dirty="0" smtClean="0">
                <a:solidFill>
                  <a:schemeClr val="tx1"/>
                </a:solidFill>
                <a:effectLst/>
              </a:rPr>
            </a:br>
            <a:r>
              <a:rPr lang="en-US" sz="4000" dirty="0" smtClean="0">
                <a:solidFill>
                  <a:schemeClr val="tx1"/>
                </a:solidFill>
                <a:effectLst/>
              </a:rPr>
              <a:t>New Trends in Mortgage Fraud</a:t>
            </a:r>
            <a:endParaRPr lang="en-US" sz="4000"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15</a:t>
            </a:fld>
            <a:endParaRPr lang="en-US" dirty="0"/>
          </a:p>
        </p:txBody>
      </p:sp>
      <p:sp>
        <p:nvSpPr>
          <p:cNvPr id="6" name="Title 1"/>
          <p:cNvSpPr txBox="1">
            <a:spLocks/>
          </p:cNvSpPr>
          <p:nvPr/>
        </p:nvSpPr>
        <p:spPr>
          <a:xfrm>
            <a:off x="838200" y="685800"/>
            <a:ext cx="8153400" cy="914400"/>
          </a:xfrm>
          <a:prstGeom prst="rect">
            <a:avLst/>
          </a:prstGeom>
        </p:spPr>
        <p:txBody>
          <a:bodyPr vert="horz" anchor="b">
            <a:normAutofit/>
            <a:scene3d>
              <a:camera prst="orthographicFront"/>
              <a:lightRig rig="soft" dir="t"/>
            </a:scene3d>
            <a:sp3d prstMaterial="softEdge">
              <a:bevelT w="25400" h="25400"/>
            </a:sp3d>
          </a:bodyPr>
          <a:lstStyle>
            <a:lvl1pPr algn="r" rtl="0" eaLnBrk="0" fontAlgn="base" hangingPunct="0">
              <a:spcBef>
                <a:spcPct val="0"/>
              </a:spcBef>
              <a:spcAft>
                <a:spcPct val="0"/>
              </a:spcAft>
              <a:buNone/>
              <a:defRPr sz="4800" b="1" kern="1200" cap="none" baseline="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sz="2400" dirty="0" smtClean="0"/>
              <a:t>Assisting Victims of Mortgage Fraud</a:t>
            </a:r>
            <a:endParaRPr lang="en-US" sz="2400" dirty="0"/>
          </a:p>
        </p:txBody>
      </p:sp>
    </p:spTree>
    <p:extLst>
      <p:ext uri="{BB962C8B-B14F-4D97-AF65-F5344CB8AC3E}">
        <p14:creationId xmlns:p14="http://schemas.microsoft.com/office/powerpoint/2010/main" val="1047999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7620000" cy="4724400"/>
          </a:xfrm>
        </p:spPr>
        <p:txBody>
          <a:bodyPr/>
          <a:lstStyle/>
          <a:p>
            <a:pPr>
              <a:spcAft>
                <a:spcPts val="1200"/>
              </a:spcAft>
            </a:pPr>
            <a:r>
              <a:rPr lang="en-US" dirty="0"/>
              <a:t>Identify how mortgage fraud has “evolved” since the financial </a:t>
            </a:r>
            <a:r>
              <a:rPr lang="en-US" dirty="0" smtClean="0"/>
              <a:t>crisis.</a:t>
            </a:r>
            <a:endParaRPr lang="en-US" dirty="0"/>
          </a:p>
          <a:p>
            <a:r>
              <a:rPr lang="en-US" dirty="0"/>
              <a:t>Recognize current mortgage scams and </a:t>
            </a:r>
            <a:r>
              <a:rPr lang="en-US" dirty="0" smtClean="0"/>
              <a:t>identify who </a:t>
            </a:r>
            <a:r>
              <a:rPr lang="en-US" dirty="0"/>
              <a:t>is at </a:t>
            </a:r>
            <a:r>
              <a:rPr lang="en-US" dirty="0" smtClean="0"/>
              <a:t>risk.</a:t>
            </a:r>
            <a:endParaRPr lang="en-US" dirty="0"/>
          </a:p>
          <a:p>
            <a:pPr marL="109537" indent="0">
              <a:buNone/>
            </a:pPr>
            <a:r>
              <a:rPr lang="en-US" dirty="0" smtClean="0"/>
              <a:t> </a:t>
            </a:r>
            <a:endParaRPr lang="en-US" dirty="0"/>
          </a:p>
        </p:txBody>
      </p:sp>
      <p:sp>
        <p:nvSpPr>
          <p:cNvPr id="6" name="Title 5"/>
          <p:cNvSpPr>
            <a:spLocks noGrp="1"/>
          </p:cNvSpPr>
          <p:nvPr>
            <p:ph type="title"/>
          </p:nvPr>
        </p:nvSpPr>
        <p:spPr/>
        <p:txBody>
          <a:bodyPr/>
          <a:lstStyle/>
          <a:p>
            <a:r>
              <a:rPr lang="en-US" dirty="0" smtClean="0"/>
              <a:t>Part One goals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pPr>
                <a:defRPr/>
              </a:pPr>
              <a:t>16</a:t>
            </a:fld>
            <a:endParaRPr lang="en-US" dirty="0"/>
          </a:p>
        </p:txBody>
      </p:sp>
    </p:spTree>
    <p:extLst>
      <p:ext uri="{BB962C8B-B14F-4D97-AF65-F5344CB8AC3E}">
        <p14:creationId xmlns:p14="http://schemas.microsoft.com/office/powerpoint/2010/main" val="2182458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years following the financial crisis, new laws and regulations have been put in place to quash origination fraud.</a:t>
            </a:r>
          </a:p>
          <a:p>
            <a:r>
              <a:rPr lang="en-US" dirty="0" smtClean="0"/>
              <a:t>Examples include</a:t>
            </a:r>
          </a:p>
          <a:p>
            <a:pPr lvl="1"/>
            <a:r>
              <a:rPr lang="en-US" dirty="0" smtClean="0"/>
              <a:t>2010 </a:t>
            </a:r>
            <a:r>
              <a:rPr lang="en-US" dirty="0"/>
              <a:t>Dodd-Frank </a:t>
            </a:r>
            <a:r>
              <a:rPr lang="en-US" dirty="0" smtClean="0"/>
              <a:t>Act </a:t>
            </a:r>
            <a:r>
              <a:rPr lang="en-US" dirty="0"/>
              <a:t> </a:t>
            </a:r>
            <a:r>
              <a:rPr lang="en-US" dirty="0" smtClean="0"/>
              <a:t>- regulation </a:t>
            </a:r>
            <a:r>
              <a:rPr lang="en-US" dirty="0"/>
              <a:t>across the financial services </a:t>
            </a:r>
            <a:r>
              <a:rPr lang="en-US" dirty="0" smtClean="0"/>
              <a:t>industry</a:t>
            </a:r>
          </a:p>
          <a:p>
            <a:pPr lvl="1"/>
            <a:r>
              <a:rPr lang="en-US" dirty="0" smtClean="0"/>
              <a:t>2008 </a:t>
            </a:r>
            <a:r>
              <a:rPr lang="en-US" dirty="0"/>
              <a:t>Secure and Fair Enforcement for Mortgage Licensing (SAFE) </a:t>
            </a:r>
            <a:r>
              <a:rPr lang="en-US" dirty="0" smtClean="0"/>
              <a:t>Act - mandatory originator registration</a:t>
            </a:r>
          </a:p>
          <a:p>
            <a:pPr lvl="1"/>
            <a:r>
              <a:rPr lang="en-US" dirty="0" smtClean="0"/>
              <a:t>Real </a:t>
            </a:r>
            <a:r>
              <a:rPr lang="en-US" dirty="0"/>
              <a:t>Estate Settlement Procedures Act (</a:t>
            </a:r>
            <a:r>
              <a:rPr lang="en-US" dirty="0" smtClean="0"/>
              <a:t>RESPA) - new </a:t>
            </a:r>
            <a:r>
              <a:rPr lang="en-US" dirty="0"/>
              <a:t>disclosures and closing </a:t>
            </a:r>
            <a:r>
              <a:rPr lang="en-US" dirty="0" smtClean="0"/>
              <a:t>procedures</a:t>
            </a:r>
          </a:p>
          <a:p>
            <a:pPr lvl="1"/>
            <a:r>
              <a:rPr lang="en-US" dirty="0" smtClean="0"/>
              <a:t>FHA </a:t>
            </a:r>
            <a:r>
              <a:rPr lang="en-US" dirty="0"/>
              <a:t>Certified </a:t>
            </a:r>
            <a:r>
              <a:rPr lang="en-US" dirty="0" smtClean="0"/>
              <a:t>Brokers - tighter procedures </a:t>
            </a:r>
            <a:r>
              <a:rPr lang="en-US" dirty="0"/>
              <a:t>for professionals involved in all aspects of the mortgage </a:t>
            </a:r>
            <a:r>
              <a:rPr lang="en-US" dirty="0" smtClean="0"/>
              <a:t>transaction</a:t>
            </a:r>
          </a:p>
          <a:p>
            <a:pPr lvl="1"/>
            <a:r>
              <a:rPr lang="en-US" dirty="0" smtClean="0"/>
              <a:t>Office of the Comptroller of the Currency - examination of closed loans. </a:t>
            </a:r>
          </a:p>
          <a:p>
            <a:r>
              <a:rPr lang="en-US" dirty="0" smtClean="0"/>
              <a:t>These actions appear to be working: fewer loan origination cases are being reported.</a:t>
            </a:r>
            <a:endParaRPr lang="en-US" dirty="0"/>
          </a:p>
        </p:txBody>
      </p:sp>
      <p:sp>
        <p:nvSpPr>
          <p:cNvPr id="3" name="Title 2"/>
          <p:cNvSpPr>
            <a:spLocks noGrp="1"/>
          </p:cNvSpPr>
          <p:nvPr>
            <p:ph type="title"/>
          </p:nvPr>
        </p:nvSpPr>
        <p:spPr/>
        <p:txBody>
          <a:bodyPr/>
          <a:lstStyle/>
          <a:p>
            <a:r>
              <a:rPr lang="en-US" dirty="0" smtClean="0"/>
              <a:t>Government action has curtailed loan origination fraud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17</a:t>
            </a:fld>
            <a:endParaRPr lang="en-US" dirty="0"/>
          </a:p>
        </p:txBody>
      </p:sp>
    </p:spTree>
    <p:extLst>
      <p:ext uri="{BB962C8B-B14F-4D97-AF65-F5344CB8AC3E}">
        <p14:creationId xmlns:p14="http://schemas.microsoft.com/office/powerpoint/2010/main" val="85258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199" y="1371600"/>
            <a:ext cx="4953001" cy="4724400"/>
          </a:xfrm>
        </p:spPr>
        <p:txBody>
          <a:bodyPr/>
          <a:lstStyle/>
          <a:p>
            <a:pPr lvl="0">
              <a:spcAft>
                <a:spcPts val="600"/>
              </a:spcAft>
              <a:buClr>
                <a:srgbClr val="2DA2BF"/>
              </a:buClr>
            </a:pPr>
            <a:r>
              <a:rPr lang="en-US" dirty="0" smtClean="0">
                <a:solidFill>
                  <a:prstClr val="black"/>
                </a:solidFill>
              </a:rPr>
              <a:t>The </a:t>
            </a:r>
            <a:r>
              <a:rPr lang="en-US" dirty="0">
                <a:solidFill>
                  <a:prstClr val="black"/>
                </a:solidFill>
              </a:rPr>
              <a:t>US housing market is still in distress, creating ample opportunity for fraud.</a:t>
            </a:r>
          </a:p>
          <a:p>
            <a:pPr lvl="0">
              <a:spcAft>
                <a:spcPts val="600"/>
              </a:spcAft>
              <a:buClr>
                <a:srgbClr val="2DA2BF"/>
              </a:buClr>
            </a:pPr>
            <a:r>
              <a:rPr lang="en-US" dirty="0">
                <a:solidFill>
                  <a:prstClr val="black"/>
                </a:solidFill>
              </a:rPr>
              <a:t>This new wave of mortgage fraud is expanding beyond loan origination to new schemes.</a:t>
            </a:r>
          </a:p>
          <a:p>
            <a:pPr>
              <a:spcAft>
                <a:spcPts val="600"/>
              </a:spcAft>
              <a:buClr>
                <a:srgbClr val="2DA2BF"/>
              </a:buClr>
            </a:pPr>
            <a:r>
              <a:rPr lang="en-US" dirty="0"/>
              <a:t>Fraudsters moved into less scrutinized corners of the mortgage market and created new schemes.</a:t>
            </a:r>
          </a:p>
          <a:p>
            <a:pPr>
              <a:spcAft>
                <a:spcPts val="600"/>
              </a:spcAft>
              <a:buClr>
                <a:srgbClr val="2DA2BF"/>
              </a:buClr>
            </a:pPr>
            <a:r>
              <a:rPr lang="en-US" dirty="0">
                <a:solidFill>
                  <a:prstClr val="black"/>
                </a:solidFill>
              </a:rPr>
              <a:t>Today, loan origination fraud has been replaced by </a:t>
            </a:r>
            <a:r>
              <a:rPr lang="en-US" b="1" dirty="0">
                <a:solidFill>
                  <a:schemeClr val="accent1">
                    <a:lumMod val="50000"/>
                  </a:schemeClr>
                </a:solidFill>
              </a:rPr>
              <a:t>distressed homeowner frauds.</a:t>
            </a:r>
            <a:endParaRPr lang="en-US" dirty="0">
              <a:solidFill>
                <a:schemeClr val="accent1">
                  <a:lumMod val="50000"/>
                </a:schemeClr>
              </a:solidFill>
            </a:endParaRPr>
          </a:p>
          <a:p>
            <a:pPr lvl="0">
              <a:spcAft>
                <a:spcPts val="600"/>
              </a:spcAft>
              <a:buClr>
                <a:srgbClr val="2DA2BF"/>
              </a:buClr>
            </a:pPr>
            <a:r>
              <a:rPr lang="en-US" dirty="0" smtClean="0">
                <a:solidFill>
                  <a:prstClr val="black"/>
                </a:solidFill>
              </a:rPr>
              <a:t>These new schemes </a:t>
            </a:r>
            <a:r>
              <a:rPr lang="en-US" dirty="0">
                <a:solidFill>
                  <a:prstClr val="black"/>
                </a:solidFill>
              </a:rPr>
              <a:t>are hard to recognize because mortgage fraud and the methods of committing it are constantly changing.</a:t>
            </a:r>
          </a:p>
          <a:p>
            <a:pPr marL="344488" indent="-223838" eaLnBrk="1" hangingPunct="1">
              <a:spcBef>
                <a:spcPts val="600"/>
              </a:spcBef>
              <a:spcAft>
                <a:spcPts val="600"/>
              </a:spcAft>
              <a:tabLst>
                <a:tab pos="3240405" algn="l"/>
              </a:tabLst>
            </a:pPr>
            <a:endParaRPr lang="en-US" dirty="0" smtClean="0">
              <a:solidFill>
                <a:prstClr val="black"/>
              </a:solidFill>
              <a:latin typeface="Arial" charset="0"/>
              <a:ea typeface="Calibri"/>
              <a:cs typeface="Times New Roman"/>
            </a:endParaRPr>
          </a:p>
          <a:p>
            <a:pPr marL="285750" indent="-285750" eaLnBrk="1" hangingPunct="1">
              <a:spcBef>
                <a:spcPts val="600"/>
              </a:spcBef>
              <a:spcAft>
                <a:spcPts val="1200"/>
              </a:spcAft>
              <a:buClrTx/>
              <a:tabLst>
                <a:tab pos="3240405" algn="l"/>
              </a:tabLst>
            </a:pPr>
            <a:endParaRPr lang="en-US" dirty="0">
              <a:solidFill>
                <a:prstClr val="black"/>
              </a:solidFill>
              <a:latin typeface="Arial" charset="0"/>
              <a:ea typeface="Calibri"/>
              <a:cs typeface="Times New Roman"/>
            </a:endParaRPr>
          </a:p>
          <a:p>
            <a:pPr marL="109537" indent="0">
              <a:buNone/>
            </a:pPr>
            <a:endParaRPr lang="en-US" dirty="0"/>
          </a:p>
        </p:txBody>
      </p:sp>
      <p:sp>
        <p:nvSpPr>
          <p:cNvPr id="6" name="Title 5"/>
          <p:cNvSpPr>
            <a:spLocks noGrp="1"/>
          </p:cNvSpPr>
          <p:nvPr>
            <p:ph type="title"/>
          </p:nvPr>
        </p:nvSpPr>
        <p:spPr/>
        <p:txBody>
          <a:bodyPr/>
          <a:lstStyle/>
          <a:p>
            <a:r>
              <a:rPr lang="en-US" dirty="0" smtClean="0"/>
              <a:t>Mortgage </a:t>
            </a:r>
            <a:r>
              <a:rPr lang="en-US" dirty="0"/>
              <a:t>fraud </a:t>
            </a:r>
            <a:r>
              <a:rPr lang="en-US" dirty="0" smtClean="0"/>
              <a:t>evolved after the financial crisis</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BD3D4DC6-2370-490D-BF16-63F0B62A7655}" type="slidenum">
              <a:rPr lang="en-US" smtClean="0">
                <a:solidFill>
                  <a:prstClr val="black"/>
                </a:solidFill>
              </a:rPr>
              <a:pPr>
                <a:defRPr/>
              </a:pPr>
              <a:t>18</a:t>
            </a:fld>
            <a:endParaRPr lang="en-US"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125" y="1479726"/>
            <a:ext cx="3127275" cy="4685387"/>
          </a:xfrm>
          <a:prstGeom prst="rect">
            <a:avLst/>
          </a:prstGeom>
        </p:spPr>
      </p:pic>
    </p:spTree>
    <p:extLst>
      <p:ext uri="{BB962C8B-B14F-4D97-AF65-F5344CB8AC3E}">
        <p14:creationId xmlns:p14="http://schemas.microsoft.com/office/powerpoint/2010/main" val="3952256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438400"/>
            <a:ext cx="4038600" cy="1447800"/>
          </a:xfrm>
        </p:spPr>
        <p:txBody>
          <a:bodyPr/>
          <a:lstStyle/>
          <a:p>
            <a:pPr marL="109537" indent="0">
              <a:buNone/>
            </a:pPr>
            <a:r>
              <a:rPr lang="en-US" sz="2000" dirty="0"/>
              <a:t>  Loan origination fraud </a:t>
            </a:r>
          </a:p>
          <a:p>
            <a:pPr algn="r"/>
            <a:endParaRPr lang="en-US" sz="1600" dirty="0" smtClean="0"/>
          </a:p>
          <a:p>
            <a:pPr algn="r"/>
            <a:endParaRPr lang="en-US" dirty="0" smtClean="0"/>
          </a:p>
          <a:p>
            <a:pPr marL="107950" indent="0">
              <a:buNone/>
            </a:pPr>
            <a:r>
              <a:rPr lang="en-US" sz="2000" dirty="0"/>
              <a:t>  Distressed homeowner fraud</a:t>
            </a:r>
          </a:p>
          <a:p>
            <a:endParaRPr lang="en-US" dirty="0"/>
          </a:p>
        </p:txBody>
      </p:sp>
      <p:sp>
        <p:nvSpPr>
          <p:cNvPr id="20" name="Title 19"/>
          <p:cNvSpPr>
            <a:spLocks noGrp="1"/>
          </p:cNvSpPr>
          <p:nvPr>
            <p:ph type="title"/>
          </p:nvPr>
        </p:nvSpPr>
        <p:spPr/>
        <p:txBody>
          <a:bodyPr/>
          <a:lstStyle/>
          <a:p>
            <a:r>
              <a:rPr lang="en-US" dirty="0" smtClean="0"/>
              <a:t>Loan origination vs. distressed homeowner fraud</a:t>
            </a:r>
            <a:endParaRPr lang="en-US" dirty="0"/>
          </a:p>
        </p:txBody>
      </p:sp>
      <p:sp>
        <p:nvSpPr>
          <p:cNvPr id="7" name="Footer Placeholder 6"/>
          <p:cNvSpPr>
            <a:spLocks noGrp="1"/>
          </p:cNvSpPr>
          <p:nvPr>
            <p:ph type="ftr" sz="quarter" idx="11"/>
          </p:nvPr>
        </p:nvSpPr>
        <p:spPr/>
        <p:txBody>
          <a:bodyPr/>
          <a:lstStyle/>
          <a:p>
            <a:r>
              <a:rPr lang="en-US" smtClean="0"/>
              <a:t>© 2015 National Crime Prevention Council, Inc. www.ncpc.org</a:t>
            </a:r>
            <a:endParaRPr lang="en-US" dirty="0"/>
          </a:p>
        </p:txBody>
      </p:sp>
      <p:sp>
        <p:nvSpPr>
          <p:cNvPr id="8" name="Slide Number Placeholder 7"/>
          <p:cNvSpPr>
            <a:spLocks noGrp="1"/>
          </p:cNvSpPr>
          <p:nvPr>
            <p:ph type="sldNum" sz="quarter" idx="12"/>
          </p:nvPr>
        </p:nvSpPr>
        <p:spPr/>
        <p:txBody>
          <a:bodyPr/>
          <a:lstStyle/>
          <a:p>
            <a:fld id="{53A2D363-F5F6-4707-8600-ADCF576D4DE3}" type="slidenum">
              <a:rPr lang="en-US" smtClean="0"/>
              <a:pPr/>
              <a:t>19</a:t>
            </a:fld>
            <a:endParaRPr lang="en-US" dirty="0"/>
          </a:p>
        </p:txBody>
      </p:sp>
      <p:sp>
        <p:nvSpPr>
          <p:cNvPr id="22" name="Content Placeholder 20"/>
          <p:cNvSpPr txBox="1">
            <a:spLocks/>
          </p:cNvSpPr>
          <p:nvPr/>
        </p:nvSpPr>
        <p:spPr bwMode="auto">
          <a:xfrm>
            <a:off x="4953000" y="2362200"/>
            <a:ext cx="3581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dirty="0" smtClean="0"/>
              <a:t>Typically, the </a:t>
            </a:r>
            <a:r>
              <a:rPr lang="en-US" b="1" dirty="0" smtClean="0"/>
              <a:t>lender</a:t>
            </a:r>
          </a:p>
          <a:p>
            <a:pPr marL="109537" indent="0">
              <a:buNone/>
            </a:pPr>
            <a:endParaRPr lang="en-US" b="1" dirty="0" smtClean="0"/>
          </a:p>
          <a:p>
            <a:pPr marL="107950" indent="0">
              <a:buNone/>
            </a:pPr>
            <a:endParaRPr lang="en-US" dirty="0" smtClean="0"/>
          </a:p>
          <a:p>
            <a:pPr marL="107950" indent="0">
              <a:buNone/>
            </a:pPr>
            <a:r>
              <a:rPr lang="en-US" dirty="0" smtClean="0"/>
              <a:t>Typically, </a:t>
            </a:r>
            <a:r>
              <a:rPr lang="en-US" dirty="0"/>
              <a:t>t</a:t>
            </a:r>
            <a:r>
              <a:rPr lang="en-US" dirty="0" smtClean="0"/>
              <a:t>he </a:t>
            </a:r>
            <a:r>
              <a:rPr lang="en-US" b="1" dirty="0" smtClean="0"/>
              <a:t>homeowner</a:t>
            </a:r>
          </a:p>
          <a:p>
            <a:endParaRPr lang="en-US" dirty="0"/>
          </a:p>
        </p:txBody>
      </p:sp>
      <p:sp>
        <p:nvSpPr>
          <p:cNvPr id="23" name="Right Arrow 22"/>
          <p:cNvSpPr/>
          <p:nvPr/>
        </p:nvSpPr>
        <p:spPr>
          <a:xfrm>
            <a:off x="4343400" y="2514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4343400" y="3505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85800" y="1688068"/>
            <a:ext cx="7391400" cy="400110"/>
          </a:xfrm>
          <a:prstGeom prst="rect">
            <a:avLst/>
          </a:prstGeom>
          <a:noFill/>
        </p:spPr>
        <p:txBody>
          <a:bodyPr wrap="square" rtlCol="0">
            <a:spAutoFit/>
          </a:bodyPr>
          <a:lstStyle/>
          <a:p>
            <a:pPr algn="ctr"/>
            <a:r>
              <a:rPr lang="en-US" sz="2000" b="1" dirty="0" smtClean="0"/>
              <a:t>Who is the victim?</a:t>
            </a:r>
            <a:endParaRPr lang="en-US" sz="2000" b="1" dirty="0"/>
          </a:p>
        </p:txBody>
      </p:sp>
    </p:spTree>
    <p:extLst>
      <p:ext uri="{BB962C8B-B14F-4D97-AF65-F5344CB8AC3E}">
        <p14:creationId xmlns:p14="http://schemas.microsoft.com/office/powerpoint/2010/main" val="50745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77200" cy="4724400"/>
          </a:xfrm>
        </p:spPr>
        <p:txBody>
          <a:bodyPr/>
          <a:lstStyle/>
          <a:p>
            <a:pPr marL="109537" indent="0">
              <a:spcAft>
                <a:spcPts val="1200"/>
              </a:spcAft>
              <a:buNone/>
            </a:pPr>
            <a:r>
              <a:rPr lang="en-US" sz="1600" dirty="0" smtClean="0"/>
              <a:t>The </a:t>
            </a:r>
            <a:r>
              <a:rPr lang="en-US" dirty="0" smtClean="0"/>
              <a:t>National Crime Prevention Council has prepared this course </a:t>
            </a:r>
            <a:r>
              <a:rPr lang="en-US" sz="1600" dirty="0" smtClean="0"/>
              <a:t>to inform and </a:t>
            </a:r>
            <a:r>
              <a:rPr lang="en-US" sz="1600" dirty="0"/>
              <a:t>educate </a:t>
            </a:r>
            <a:r>
              <a:rPr lang="en-US" sz="1600" dirty="0" smtClean="0"/>
              <a:t>Victim </a:t>
            </a:r>
            <a:r>
              <a:rPr lang="en-US" dirty="0"/>
              <a:t>S</a:t>
            </a:r>
            <a:r>
              <a:rPr lang="en-US" sz="1600" dirty="0" smtClean="0"/>
              <a:t>ervice </a:t>
            </a:r>
            <a:r>
              <a:rPr lang="en-US" dirty="0" smtClean="0"/>
              <a:t>P</a:t>
            </a:r>
            <a:r>
              <a:rPr lang="en-US" sz="1600" dirty="0" smtClean="0"/>
              <a:t>roviders, </a:t>
            </a:r>
            <a:r>
              <a:rPr lang="en-US" sz="1600" dirty="0"/>
              <a:t>attorneys, and other allied organizations </a:t>
            </a:r>
            <a:r>
              <a:rPr lang="en-US" sz="1600" dirty="0" smtClean="0"/>
              <a:t>about </a:t>
            </a:r>
            <a:r>
              <a:rPr lang="en-US" sz="1600" dirty="0"/>
              <a:t>the many types of crimes, frauds and schemes associated with mortgage fraud </a:t>
            </a:r>
            <a:r>
              <a:rPr lang="en-US" sz="1600" dirty="0" smtClean="0"/>
              <a:t>today and </a:t>
            </a:r>
            <a:r>
              <a:rPr lang="en-US" sz="1600" dirty="0"/>
              <a:t>how to best serve its victims</a:t>
            </a:r>
            <a:r>
              <a:rPr lang="en-US" sz="1600" dirty="0" smtClean="0"/>
              <a:t>.</a:t>
            </a:r>
          </a:p>
          <a:p>
            <a:pPr>
              <a:spcAft>
                <a:spcPts val="600"/>
              </a:spcAft>
            </a:pPr>
            <a:r>
              <a:rPr lang="en-US" sz="1600" dirty="0" smtClean="0"/>
              <a:t>The course is divided into three modules.</a:t>
            </a:r>
            <a:endParaRPr lang="en-US" sz="1600" dirty="0"/>
          </a:p>
          <a:p>
            <a:pPr lvl="2">
              <a:spcAft>
                <a:spcPts val="600"/>
              </a:spcAft>
            </a:pPr>
            <a:r>
              <a:rPr lang="en-US" sz="1600" b="1" dirty="0" smtClean="0"/>
              <a:t>Part One </a:t>
            </a:r>
            <a:r>
              <a:rPr lang="en-US" sz="1600" dirty="0" smtClean="0"/>
              <a:t>provides an overview of how the economy and marketplace today  present opportunities for new types of mortgage fraud. </a:t>
            </a:r>
          </a:p>
          <a:p>
            <a:pPr lvl="2">
              <a:spcAft>
                <a:spcPts val="600"/>
              </a:spcAft>
            </a:pPr>
            <a:r>
              <a:rPr lang="en-US" sz="1600" b="1" dirty="0" smtClean="0"/>
              <a:t>Part Two </a:t>
            </a:r>
            <a:r>
              <a:rPr lang="en-US" sz="1600" dirty="0" smtClean="0"/>
              <a:t>provides background on the marketing and persuasion tactics used by fraudsters to commit mortgage fraud and on how homeowners can defend themselves against fraud.</a:t>
            </a:r>
          </a:p>
          <a:p>
            <a:pPr lvl="2">
              <a:spcAft>
                <a:spcPts val="600"/>
              </a:spcAft>
            </a:pPr>
            <a:r>
              <a:rPr lang="en-US" sz="1600" b="1" dirty="0" smtClean="0"/>
              <a:t>Part Three </a:t>
            </a:r>
            <a:r>
              <a:rPr lang="en-US" sz="1600" dirty="0" smtClean="0"/>
              <a:t>offers instruction on reporting mortgage fraud and the steps victims can take to restore and remedy their situation.</a:t>
            </a:r>
          </a:p>
          <a:p>
            <a:pPr lvl="2">
              <a:spcAft>
                <a:spcPts val="600"/>
              </a:spcAft>
            </a:pPr>
            <a:endParaRPr lang="en-US" sz="1600" dirty="0" smtClean="0"/>
          </a:p>
        </p:txBody>
      </p:sp>
      <p:sp>
        <p:nvSpPr>
          <p:cNvPr id="3" name="Title 2"/>
          <p:cNvSpPr>
            <a:spLocks noGrp="1"/>
          </p:cNvSpPr>
          <p:nvPr>
            <p:ph type="title"/>
          </p:nvPr>
        </p:nvSpPr>
        <p:spPr/>
        <p:txBody>
          <a:bodyPr>
            <a:normAutofit/>
          </a:bodyPr>
          <a:lstStyle/>
          <a:p>
            <a:r>
              <a:rPr lang="en-US" sz="2400" dirty="0" smtClean="0"/>
              <a:t>Introduction</a:t>
            </a:r>
            <a:endParaRPr lang="en-US" sz="24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a:t>
            </a:fld>
            <a:endParaRPr lang="en-US" dirty="0"/>
          </a:p>
        </p:txBody>
      </p:sp>
      <p:sp>
        <p:nvSpPr>
          <p:cNvPr id="6" name="TextBox 5"/>
          <p:cNvSpPr txBox="1"/>
          <p:nvPr/>
        </p:nvSpPr>
        <p:spPr>
          <a:xfrm>
            <a:off x="3962400" y="6154579"/>
            <a:ext cx="4724400" cy="246221"/>
          </a:xfrm>
          <a:prstGeom prst="rect">
            <a:avLst/>
          </a:prstGeom>
          <a:noFill/>
        </p:spPr>
        <p:txBody>
          <a:bodyPr wrap="square" rtlCol="0">
            <a:spAutoFit/>
          </a:bodyPr>
          <a:lstStyle/>
          <a:p>
            <a:r>
              <a:rPr lang="en-US" sz="1000" dirty="0"/>
              <a:t> </a:t>
            </a:r>
            <a:r>
              <a:rPr lang="en-US" sz="1000" dirty="0" smtClean="0">
                <a:solidFill>
                  <a:schemeClr val="bg1">
                    <a:lumMod val="50000"/>
                  </a:schemeClr>
                </a:solidFill>
              </a:rPr>
              <a:t>Cover image from :http</a:t>
            </a:r>
            <a:r>
              <a:rPr lang="en-US" sz="1000" dirty="0">
                <a:solidFill>
                  <a:schemeClr val="bg1">
                    <a:lumMod val="50000"/>
                  </a:schemeClr>
                </a:solidFill>
              </a:rPr>
              <a:t>://www.yogakriya.org/php/pujananda/meanderings15.php</a:t>
            </a:r>
          </a:p>
        </p:txBody>
      </p:sp>
    </p:spTree>
    <p:extLst>
      <p:ext uri="{BB962C8B-B14F-4D97-AF65-F5344CB8AC3E}">
        <p14:creationId xmlns:p14="http://schemas.microsoft.com/office/powerpoint/2010/main" val="41362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001001" cy="4495800"/>
          </a:xfrm>
        </p:spPr>
        <p:txBody>
          <a:bodyPr/>
          <a:lstStyle/>
          <a:p>
            <a:pPr marL="109537" indent="0">
              <a:spcAft>
                <a:spcPts val="600"/>
              </a:spcAft>
              <a:buNone/>
            </a:pPr>
            <a:r>
              <a:rPr lang="en-US" dirty="0" smtClean="0"/>
              <a:t>Distressed homeowner fraud can be divided roughly into two categories</a:t>
            </a:r>
          </a:p>
          <a:p>
            <a:pPr>
              <a:spcBef>
                <a:spcPts val="0"/>
              </a:spcBef>
              <a:spcAft>
                <a:spcPts val="600"/>
              </a:spcAft>
            </a:pPr>
            <a:r>
              <a:rPr lang="en-US" b="1" dirty="0" smtClean="0"/>
              <a:t>Loan modification </a:t>
            </a:r>
            <a:endParaRPr lang="en-US" dirty="0"/>
          </a:p>
          <a:p>
            <a:pPr lvl="1">
              <a:spcBef>
                <a:spcPts val="0"/>
              </a:spcBef>
              <a:spcAft>
                <a:spcPts val="600"/>
              </a:spcAft>
            </a:pPr>
            <a:r>
              <a:rPr lang="en-CA" dirty="0" smtClean="0"/>
              <a:t>Homeowners having difficulty paying their current mortgages often seek a loan modification, a </a:t>
            </a:r>
            <a:r>
              <a:rPr lang="en-CA" dirty="0"/>
              <a:t>permanent change in one or more of the terms of a </a:t>
            </a:r>
            <a:r>
              <a:rPr lang="en-CA" dirty="0" smtClean="0"/>
              <a:t>borrower's loan.</a:t>
            </a:r>
          </a:p>
          <a:p>
            <a:pPr lvl="1">
              <a:spcBef>
                <a:spcPts val="0"/>
              </a:spcBef>
              <a:spcAft>
                <a:spcPts val="600"/>
              </a:spcAft>
            </a:pPr>
            <a:r>
              <a:rPr lang="en-CA" dirty="0" smtClean="0"/>
              <a:t>In the cases discussed here, the modification sought would result </a:t>
            </a:r>
            <a:r>
              <a:rPr lang="en-CA" dirty="0"/>
              <a:t>in a </a:t>
            </a:r>
            <a:r>
              <a:rPr lang="en-CA" dirty="0" smtClean="0"/>
              <a:t>lower payment that the borrower </a:t>
            </a:r>
            <a:r>
              <a:rPr lang="en-CA" dirty="0"/>
              <a:t>can </a:t>
            </a:r>
            <a:r>
              <a:rPr lang="en-CA" dirty="0" smtClean="0"/>
              <a:t>afford.  </a:t>
            </a:r>
          </a:p>
          <a:p>
            <a:pPr lvl="1">
              <a:spcBef>
                <a:spcPts val="0"/>
              </a:spcBef>
              <a:spcAft>
                <a:spcPts val="600"/>
              </a:spcAft>
            </a:pPr>
            <a:r>
              <a:rPr lang="en-CA" b="1" dirty="0" smtClean="0">
                <a:solidFill>
                  <a:schemeClr val="accent1">
                    <a:lumMod val="75000"/>
                  </a:schemeClr>
                </a:solidFill>
              </a:rPr>
              <a:t>A loan modification is fraudulent </a:t>
            </a:r>
            <a:r>
              <a:rPr lang="en-CA" dirty="0" smtClean="0"/>
              <a:t>when fees are paid upfront but favorable modifications are not delivered.</a:t>
            </a:r>
            <a:endParaRPr lang="en-US" dirty="0" smtClean="0"/>
          </a:p>
          <a:p>
            <a:pPr>
              <a:spcBef>
                <a:spcPts val="0"/>
              </a:spcBef>
              <a:spcAft>
                <a:spcPts val="600"/>
              </a:spcAft>
            </a:pPr>
            <a:r>
              <a:rPr lang="en-US" b="1" dirty="0" smtClean="0"/>
              <a:t>Foreclosure rescue</a:t>
            </a:r>
            <a:endParaRPr lang="en-US" dirty="0"/>
          </a:p>
          <a:p>
            <a:pPr lvl="1">
              <a:spcBef>
                <a:spcPts val="0"/>
              </a:spcBef>
              <a:spcAft>
                <a:spcPts val="600"/>
              </a:spcAft>
            </a:pPr>
            <a:r>
              <a:rPr lang="en-CA" dirty="0" smtClean="0"/>
              <a:t>Homeowners facing imminent foreclosure fall prey to foreclosure rescue scams.</a:t>
            </a:r>
          </a:p>
          <a:p>
            <a:pPr lvl="1">
              <a:spcBef>
                <a:spcPts val="0"/>
              </a:spcBef>
              <a:spcAft>
                <a:spcPts val="600"/>
              </a:spcAft>
            </a:pPr>
            <a:r>
              <a:rPr lang="en-CA" i="1" dirty="0" smtClean="0"/>
              <a:t>Foreclosure </a:t>
            </a:r>
            <a:r>
              <a:rPr lang="en-CA" i="1" dirty="0"/>
              <a:t>rescue </a:t>
            </a:r>
            <a:r>
              <a:rPr lang="en-CA" dirty="0"/>
              <a:t>refers to funds </a:t>
            </a:r>
            <a:r>
              <a:rPr lang="en-CA" dirty="0" smtClean="0"/>
              <a:t>that </a:t>
            </a:r>
            <a:r>
              <a:rPr lang="en-CA" dirty="0"/>
              <a:t>enable a homeowner to prevent foreclosure, or </a:t>
            </a:r>
            <a:r>
              <a:rPr lang="en-CA" dirty="0" smtClean="0"/>
              <a:t>that </a:t>
            </a:r>
            <a:r>
              <a:rPr lang="en-CA" dirty="0"/>
              <a:t>allow the homeowner to purchase the property at or after foreclosure. </a:t>
            </a:r>
            <a:endParaRPr lang="en-CA" dirty="0" smtClean="0"/>
          </a:p>
          <a:p>
            <a:pPr lvl="1">
              <a:spcBef>
                <a:spcPts val="0"/>
              </a:spcBef>
              <a:spcAft>
                <a:spcPts val="600"/>
              </a:spcAft>
            </a:pPr>
            <a:r>
              <a:rPr lang="en-CA" b="1" dirty="0" smtClean="0">
                <a:solidFill>
                  <a:schemeClr val="accent1">
                    <a:lumMod val="75000"/>
                  </a:schemeClr>
                </a:solidFill>
              </a:rPr>
              <a:t>A foreclosure rescue is fraudulent </a:t>
            </a:r>
            <a:r>
              <a:rPr lang="en-CA" dirty="0" smtClean="0"/>
              <a:t>when the promised funds fail to materialize and the foreclosure process continues.</a:t>
            </a:r>
            <a:endParaRPr lang="en-US" dirty="0"/>
          </a:p>
          <a:p>
            <a:pPr>
              <a:lnSpc>
                <a:spcPts val="2800"/>
              </a:lnSpc>
              <a:spcAft>
                <a:spcPts val="600"/>
              </a:spcAft>
            </a:pPr>
            <a:endParaRPr lang="en-US" b="1" dirty="0" smtClean="0">
              <a:solidFill>
                <a:srgbClr val="325770"/>
              </a:solidFill>
            </a:endParaRPr>
          </a:p>
          <a:p>
            <a:pPr>
              <a:lnSpc>
                <a:spcPts val="2800"/>
              </a:lnSpc>
              <a:spcAft>
                <a:spcPts val="600"/>
              </a:spcAft>
            </a:pPr>
            <a:endParaRPr lang="en-US" b="1" dirty="0" smtClean="0">
              <a:solidFill>
                <a:srgbClr val="325770"/>
              </a:solidFill>
            </a:endParaRPr>
          </a:p>
          <a:p>
            <a:pPr>
              <a:lnSpc>
                <a:spcPts val="2800"/>
              </a:lnSpc>
              <a:spcAft>
                <a:spcPts val="600"/>
              </a:spcAft>
            </a:pPr>
            <a:endParaRPr lang="en-US" b="1" dirty="0" smtClean="0">
              <a:solidFill>
                <a:srgbClr val="325770"/>
              </a:solidFill>
            </a:endParaRPr>
          </a:p>
          <a:p>
            <a:endParaRPr lang="en-US" dirty="0"/>
          </a:p>
        </p:txBody>
      </p:sp>
      <p:sp>
        <p:nvSpPr>
          <p:cNvPr id="3" name="Title 2"/>
          <p:cNvSpPr>
            <a:spLocks noGrp="1"/>
          </p:cNvSpPr>
          <p:nvPr>
            <p:ph type="title"/>
          </p:nvPr>
        </p:nvSpPr>
        <p:spPr/>
        <p:txBody>
          <a:bodyPr/>
          <a:lstStyle/>
          <a:p>
            <a:r>
              <a:rPr lang="en-US" dirty="0" smtClean="0"/>
              <a:t>Distressed homeowner fraud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20</a:t>
            </a:fld>
            <a:endParaRPr lang="en-US" dirty="0"/>
          </a:p>
        </p:txBody>
      </p:sp>
    </p:spTree>
    <p:extLst>
      <p:ext uri="{BB962C8B-B14F-4D97-AF65-F5344CB8AC3E}">
        <p14:creationId xmlns:p14="http://schemas.microsoft.com/office/powerpoint/2010/main" val="739635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620000" cy="4724400"/>
          </a:xfrm>
        </p:spPr>
        <p:txBody>
          <a:bodyPr/>
          <a:lstStyle/>
          <a:p>
            <a:pPr>
              <a:spcBef>
                <a:spcPts val="0"/>
              </a:spcBef>
              <a:spcAft>
                <a:spcPts val="600"/>
              </a:spcAft>
            </a:pPr>
            <a:r>
              <a:rPr lang="en-US" dirty="0" smtClean="0"/>
              <a:t>Mortgage delinquency and foreclosure rates in the US continue to improve from their peaks in the financial crisis. </a:t>
            </a:r>
          </a:p>
          <a:p>
            <a:pPr lvl="1">
              <a:spcBef>
                <a:spcPts val="0"/>
              </a:spcBef>
              <a:spcAft>
                <a:spcPts val="600"/>
              </a:spcAft>
            </a:pPr>
            <a:r>
              <a:rPr lang="en-US" dirty="0" smtClean="0"/>
              <a:t>Delinquencies stand at 6.39 percent—down from a high of more than 10 percent in 2010.</a:t>
            </a:r>
          </a:p>
          <a:p>
            <a:pPr lvl="1">
              <a:spcBef>
                <a:spcPts val="0"/>
              </a:spcBef>
              <a:spcAft>
                <a:spcPts val="600"/>
              </a:spcAft>
            </a:pPr>
            <a:r>
              <a:rPr lang="en-US" dirty="0" smtClean="0"/>
              <a:t>2.86 percent of mortgages are in foreclosure.*</a:t>
            </a:r>
            <a:endParaRPr lang="en-US" i="1" dirty="0" smtClean="0"/>
          </a:p>
          <a:p>
            <a:pPr>
              <a:spcBef>
                <a:spcPts val="0"/>
              </a:spcBef>
              <a:spcAft>
                <a:spcPts val="300"/>
              </a:spcAft>
            </a:pPr>
            <a:r>
              <a:rPr lang="en-US" dirty="0" smtClean="0"/>
              <a:t>Homeowners can face foreclosure due to personal financial crises such as</a:t>
            </a:r>
          </a:p>
          <a:p>
            <a:pPr lvl="1">
              <a:spcBef>
                <a:spcPts val="0"/>
              </a:spcBef>
              <a:spcAft>
                <a:spcPts val="300"/>
              </a:spcAft>
            </a:pPr>
            <a:r>
              <a:rPr lang="en-US" dirty="0"/>
              <a:t>u</a:t>
            </a:r>
            <a:r>
              <a:rPr lang="en-US" dirty="0" smtClean="0"/>
              <a:t>nemployment and underemployment</a:t>
            </a:r>
          </a:p>
          <a:p>
            <a:pPr lvl="1">
              <a:spcBef>
                <a:spcPts val="0"/>
              </a:spcBef>
              <a:spcAft>
                <a:spcPts val="300"/>
              </a:spcAft>
            </a:pPr>
            <a:r>
              <a:rPr lang="en-US" dirty="0"/>
              <a:t>d</a:t>
            </a:r>
            <a:r>
              <a:rPr lang="en-US" dirty="0" smtClean="0"/>
              <a:t>ivorce</a:t>
            </a:r>
          </a:p>
          <a:p>
            <a:pPr lvl="1">
              <a:spcBef>
                <a:spcPts val="0"/>
              </a:spcBef>
              <a:spcAft>
                <a:spcPts val="300"/>
              </a:spcAft>
            </a:pPr>
            <a:r>
              <a:rPr lang="en-US" dirty="0"/>
              <a:t>d</a:t>
            </a:r>
            <a:r>
              <a:rPr lang="en-US" dirty="0" smtClean="0"/>
              <a:t>eath in the family</a:t>
            </a:r>
          </a:p>
          <a:p>
            <a:pPr lvl="1">
              <a:spcBef>
                <a:spcPts val="0"/>
              </a:spcBef>
              <a:spcAft>
                <a:spcPts val="1000"/>
              </a:spcAft>
            </a:pPr>
            <a:r>
              <a:rPr lang="en-US" dirty="0"/>
              <a:t>u</a:t>
            </a:r>
            <a:r>
              <a:rPr lang="en-US" dirty="0" smtClean="0"/>
              <a:t>nforeseen medical expenses. </a:t>
            </a:r>
          </a:p>
          <a:p>
            <a:pPr>
              <a:spcBef>
                <a:spcPts val="0"/>
              </a:spcBef>
              <a:spcAft>
                <a:spcPts val="600"/>
              </a:spcAft>
            </a:pPr>
            <a:r>
              <a:rPr lang="en-US" dirty="0" smtClean="0"/>
              <a:t>The threat of losing their homes has prompted many homeowners to turn to </a:t>
            </a:r>
            <a:r>
              <a:rPr lang="en-US" b="1" i="1" dirty="0" smtClean="0">
                <a:solidFill>
                  <a:srgbClr val="0070C0"/>
                </a:solidFill>
              </a:rPr>
              <a:t>m</a:t>
            </a:r>
            <a:r>
              <a:rPr lang="en-US" b="1" i="1" dirty="0" smtClean="0">
                <a:solidFill>
                  <a:schemeClr val="accent1">
                    <a:lumMod val="75000"/>
                  </a:schemeClr>
                </a:solidFill>
              </a:rPr>
              <a:t>ortgage rescue companies</a:t>
            </a:r>
            <a:r>
              <a:rPr lang="en-US" i="1" dirty="0" smtClean="0">
                <a:solidFill>
                  <a:schemeClr val="accent1">
                    <a:lumMod val="75000"/>
                  </a:schemeClr>
                </a:solidFill>
              </a:rPr>
              <a:t> </a:t>
            </a:r>
            <a:r>
              <a:rPr lang="en-US" dirty="0" smtClean="0"/>
              <a:t>only to realize down the road that they’ve been scammed. </a:t>
            </a:r>
            <a:endParaRPr lang="en-US" i="1" dirty="0" smtClean="0"/>
          </a:p>
          <a:p>
            <a:pPr lvl="1">
              <a:buNone/>
            </a:pPr>
            <a:endParaRPr lang="en-US" sz="1800" dirty="0" smtClean="0"/>
          </a:p>
          <a:p>
            <a:pPr lvl="1">
              <a:buNone/>
            </a:pPr>
            <a:endParaRPr lang="en-US" sz="1800" dirty="0" smtClean="0"/>
          </a:p>
          <a:p>
            <a:endParaRPr lang="en-US" sz="1800" dirty="0" smtClean="0"/>
          </a:p>
        </p:txBody>
      </p:sp>
      <p:sp>
        <p:nvSpPr>
          <p:cNvPr id="3" name="Title 2"/>
          <p:cNvSpPr>
            <a:spLocks noGrp="1"/>
          </p:cNvSpPr>
          <p:nvPr>
            <p:ph type="title"/>
          </p:nvPr>
        </p:nvSpPr>
        <p:spPr>
          <a:xfrm>
            <a:off x="381000" y="274638"/>
            <a:ext cx="8229600" cy="1143000"/>
          </a:xfrm>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21</a:t>
            </a:fld>
            <a:endParaRPr lang="en-US" dirty="0">
              <a:solidFill>
                <a:prstClr val="black"/>
              </a:solidFill>
            </a:endParaRPr>
          </a:p>
        </p:txBody>
      </p:sp>
      <p:sp>
        <p:nvSpPr>
          <p:cNvPr id="6" name="Title 2"/>
          <p:cNvSpPr txBox="1">
            <a:spLocks/>
          </p:cNvSpPr>
          <p:nvPr/>
        </p:nvSpPr>
        <p:spPr>
          <a:xfrm>
            <a:off x="457200" y="2540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2800" b="1" kern="1200">
                <a:solidFill>
                  <a:srgbClr val="002060"/>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r>
              <a:rPr lang="en-US" sz="2400" dirty="0" smtClean="0"/>
              <a:t>The new wave of mortgage fraud</a:t>
            </a:r>
            <a:endParaRPr lang="en-US" sz="2400" dirty="0"/>
          </a:p>
        </p:txBody>
      </p:sp>
    </p:spTree>
    <p:extLst>
      <p:ext uri="{BB962C8B-B14F-4D97-AF65-F5344CB8AC3E}">
        <p14:creationId xmlns:p14="http://schemas.microsoft.com/office/powerpoint/2010/main" val="2729294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300"/>
              </a:spcAft>
              <a:buClr>
                <a:srgbClr val="2DA2BF"/>
              </a:buClr>
            </a:pPr>
            <a:r>
              <a:rPr lang="en-US" sz="1800" dirty="0">
                <a:solidFill>
                  <a:prstClr val="black">
                    <a:lumMod val="95000"/>
                    <a:lumOff val="5000"/>
                  </a:prstClr>
                </a:solidFill>
              </a:rPr>
              <a:t>Phantom help</a:t>
            </a:r>
          </a:p>
          <a:p>
            <a:pPr>
              <a:spcAft>
                <a:spcPts val="300"/>
              </a:spcAft>
              <a:buClr>
                <a:srgbClr val="2DA2BF"/>
              </a:buClr>
            </a:pPr>
            <a:r>
              <a:rPr lang="en-US" sz="1800" dirty="0">
                <a:solidFill>
                  <a:prstClr val="black">
                    <a:lumMod val="95000"/>
                    <a:lumOff val="5000"/>
                  </a:prstClr>
                </a:solidFill>
              </a:rPr>
              <a:t>Fake “government” programs</a:t>
            </a:r>
          </a:p>
          <a:p>
            <a:pPr>
              <a:spcAft>
                <a:spcPts val="300"/>
              </a:spcAft>
              <a:buClr>
                <a:srgbClr val="2DA2BF"/>
              </a:buClr>
            </a:pPr>
            <a:r>
              <a:rPr lang="en-US" sz="1800" dirty="0">
                <a:solidFill>
                  <a:prstClr val="black">
                    <a:lumMod val="95000"/>
                    <a:lumOff val="5000"/>
                  </a:prstClr>
                </a:solidFill>
              </a:rPr>
              <a:t>Bait and </a:t>
            </a:r>
            <a:r>
              <a:rPr lang="en-US" sz="1800" dirty="0" smtClean="0">
                <a:solidFill>
                  <a:prstClr val="black">
                    <a:lumMod val="95000"/>
                    <a:lumOff val="5000"/>
                  </a:prstClr>
                </a:solidFill>
              </a:rPr>
              <a:t>switch</a:t>
            </a:r>
          </a:p>
          <a:p>
            <a:pPr>
              <a:spcAft>
                <a:spcPts val="300"/>
              </a:spcAft>
              <a:buClr>
                <a:srgbClr val="2DA2BF"/>
              </a:buClr>
            </a:pPr>
            <a:r>
              <a:rPr lang="en-US" sz="1800" dirty="0" smtClean="0">
                <a:solidFill>
                  <a:prstClr val="black">
                    <a:lumMod val="95000"/>
                    <a:lumOff val="5000"/>
                  </a:prstClr>
                </a:solidFill>
              </a:rPr>
              <a:t>Forensic audit</a:t>
            </a:r>
            <a:endParaRPr lang="en-US" sz="1800" dirty="0">
              <a:solidFill>
                <a:prstClr val="black">
                  <a:lumMod val="95000"/>
                  <a:lumOff val="5000"/>
                </a:prstClr>
              </a:solidFill>
            </a:endParaRPr>
          </a:p>
          <a:p>
            <a:pPr>
              <a:spcAft>
                <a:spcPts val="600"/>
              </a:spcAft>
              <a:buClr>
                <a:srgbClr val="2DA2BF"/>
              </a:buClr>
            </a:pPr>
            <a:r>
              <a:rPr lang="en-US" sz="1800" dirty="0">
                <a:solidFill>
                  <a:prstClr val="black">
                    <a:lumMod val="95000"/>
                    <a:lumOff val="5000"/>
                  </a:prstClr>
                </a:solidFill>
              </a:rPr>
              <a:t>Reverse mortgage/HECM</a:t>
            </a:r>
          </a:p>
          <a:p>
            <a:pPr>
              <a:spcAft>
                <a:spcPts val="300"/>
              </a:spcAft>
              <a:buClr>
                <a:srgbClr val="2DA2BF"/>
              </a:buClr>
            </a:pPr>
            <a:r>
              <a:rPr lang="en-US" sz="1800" dirty="0">
                <a:solidFill>
                  <a:prstClr val="black">
                    <a:lumMod val="95000"/>
                    <a:lumOff val="5000"/>
                  </a:prstClr>
                </a:solidFill>
              </a:rPr>
              <a:t>Rent-to-own</a:t>
            </a:r>
          </a:p>
          <a:p>
            <a:pPr>
              <a:spcAft>
                <a:spcPts val="300"/>
              </a:spcAft>
              <a:buClr>
                <a:srgbClr val="2DA2BF"/>
              </a:buClr>
            </a:pPr>
            <a:r>
              <a:rPr lang="en-US" sz="1800" dirty="0">
                <a:solidFill>
                  <a:prstClr val="black">
                    <a:lumMod val="95000"/>
                    <a:lumOff val="5000"/>
                  </a:prstClr>
                </a:solidFill>
              </a:rPr>
              <a:t>Equity stripping</a:t>
            </a:r>
          </a:p>
          <a:p>
            <a:pPr>
              <a:spcAft>
                <a:spcPts val="300"/>
              </a:spcAft>
              <a:buClr>
                <a:srgbClr val="2DA2BF"/>
              </a:buClr>
            </a:pPr>
            <a:r>
              <a:rPr lang="en-US" sz="1800" dirty="0">
                <a:solidFill>
                  <a:prstClr val="black">
                    <a:lumMod val="95000"/>
                    <a:lumOff val="5000"/>
                  </a:prstClr>
                </a:solidFill>
              </a:rPr>
              <a:t>Illegal flipping (flopping)</a:t>
            </a:r>
          </a:p>
          <a:p>
            <a:pPr>
              <a:spcAft>
                <a:spcPts val="600"/>
              </a:spcAft>
              <a:buClr>
                <a:srgbClr val="2DA2BF"/>
              </a:buClr>
            </a:pPr>
            <a:r>
              <a:rPr lang="en-US" sz="1800" dirty="0">
                <a:solidFill>
                  <a:prstClr val="black">
                    <a:lumMod val="95000"/>
                    <a:lumOff val="5000"/>
                  </a:prstClr>
                </a:solidFill>
              </a:rPr>
              <a:t>Bankruptcy</a:t>
            </a:r>
          </a:p>
          <a:p>
            <a:pPr marL="109537"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Typical distressed homeowner frauds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22</a:t>
            </a:fld>
            <a:endParaRPr lang="en-US" dirty="0"/>
          </a:p>
        </p:txBody>
      </p:sp>
    </p:spTree>
    <p:extLst>
      <p:ext uri="{BB962C8B-B14F-4D97-AF65-F5344CB8AC3E}">
        <p14:creationId xmlns:p14="http://schemas.microsoft.com/office/powerpoint/2010/main" val="2623074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5038"/>
            <a:ext cx="7772400" cy="1296362"/>
          </a:xfrm>
        </p:spPr>
        <p:txBody>
          <a:bodyPr>
            <a:normAutofit/>
          </a:bodyPr>
          <a:lstStyle/>
          <a:p>
            <a:r>
              <a:rPr lang="en-US" sz="3200" dirty="0" smtClean="0">
                <a:effectLst/>
              </a:rPr>
              <a:t>Loan Modification Scams</a:t>
            </a:r>
            <a:br>
              <a:rPr lang="en-US" sz="3200" dirty="0" smtClean="0">
                <a:effectLst/>
              </a:rPr>
            </a:br>
            <a:endParaRPr lang="en-US" sz="3200" dirty="0">
              <a:effectLst/>
            </a:endParaRPr>
          </a:p>
        </p:txBody>
      </p:sp>
    </p:spTree>
    <p:extLst>
      <p:ext uri="{BB962C8B-B14F-4D97-AF65-F5344CB8AC3E}">
        <p14:creationId xmlns:p14="http://schemas.microsoft.com/office/powerpoint/2010/main" val="1395556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943600" cy="4724400"/>
          </a:xfrm>
        </p:spPr>
        <p:txBody>
          <a:bodyPr/>
          <a:lstStyle/>
          <a:p>
            <a:pPr lvl="1">
              <a:spcAft>
                <a:spcPts val="300"/>
              </a:spcAft>
            </a:pPr>
            <a:r>
              <a:rPr lang="en-US" sz="1800" dirty="0" smtClean="0">
                <a:solidFill>
                  <a:schemeClr val="tx1">
                    <a:lumMod val="95000"/>
                    <a:lumOff val="5000"/>
                  </a:schemeClr>
                </a:solidFill>
              </a:rPr>
              <a:t>Phantom help</a:t>
            </a:r>
            <a:endParaRPr lang="en-US" sz="1800" dirty="0">
              <a:solidFill>
                <a:schemeClr val="tx1">
                  <a:lumMod val="95000"/>
                  <a:lumOff val="5000"/>
                </a:schemeClr>
              </a:solidFill>
            </a:endParaRPr>
          </a:p>
          <a:p>
            <a:pPr lvl="1">
              <a:spcAft>
                <a:spcPts val="300"/>
              </a:spcAft>
            </a:pPr>
            <a:r>
              <a:rPr lang="en-US" sz="1800" dirty="0" smtClean="0">
                <a:solidFill>
                  <a:schemeClr val="tx1">
                    <a:lumMod val="95000"/>
                    <a:lumOff val="5000"/>
                  </a:schemeClr>
                </a:solidFill>
              </a:rPr>
              <a:t>Fake government programs</a:t>
            </a:r>
            <a:endParaRPr lang="en-US" sz="1800" dirty="0">
              <a:solidFill>
                <a:schemeClr val="tx1">
                  <a:lumMod val="95000"/>
                  <a:lumOff val="5000"/>
                </a:schemeClr>
              </a:solidFill>
            </a:endParaRPr>
          </a:p>
          <a:p>
            <a:pPr lvl="1">
              <a:spcAft>
                <a:spcPts val="300"/>
              </a:spcAft>
            </a:pPr>
            <a:r>
              <a:rPr lang="en-US" sz="1800" dirty="0" smtClean="0">
                <a:solidFill>
                  <a:schemeClr val="tx1">
                    <a:lumMod val="95000"/>
                    <a:lumOff val="5000"/>
                  </a:schemeClr>
                </a:solidFill>
              </a:rPr>
              <a:t>Bait </a:t>
            </a:r>
            <a:r>
              <a:rPr lang="en-US" sz="1800" dirty="0">
                <a:solidFill>
                  <a:schemeClr val="tx1">
                    <a:lumMod val="95000"/>
                    <a:lumOff val="5000"/>
                  </a:schemeClr>
                </a:solidFill>
              </a:rPr>
              <a:t>and </a:t>
            </a:r>
            <a:r>
              <a:rPr lang="en-US" sz="1800" dirty="0" smtClean="0">
                <a:solidFill>
                  <a:schemeClr val="tx1">
                    <a:lumMod val="95000"/>
                    <a:lumOff val="5000"/>
                  </a:schemeClr>
                </a:solidFill>
              </a:rPr>
              <a:t>switch</a:t>
            </a:r>
          </a:p>
          <a:p>
            <a:pPr lvl="1">
              <a:spcAft>
                <a:spcPts val="300"/>
              </a:spcAft>
            </a:pPr>
            <a:r>
              <a:rPr lang="en-US" sz="1800" dirty="0" smtClean="0">
                <a:solidFill>
                  <a:schemeClr val="tx1">
                    <a:lumMod val="95000"/>
                    <a:lumOff val="5000"/>
                  </a:schemeClr>
                </a:solidFill>
              </a:rPr>
              <a:t>Forensic audit</a:t>
            </a:r>
            <a:endParaRPr lang="en-US" sz="1800" dirty="0">
              <a:solidFill>
                <a:schemeClr val="tx1">
                  <a:lumMod val="95000"/>
                  <a:lumOff val="5000"/>
                </a:schemeClr>
              </a:solidFill>
            </a:endParaRPr>
          </a:p>
          <a:p>
            <a:pPr lvl="1">
              <a:spcAft>
                <a:spcPts val="600"/>
              </a:spcAft>
            </a:pPr>
            <a:r>
              <a:rPr lang="en-US" sz="1800" dirty="0" smtClean="0">
                <a:solidFill>
                  <a:schemeClr val="tx1">
                    <a:lumMod val="95000"/>
                    <a:lumOff val="5000"/>
                  </a:schemeClr>
                </a:solidFill>
              </a:rPr>
              <a:t>Reverse mortgage/HECM</a:t>
            </a:r>
            <a:endParaRPr lang="en-US" sz="1800" dirty="0">
              <a:solidFill>
                <a:schemeClr val="tx1">
                  <a:lumMod val="95000"/>
                  <a:lumOff val="5000"/>
                </a:schemeClr>
              </a:solidFill>
            </a:endParaRPr>
          </a:p>
          <a:p>
            <a:endParaRPr lang="en-US" dirty="0"/>
          </a:p>
        </p:txBody>
      </p:sp>
      <p:sp>
        <p:nvSpPr>
          <p:cNvPr id="3" name="Title 2"/>
          <p:cNvSpPr>
            <a:spLocks noGrp="1"/>
          </p:cNvSpPr>
          <p:nvPr>
            <p:ph type="title"/>
          </p:nvPr>
        </p:nvSpPr>
        <p:spPr/>
        <p:txBody>
          <a:bodyPr/>
          <a:lstStyle/>
          <a:p>
            <a:r>
              <a:rPr lang="en-US" dirty="0" smtClean="0"/>
              <a:t>Types of loan modification scams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396" y="3009191"/>
            <a:ext cx="4390604" cy="2918460"/>
          </a:xfrm>
          <a:prstGeom prst="rect">
            <a:avLst/>
          </a:prstGeom>
        </p:spPr>
      </p:pic>
    </p:spTree>
    <p:extLst>
      <p:ext uri="{BB962C8B-B14F-4D97-AF65-F5344CB8AC3E}">
        <p14:creationId xmlns:p14="http://schemas.microsoft.com/office/powerpoint/2010/main" val="370661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475B7D"/>
              </a:clrFrom>
              <a:clrTo>
                <a:srgbClr val="475B7D">
                  <a:alpha val="0"/>
                </a:srgbClr>
              </a:clrTo>
            </a:clrChange>
            <a:duotone>
              <a:schemeClr val="bg2">
                <a:shade val="45000"/>
                <a:satMod val="135000"/>
              </a:schemeClr>
              <a:prstClr val="white"/>
            </a:duotone>
            <a:extLst>
              <a:ext uri="{BEBA8EAE-BF5A-486C-A8C5-ECC9F3942E4B}">
                <a14:imgProps xmlns:a14="http://schemas.microsoft.com/office/drawing/2010/main">
                  <a14:imgLayer r:embed="rId4">
                    <a14:imgEffect>
                      <a14:sharpenSoften amount="-63000"/>
                    </a14:imgEffect>
                    <a14:imgEffect>
                      <a14:colorTemperature colorTemp="47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62565" y="2496152"/>
            <a:ext cx="5752835" cy="3828448"/>
          </a:xfrm>
          <a:prstGeom prst="rect">
            <a:avLst/>
          </a:prstGeom>
        </p:spPr>
      </p:pic>
      <p:sp>
        <p:nvSpPr>
          <p:cNvPr id="2" name="Content Placeholder 1"/>
          <p:cNvSpPr>
            <a:spLocks noGrp="1"/>
          </p:cNvSpPr>
          <p:nvPr>
            <p:ph idx="1"/>
          </p:nvPr>
        </p:nvSpPr>
        <p:spPr>
          <a:xfrm>
            <a:off x="457200" y="1371600"/>
            <a:ext cx="6172200" cy="4724400"/>
          </a:xfrm>
        </p:spPr>
        <p:txBody>
          <a:bodyPr/>
          <a:lstStyle/>
          <a:p>
            <a:pPr>
              <a:lnSpc>
                <a:spcPts val="2100"/>
              </a:lnSpc>
              <a:spcAft>
                <a:spcPts val="600"/>
              </a:spcAft>
            </a:pPr>
            <a:r>
              <a:rPr lang="en-US" sz="1800" b="1" dirty="0" smtClean="0">
                <a:solidFill>
                  <a:schemeClr val="accent1">
                    <a:lumMod val="75000"/>
                  </a:schemeClr>
                </a:solidFill>
              </a:rPr>
              <a:t>The Victim</a:t>
            </a:r>
            <a:endParaRPr lang="en-US" sz="1800" dirty="0"/>
          </a:p>
          <a:p>
            <a:pPr lvl="1">
              <a:lnSpc>
                <a:spcPts val="2100"/>
              </a:lnSpc>
              <a:spcAft>
                <a:spcPts val="600"/>
              </a:spcAft>
            </a:pPr>
            <a:r>
              <a:rPr lang="en-US" dirty="0"/>
              <a:t>H</a:t>
            </a:r>
            <a:r>
              <a:rPr lang="en-US" dirty="0" smtClean="0"/>
              <a:t>omeowners who can’t meet their financial obligations; uncomfortable dealing with authority, who want someone to act as an intermediary.</a:t>
            </a:r>
            <a:endParaRPr lang="en-US" dirty="0"/>
          </a:p>
          <a:p>
            <a:pPr>
              <a:lnSpc>
                <a:spcPts val="2100"/>
              </a:lnSpc>
              <a:spcAft>
                <a:spcPts val="600"/>
              </a:spcAft>
            </a:pPr>
            <a:r>
              <a:rPr lang="en-US" sz="1800" b="1" dirty="0">
                <a:solidFill>
                  <a:schemeClr val="accent1">
                    <a:lumMod val="75000"/>
                  </a:schemeClr>
                </a:solidFill>
              </a:rPr>
              <a:t>Background to the Scam</a:t>
            </a:r>
          </a:p>
          <a:p>
            <a:pPr lvl="1">
              <a:spcAft>
                <a:spcPts val="600"/>
              </a:spcAft>
            </a:pPr>
            <a:r>
              <a:rPr lang="en-US" dirty="0" smtClean="0"/>
              <a:t>Scammers target homeowners who are delinquent on their mortgage, on the brink of foreclosure, or in foreclosure and offer to negotiate new terms with their lender.</a:t>
            </a:r>
          </a:p>
        </p:txBody>
      </p:sp>
      <p:sp>
        <p:nvSpPr>
          <p:cNvPr id="3" name="Title 2"/>
          <p:cNvSpPr>
            <a:spLocks noGrp="1"/>
          </p:cNvSpPr>
          <p:nvPr>
            <p:ph type="title"/>
          </p:nvPr>
        </p:nvSpPr>
        <p:spPr/>
        <p:txBody>
          <a:bodyPr/>
          <a:lstStyle/>
          <a:p>
            <a:r>
              <a:rPr lang="en-US" dirty="0" smtClean="0"/>
              <a:t>Phantom help (or phony </a:t>
            </a:r>
            <a:r>
              <a:rPr lang="en-US" dirty="0"/>
              <a:t>c</a:t>
            </a:r>
            <a:r>
              <a:rPr lang="en-US" dirty="0" smtClean="0"/>
              <a:t>ounseling)</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25</a:t>
            </a:fld>
            <a:endParaRPr lang="en-US" dirty="0"/>
          </a:p>
        </p:txBody>
      </p:sp>
    </p:spTree>
    <p:extLst>
      <p:ext uri="{BB962C8B-B14F-4D97-AF65-F5344CB8AC3E}">
        <p14:creationId xmlns:p14="http://schemas.microsoft.com/office/powerpoint/2010/main" val="3852779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772400" cy="4572000"/>
          </a:xfrm>
          <a:noFill/>
        </p:spPr>
        <p:txBody>
          <a:bodyPr/>
          <a:lstStyle/>
          <a:p>
            <a:pPr lvl="0">
              <a:lnSpc>
                <a:spcPts val="2100"/>
              </a:lnSpc>
              <a:spcAft>
                <a:spcPts val="600"/>
              </a:spcAft>
              <a:buClr>
                <a:srgbClr val="2DA2BF"/>
              </a:buClr>
            </a:pPr>
            <a:r>
              <a:rPr lang="en-US" sz="1800" b="1" dirty="0">
                <a:solidFill>
                  <a:srgbClr val="2DA2BF">
                    <a:lumMod val="75000"/>
                  </a:srgbClr>
                </a:solidFill>
              </a:rPr>
              <a:t>The Scam</a:t>
            </a:r>
          </a:p>
          <a:p>
            <a:pPr lvl="1">
              <a:spcBef>
                <a:spcPts val="0"/>
              </a:spcBef>
              <a:spcAft>
                <a:spcPts val="1000"/>
              </a:spcAft>
              <a:buClr>
                <a:srgbClr val="2DA2BF"/>
              </a:buClr>
            </a:pPr>
            <a:r>
              <a:rPr lang="en-US" dirty="0" smtClean="0">
                <a:solidFill>
                  <a:prstClr val="black"/>
                </a:solidFill>
              </a:rPr>
              <a:t>Phantom help scammers </a:t>
            </a:r>
            <a:r>
              <a:rPr lang="en-US" dirty="0">
                <a:solidFill>
                  <a:prstClr val="black"/>
                </a:solidFill>
              </a:rPr>
              <a:t>tell </a:t>
            </a:r>
            <a:r>
              <a:rPr lang="en-US" dirty="0" smtClean="0">
                <a:solidFill>
                  <a:prstClr val="black"/>
                </a:solidFill>
              </a:rPr>
              <a:t>homeowners that, for an upfront fee</a:t>
            </a:r>
            <a:r>
              <a:rPr lang="en-US" dirty="0">
                <a:solidFill>
                  <a:prstClr val="black"/>
                </a:solidFill>
              </a:rPr>
              <a:t>, they'll negotiate </a:t>
            </a:r>
            <a:r>
              <a:rPr lang="en-US" dirty="0" smtClean="0">
                <a:solidFill>
                  <a:prstClr val="black"/>
                </a:solidFill>
              </a:rPr>
              <a:t>reduced mortgage payments with their lender. </a:t>
            </a:r>
          </a:p>
          <a:p>
            <a:pPr lvl="1">
              <a:spcBef>
                <a:spcPts val="0"/>
              </a:spcBef>
              <a:spcAft>
                <a:spcPts val="1000"/>
              </a:spcAft>
              <a:buClr>
                <a:srgbClr val="2DA2BF"/>
              </a:buClr>
            </a:pPr>
            <a:r>
              <a:rPr lang="en-US" dirty="0">
                <a:solidFill>
                  <a:prstClr val="black"/>
                </a:solidFill>
              </a:rPr>
              <a:t>They may claim to be attorneys or represent a law firm. </a:t>
            </a:r>
            <a:r>
              <a:rPr lang="en-US" dirty="0" smtClean="0">
                <a:solidFill>
                  <a:prstClr val="black"/>
                </a:solidFill>
              </a:rPr>
              <a:t>Often they instruct homeowners not </a:t>
            </a:r>
            <a:r>
              <a:rPr lang="en-US" dirty="0">
                <a:solidFill>
                  <a:prstClr val="black"/>
                </a:solidFill>
              </a:rPr>
              <a:t>to contact </a:t>
            </a:r>
            <a:r>
              <a:rPr lang="en-US" dirty="0" smtClean="0">
                <a:solidFill>
                  <a:prstClr val="black"/>
                </a:solidFill>
              </a:rPr>
              <a:t>their </a:t>
            </a:r>
            <a:r>
              <a:rPr lang="en-US" dirty="0">
                <a:solidFill>
                  <a:prstClr val="black"/>
                </a:solidFill>
              </a:rPr>
              <a:t>lender, lawyer, or credit counselor. </a:t>
            </a:r>
            <a:endParaRPr lang="en-US" dirty="0" smtClean="0">
              <a:solidFill>
                <a:prstClr val="black"/>
              </a:solidFill>
            </a:endParaRPr>
          </a:p>
          <a:p>
            <a:pPr lvl="1">
              <a:spcBef>
                <a:spcPts val="0"/>
              </a:spcBef>
              <a:spcAft>
                <a:spcPts val="1000"/>
              </a:spcAft>
              <a:buClr>
                <a:srgbClr val="2DA2BF"/>
              </a:buClr>
            </a:pPr>
            <a:r>
              <a:rPr lang="en-US" dirty="0" smtClean="0">
                <a:solidFill>
                  <a:prstClr val="black"/>
                </a:solidFill>
              </a:rPr>
              <a:t>They </a:t>
            </a:r>
            <a:r>
              <a:rPr lang="en-US" dirty="0">
                <a:solidFill>
                  <a:prstClr val="black"/>
                </a:solidFill>
              </a:rPr>
              <a:t>promise to handle all the details once </a:t>
            </a:r>
            <a:r>
              <a:rPr lang="en-US" dirty="0" smtClean="0">
                <a:solidFill>
                  <a:prstClr val="black"/>
                </a:solidFill>
              </a:rPr>
              <a:t>the fee is paid.</a:t>
            </a:r>
          </a:p>
          <a:p>
            <a:pPr lvl="1">
              <a:spcBef>
                <a:spcPts val="0"/>
              </a:spcBef>
              <a:spcAft>
                <a:spcPts val="1000"/>
              </a:spcAft>
              <a:buClr>
                <a:srgbClr val="2DA2BF"/>
              </a:buClr>
            </a:pPr>
            <a:r>
              <a:rPr lang="en-US" dirty="0" smtClean="0">
                <a:solidFill>
                  <a:prstClr val="black"/>
                </a:solidFill>
              </a:rPr>
              <a:t>The </a:t>
            </a:r>
            <a:r>
              <a:rPr lang="en-US" dirty="0">
                <a:solidFill>
                  <a:prstClr val="black"/>
                </a:solidFill>
              </a:rPr>
              <a:t>fee may be called a processing fee or an administrative fee.</a:t>
            </a:r>
          </a:p>
          <a:p>
            <a:pPr lvl="1">
              <a:spcBef>
                <a:spcPts val="0"/>
              </a:spcBef>
              <a:spcAft>
                <a:spcPts val="1000"/>
              </a:spcAft>
              <a:buClr>
                <a:srgbClr val="2DA2BF"/>
              </a:buClr>
            </a:pPr>
            <a:r>
              <a:rPr lang="en-US" dirty="0" smtClean="0">
                <a:solidFill>
                  <a:prstClr val="black"/>
                </a:solidFill>
              </a:rPr>
              <a:t>The </a:t>
            </a:r>
            <a:r>
              <a:rPr lang="en-US" dirty="0">
                <a:solidFill>
                  <a:prstClr val="black"/>
                </a:solidFill>
              </a:rPr>
              <a:t>scammer may insist that the homeowners make all mortgage payments directly to him </a:t>
            </a:r>
            <a:r>
              <a:rPr lang="en-US" dirty="0" smtClean="0">
                <a:solidFill>
                  <a:prstClr val="black"/>
                </a:solidFill>
              </a:rPr>
              <a:t>while the scammer negotiates </a:t>
            </a:r>
            <a:r>
              <a:rPr lang="en-US" dirty="0">
                <a:solidFill>
                  <a:prstClr val="black"/>
                </a:solidFill>
              </a:rPr>
              <a:t>with the lender. </a:t>
            </a:r>
          </a:p>
          <a:p>
            <a:pPr>
              <a:lnSpc>
                <a:spcPts val="2100"/>
              </a:lnSpc>
              <a:spcAft>
                <a:spcPts val="600"/>
              </a:spcAft>
            </a:pPr>
            <a:r>
              <a:rPr lang="en-US" sz="1800" b="1" dirty="0" smtClean="0">
                <a:solidFill>
                  <a:schemeClr val="accent1">
                    <a:lumMod val="75000"/>
                  </a:schemeClr>
                </a:solidFill>
              </a:rPr>
              <a:t>Impact/Outcomes</a:t>
            </a:r>
            <a:endParaRPr lang="en-US" sz="1800" b="1" dirty="0">
              <a:solidFill>
                <a:schemeClr val="accent1">
                  <a:lumMod val="75000"/>
                </a:schemeClr>
              </a:solidFill>
            </a:endParaRPr>
          </a:p>
          <a:p>
            <a:pPr lvl="1">
              <a:spcAft>
                <a:spcPts val="600"/>
              </a:spcAft>
            </a:pPr>
            <a:r>
              <a:rPr lang="en-US" dirty="0" smtClean="0"/>
              <a:t>The scammer stops returning calls and, like a phantom, vanish with the fee </a:t>
            </a:r>
            <a:r>
              <a:rPr lang="en-US" i="1" dirty="0" smtClean="0"/>
              <a:t>and</a:t>
            </a:r>
            <a:r>
              <a:rPr lang="en-US" dirty="0" smtClean="0"/>
              <a:t> sometimes, with the “mortgage payments.”</a:t>
            </a:r>
          </a:p>
          <a:p>
            <a:pPr lvl="1">
              <a:spcAft>
                <a:spcPts val="600"/>
              </a:spcAft>
            </a:pPr>
            <a:r>
              <a:rPr lang="en-US" dirty="0" smtClean="0"/>
              <a:t>Homeowners find themselves in even more dire situations than before they met the phantom scammer.</a:t>
            </a:r>
          </a:p>
          <a:p>
            <a:pPr lvl="1">
              <a:lnSpc>
                <a:spcPts val="2100"/>
              </a:lnSpc>
              <a:spcAft>
                <a:spcPts val="600"/>
              </a:spcAft>
            </a:pPr>
            <a:endParaRPr lang="en-US" sz="1800" dirty="0" smtClean="0"/>
          </a:p>
        </p:txBody>
      </p:sp>
      <p:sp>
        <p:nvSpPr>
          <p:cNvPr id="3" name="Title 2"/>
          <p:cNvSpPr>
            <a:spLocks noGrp="1"/>
          </p:cNvSpPr>
          <p:nvPr>
            <p:ph type="title"/>
          </p:nvPr>
        </p:nvSpPr>
        <p:spPr/>
        <p:txBody>
          <a:bodyPr/>
          <a:lstStyle/>
          <a:p>
            <a:r>
              <a:rPr lang="en-US" dirty="0" smtClean="0"/>
              <a:t>Phantom </a:t>
            </a:r>
            <a:r>
              <a:rPr lang="en-US" dirty="0"/>
              <a:t>h</a:t>
            </a:r>
            <a:r>
              <a:rPr lang="en-US" dirty="0" smtClean="0"/>
              <a:t>elp,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26</a:t>
            </a:fld>
            <a:endParaRPr lang="en-US" dirty="0"/>
          </a:p>
        </p:txBody>
      </p:sp>
    </p:spTree>
    <p:extLst>
      <p:ext uri="{BB962C8B-B14F-4D97-AF65-F5344CB8AC3E}">
        <p14:creationId xmlns:p14="http://schemas.microsoft.com/office/powerpoint/2010/main" val="3881593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01000" cy="4495800"/>
          </a:xfrm>
          <a:solidFill>
            <a:srgbClr val="F5F5F5"/>
          </a:solidFill>
        </p:spPr>
        <p:txBody>
          <a:bodyPr/>
          <a:lstStyle/>
          <a:p>
            <a:pPr marL="109537" indent="0">
              <a:lnSpc>
                <a:spcPts val="2100"/>
              </a:lnSpc>
              <a:spcAft>
                <a:spcPts val="400"/>
              </a:spcAft>
              <a:buNone/>
            </a:pPr>
            <a:r>
              <a:rPr lang="en-US" sz="1800" b="1" dirty="0" smtClean="0">
                <a:latin typeface="Times New Roman" panose="02020603050405020304" pitchFamily="18" charset="0"/>
                <a:cs typeface="Times New Roman" panose="02020603050405020304" pitchFamily="18" charset="0"/>
              </a:rPr>
              <a:t>Sandra S., Long Island, New York*</a:t>
            </a:r>
          </a:p>
          <a:p>
            <a:pPr marL="392113" lvl="1" indent="0">
              <a:spcAft>
                <a:spcPts val="1000"/>
              </a:spcAft>
              <a:buNone/>
            </a:pPr>
            <a:r>
              <a:rPr lang="en-US" dirty="0" smtClean="0">
                <a:latin typeface="Times New Roman" panose="02020603050405020304" pitchFamily="18" charset="0"/>
                <a:cs typeface="Times New Roman" panose="02020603050405020304" pitchFamily="18" charset="0"/>
              </a:rPr>
              <a:t>Twenty years ago, Sandra and her husband bought a home in Long Island, New York. After raising four children, they were struggling to make their mortgage payments because of high medical expenses they had incurred. A friend suggested that Sandra contact a local financial company for a loan modification</a:t>
            </a:r>
            <a:r>
              <a:rPr lang="en-US" dirty="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392113" lvl="1" indent="0">
              <a:spcBef>
                <a:spcPts val="400"/>
              </a:spcBef>
              <a:spcAft>
                <a:spcPts val="1000"/>
              </a:spcAft>
              <a:buNone/>
            </a:pPr>
            <a:r>
              <a:rPr lang="en-US" dirty="0" smtClean="0">
                <a:latin typeface="Times New Roman" panose="02020603050405020304" pitchFamily="18" charset="0"/>
                <a:cs typeface="Times New Roman" panose="02020603050405020304" pitchFamily="18" charset="0"/>
              </a:rPr>
              <a:t>Sandra met with representatives of the company who guaranteed they could modify her loan and help her family avoid foreclosure. They required her to sign a contract and pay an upfront fee of nearly $4,000. </a:t>
            </a:r>
          </a:p>
          <a:p>
            <a:pPr marL="392113" lvl="1" indent="0">
              <a:spcBef>
                <a:spcPts val="400"/>
              </a:spcBef>
              <a:spcAft>
                <a:spcPts val="1000"/>
              </a:spcAft>
              <a:buNone/>
            </a:pPr>
            <a:r>
              <a:rPr lang="en-US" dirty="0" smtClean="0">
                <a:latin typeface="Times New Roman" panose="02020603050405020304" pitchFamily="18" charset="0"/>
                <a:cs typeface="Times New Roman" panose="02020603050405020304" pitchFamily="18" charset="0"/>
              </a:rPr>
              <a:t>Sandra borrowed money for the fee from her family. She felt comfortable doing this since the company's contract stated “in the event we are not able to successfully modify your mortgage, we will return 100 percent of this fee.”</a:t>
            </a:r>
          </a:p>
          <a:p>
            <a:pPr marL="109537" indent="0">
              <a:spcBef>
                <a:spcPts val="0"/>
              </a:spcBef>
              <a:spcAft>
                <a:spcPts val="0"/>
              </a:spcAft>
              <a:buNone/>
            </a:pPr>
            <a:endParaRPr lang="en-US" sz="1200" dirty="0" smtClean="0"/>
          </a:p>
          <a:p>
            <a:pPr marL="109537" indent="0">
              <a:spcBef>
                <a:spcPts val="0"/>
              </a:spcBef>
              <a:spcAft>
                <a:spcPts val="0"/>
              </a:spcAft>
              <a:buNone/>
            </a:pPr>
            <a:endParaRPr lang="en-US" sz="1200" dirty="0" smtClean="0"/>
          </a:p>
          <a:p>
            <a:pPr marL="109537" indent="0">
              <a:spcBef>
                <a:spcPts val="0"/>
              </a:spcBef>
              <a:spcAft>
                <a:spcPts val="0"/>
              </a:spcAft>
              <a:buNone/>
            </a:pPr>
            <a:endParaRPr lang="en-US" sz="1000" dirty="0" smtClean="0"/>
          </a:p>
        </p:txBody>
      </p:sp>
      <p:sp>
        <p:nvSpPr>
          <p:cNvPr id="3" name="Title 2"/>
          <p:cNvSpPr>
            <a:spLocks noGrp="1"/>
          </p:cNvSpPr>
          <p:nvPr>
            <p:ph type="title"/>
          </p:nvPr>
        </p:nvSpPr>
        <p:spPr/>
        <p:txBody>
          <a:bodyPr/>
          <a:lstStyle/>
          <a:p>
            <a:r>
              <a:rPr lang="en-US" dirty="0" smtClean="0">
                <a:solidFill>
                  <a:schemeClr val="accent1">
                    <a:lumMod val="75000"/>
                  </a:schemeClr>
                </a:solidFill>
              </a:rPr>
              <a:t>Phantom help – real </a:t>
            </a:r>
            <a:r>
              <a:rPr lang="en-US" dirty="0">
                <a:solidFill>
                  <a:schemeClr val="accent1">
                    <a:lumMod val="75000"/>
                  </a:schemeClr>
                </a:solidFill>
              </a:rPr>
              <a:t>l</a:t>
            </a:r>
            <a:r>
              <a:rPr lang="en-US" dirty="0" smtClean="0">
                <a:solidFill>
                  <a:schemeClr val="accent1">
                    <a:lumMod val="75000"/>
                  </a:schemeClr>
                </a:solidFill>
              </a:rPr>
              <a:t>ife </a:t>
            </a:r>
            <a:r>
              <a:rPr lang="en-US" dirty="0">
                <a:solidFill>
                  <a:schemeClr val="accent1">
                    <a:lumMod val="75000"/>
                  </a:schemeClr>
                </a:solidFill>
              </a:rPr>
              <a:t>e</a:t>
            </a:r>
            <a:r>
              <a:rPr lang="en-US" dirty="0" smtClean="0">
                <a:solidFill>
                  <a:schemeClr val="accent1">
                    <a:lumMod val="75000"/>
                  </a:schemeClr>
                </a:solidFill>
              </a:rPr>
              <a:t>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27</a:t>
            </a:fld>
            <a:endParaRPr lang="en-US" dirty="0"/>
          </a:p>
        </p:txBody>
      </p:sp>
    </p:spTree>
    <p:extLst>
      <p:ext uri="{BB962C8B-B14F-4D97-AF65-F5344CB8AC3E}">
        <p14:creationId xmlns:p14="http://schemas.microsoft.com/office/powerpoint/2010/main" val="1565952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01000" cy="4495800"/>
          </a:xfrm>
          <a:solidFill>
            <a:srgbClr val="F5F5F5"/>
          </a:solidFill>
        </p:spPr>
        <p:txBody>
          <a:bodyPr/>
          <a:lstStyle/>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Sandra </a:t>
            </a:r>
            <a:r>
              <a:rPr lang="en-US" dirty="0">
                <a:latin typeface="Times New Roman" panose="02020603050405020304" pitchFamily="18" charset="0"/>
                <a:cs typeface="Times New Roman" panose="02020603050405020304" pitchFamily="18" charset="0"/>
              </a:rPr>
              <a:t>signed a contract with the loan modification company and ceased communication with her lender, following the company’s specific </a:t>
            </a:r>
            <a:r>
              <a:rPr lang="en-US" dirty="0" smtClean="0">
                <a:latin typeface="Times New Roman" panose="02020603050405020304" pitchFamily="18" charset="0"/>
                <a:cs typeface="Times New Roman" panose="02020603050405020304" pitchFamily="18" charset="0"/>
              </a:rPr>
              <a:t>instructions.</a:t>
            </a:r>
            <a:endParaRPr lang="en-US" dirty="0">
              <a:latin typeface="Times New Roman" panose="02020603050405020304" pitchFamily="18" charset="0"/>
              <a:cs typeface="Times New Roman" panose="02020603050405020304" pitchFamily="18" charset="0"/>
            </a:endParaRP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Two months passed and Sandra had not heard anything from the loan modification company. She was shocked to be served court papers stating that her lender had filed a foreclosure action with a court date set for later that year.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When Sandra contacted her representative at the loan modification company, she was advised not to worry—they would handle the situation.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Months </a:t>
            </a:r>
            <a:r>
              <a:rPr lang="en-US" dirty="0">
                <a:latin typeface="Times New Roman" panose="02020603050405020304" pitchFamily="18" charset="0"/>
                <a:cs typeface="Times New Roman" panose="02020603050405020304" pitchFamily="18" charset="0"/>
              </a:rPr>
              <a:t>later, Sandra learned that the company had failed to appear in court on her behalf and realized she had been scammed. The scammer did not help Sandra secure a loan modification yet pocketed a significant fee for his promise to provide services.</a:t>
            </a:r>
            <a:endParaRPr lang="en-US" dirty="0" smtClean="0">
              <a:latin typeface="Times New Roman" panose="02020603050405020304" pitchFamily="18" charset="0"/>
              <a:cs typeface="Times New Roman" panose="02020603050405020304" pitchFamily="18" charset="0"/>
            </a:endParaRPr>
          </a:p>
          <a:p>
            <a:pPr lvl="1"/>
            <a:endParaRPr lang="en-US" sz="1800" dirty="0" smtClean="0"/>
          </a:p>
          <a:p>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Phantom </a:t>
            </a:r>
            <a:r>
              <a:rPr lang="en-US" dirty="0" smtClean="0">
                <a:solidFill>
                  <a:schemeClr val="accent1">
                    <a:lumMod val="75000"/>
                  </a:schemeClr>
                </a:solidFill>
              </a:rPr>
              <a:t>help </a:t>
            </a:r>
            <a:r>
              <a:rPr lang="en-US" dirty="0">
                <a:solidFill>
                  <a:schemeClr val="accent1">
                    <a:lumMod val="75000"/>
                  </a:schemeClr>
                </a:solidFill>
              </a:rPr>
              <a:t>– </a:t>
            </a:r>
            <a:r>
              <a:rPr lang="en-US" dirty="0" smtClean="0">
                <a:solidFill>
                  <a:schemeClr val="accent1">
                    <a:lumMod val="75000"/>
                  </a:schemeClr>
                </a:solidFill>
              </a:rPr>
              <a:t>real </a:t>
            </a:r>
            <a:r>
              <a:rPr lang="en-US" dirty="0">
                <a:solidFill>
                  <a:schemeClr val="accent1">
                    <a:lumMod val="75000"/>
                  </a:schemeClr>
                </a:solidFill>
              </a:rPr>
              <a:t>l</a:t>
            </a:r>
            <a:r>
              <a:rPr lang="en-US" dirty="0" smtClean="0">
                <a:solidFill>
                  <a:schemeClr val="accent1">
                    <a:lumMod val="75000"/>
                  </a:schemeClr>
                </a:solidFill>
              </a:rPr>
              <a:t>ife example, cont’d</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28</a:t>
            </a:fld>
            <a:endParaRPr lang="en-US" dirty="0"/>
          </a:p>
        </p:txBody>
      </p:sp>
    </p:spTree>
    <p:extLst>
      <p:ext uri="{BB962C8B-B14F-4D97-AF65-F5344CB8AC3E}">
        <p14:creationId xmlns:p14="http://schemas.microsoft.com/office/powerpoint/2010/main" val="3666031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48059"/>
          <a:stretch/>
        </p:blipFill>
        <p:spPr>
          <a:xfrm>
            <a:off x="5565916" y="2011680"/>
            <a:ext cx="3425684" cy="4389120"/>
          </a:xfrm>
          <a:prstGeom prst="rect">
            <a:avLst/>
          </a:prstGeom>
        </p:spPr>
      </p:pic>
      <p:sp>
        <p:nvSpPr>
          <p:cNvPr id="2" name="Content Placeholder 1"/>
          <p:cNvSpPr>
            <a:spLocks noGrp="1"/>
          </p:cNvSpPr>
          <p:nvPr>
            <p:ph idx="1"/>
          </p:nvPr>
        </p:nvSpPr>
        <p:spPr>
          <a:xfrm>
            <a:off x="457200" y="1371600"/>
            <a:ext cx="6745358" cy="4724400"/>
          </a:xfrm>
        </p:spPr>
        <p:txBody>
          <a:bodyPr/>
          <a:lstStyle/>
          <a:p>
            <a:pPr>
              <a:spcAft>
                <a:spcPts val="600"/>
              </a:spcAft>
            </a:pPr>
            <a:r>
              <a:rPr lang="en-US" sz="1800" b="1" dirty="0">
                <a:solidFill>
                  <a:schemeClr val="accent1">
                    <a:lumMod val="75000"/>
                  </a:schemeClr>
                </a:solidFill>
              </a:rPr>
              <a:t>The </a:t>
            </a:r>
            <a:r>
              <a:rPr lang="en-US" sz="1800" b="1" dirty="0" smtClean="0">
                <a:solidFill>
                  <a:schemeClr val="accent1">
                    <a:lumMod val="75000"/>
                  </a:schemeClr>
                </a:solidFill>
              </a:rPr>
              <a:t>Victim</a:t>
            </a:r>
            <a:endParaRPr lang="en-US" sz="1800" b="1" dirty="0">
              <a:solidFill>
                <a:schemeClr val="accent1">
                  <a:lumMod val="75000"/>
                </a:schemeClr>
              </a:solidFill>
            </a:endParaRPr>
          </a:p>
          <a:p>
            <a:pPr lvl="1">
              <a:spcAft>
                <a:spcPts val="600"/>
              </a:spcAft>
            </a:pPr>
            <a:r>
              <a:rPr lang="en-US" dirty="0"/>
              <a:t>H</a:t>
            </a:r>
            <a:r>
              <a:rPr lang="en-US" dirty="0" smtClean="0"/>
              <a:t>omeowners who are financially stretched and decide to seek help through government programs.</a:t>
            </a:r>
            <a:endParaRPr lang="en-US" dirty="0"/>
          </a:p>
          <a:p>
            <a:pPr>
              <a:spcAft>
                <a:spcPts val="600"/>
              </a:spcAft>
            </a:pPr>
            <a:r>
              <a:rPr lang="en-US" sz="1800" b="1" dirty="0">
                <a:solidFill>
                  <a:schemeClr val="accent1">
                    <a:lumMod val="75000"/>
                  </a:schemeClr>
                </a:solidFill>
              </a:rPr>
              <a:t>Background to the Scam</a:t>
            </a:r>
          </a:p>
          <a:p>
            <a:pPr lvl="1">
              <a:spcAft>
                <a:spcPts val="600"/>
              </a:spcAft>
            </a:pPr>
            <a:r>
              <a:rPr lang="en-US" dirty="0" smtClean="0"/>
              <a:t>There are many legitimate nonprofit agencies that offer homeowner assistance programs under government sponsorship. </a:t>
            </a:r>
          </a:p>
          <a:p>
            <a:pPr lvl="1">
              <a:spcAft>
                <a:spcPts val="600"/>
              </a:spcAft>
            </a:pPr>
            <a:r>
              <a:rPr lang="en-US" dirty="0" smtClean="0"/>
              <a:t>The existence of legitimate programs creates a cover for scammers to present themselves as just another government program. </a:t>
            </a:r>
          </a:p>
          <a:p>
            <a:pPr lvl="1">
              <a:spcAft>
                <a:spcPts val="600"/>
              </a:spcAft>
            </a:pPr>
            <a:r>
              <a:rPr lang="en-US" dirty="0" smtClean="0"/>
              <a:t>Scammers rely on their targets having a certain state of mind: “if the program is sponsored by the government then I can’t go wrong; there is no risk to me.”</a:t>
            </a:r>
          </a:p>
          <a:p>
            <a:pPr>
              <a:spcAft>
                <a:spcPts val="600"/>
              </a:spcAft>
            </a:pPr>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dirty="0" smtClean="0"/>
              <a:t>Fake government </a:t>
            </a:r>
            <a:r>
              <a:rPr lang="en-US" dirty="0"/>
              <a:t>p</a:t>
            </a:r>
            <a:r>
              <a:rPr lang="en-US" dirty="0" smtClean="0"/>
              <a:t>rograms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29</a:t>
            </a:fld>
            <a:endParaRPr lang="en-US" dirty="0"/>
          </a:p>
        </p:txBody>
      </p:sp>
    </p:spTree>
    <p:extLst>
      <p:ext uri="{BB962C8B-B14F-4D97-AF65-F5344CB8AC3E}">
        <p14:creationId xmlns:p14="http://schemas.microsoft.com/office/powerpoint/2010/main" val="45252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spcBef>
                <a:spcPts val="0"/>
              </a:spcBef>
              <a:spcAft>
                <a:spcPts val="600"/>
              </a:spcAft>
              <a:buNone/>
            </a:pPr>
            <a:r>
              <a:rPr lang="en-US" dirty="0" smtClean="0"/>
              <a:t>To </a:t>
            </a:r>
            <a:r>
              <a:rPr lang="en-US" altLang="en-US" dirty="0" smtClean="0"/>
              <a:t>provide professionals </a:t>
            </a:r>
            <a:r>
              <a:rPr lang="en-US" altLang="en-US" dirty="0"/>
              <a:t>who work with victims of mortgage fraud </a:t>
            </a:r>
            <a:r>
              <a:rPr lang="en-US" altLang="en-US" dirty="0" smtClean="0"/>
              <a:t>with</a:t>
            </a:r>
          </a:p>
          <a:p>
            <a:pPr>
              <a:spcBef>
                <a:spcPts val="0"/>
              </a:spcBef>
              <a:spcAft>
                <a:spcPts val="600"/>
              </a:spcAft>
            </a:pPr>
            <a:r>
              <a:rPr lang="en-US" altLang="en-US" dirty="0"/>
              <a:t>the knowledge to recognize current mortgage </a:t>
            </a:r>
            <a:r>
              <a:rPr lang="en-US" altLang="en-US" dirty="0" smtClean="0"/>
              <a:t>frauds.</a:t>
            </a:r>
            <a:endParaRPr lang="en-US" altLang="en-US" dirty="0"/>
          </a:p>
          <a:p>
            <a:pPr>
              <a:spcBef>
                <a:spcPts val="0"/>
              </a:spcBef>
              <a:spcAft>
                <a:spcPts val="600"/>
              </a:spcAft>
            </a:pPr>
            <a:r>
              <a:rPr lang="en-US" altLang="en-US" dirty="0"/>
              <a:t>the tools and resources to help those who are at risk or have fallen victim already.</a:t>
            </a:r>
          </a:p>
          <a:p>
            <a:pPr marL="109537" indent="0">
              <a:spcBef>
                <a:spcPts val="0"/>
              </a:spcBef>
              <a:spcAft>
                <a:spcPts val="600"/>
              </a:spcAft>
              <a:buNone/>
            </a:pPr>
            <a:r>
              <a:rPr lang="en-US" dirty="0" smtClean="0"/>
              <a:t>Specifically, the goals of this course are to help Victim Service Providers to</a:t>
            </a:r>
            <a:endParaRPr lang="en-US" dirty="0"/>
          </a:p>
          <a:p>
            <a:pPr>
              <a:spcBef>
                <a:spcPts val="0"/>
              </a:spcBef>
              <a:spcAft>
                <a:spcPts val="600"/>
              </a:spcAft>
            </a:pPr>
            <a:r>
              <a:rPr lang="en-US" dirty="0"/>
              <a:t>r</a:t>
            </a:r>
            <a:r>
              <a:rPr lang="en-US" dirty="0" smtClean="0"/>
              <a:t>ecognize </a:t>
            </a:r>
            <a:r>
              <a:rPr lang="en-US" dirty="0"/>
              <a:t>current mortgage scams and </a:t>
            </a:r>
            <a:r>
              <a:rPr lang="en-US" dirty="0" smtClean="0"/>
              <a:t>identify who </a:t>
            </a:r>
            <a:r>
              <a:rPr lang="en-US" dirty="0"/>
              <a:t>is at risk</a:t>
            </a:r>
          </a:p>
          <a:p>
            <a:pPr>
              <a:spcBef>
                <a:spcPts val="0"/>
              </a:spcBef>
              <a:spcAft>
                <a:spcPts val="600"/>
              </a:spcAft>
            </a:pPr>
            <a:r>
              <a:rPr lang="en-US" dirty="0"/>
              <a:t>l</a:t>
            </a:r>
            <a:r>
              <a:rPr lang="en-US" dirty="0" smtClean="0"/>
              <a:t>earn </a:t>
            </a:r>
            <a:r>
              <a:rPr lang="en-US" dirty="0"/>
              <a:t>the steps that victims can take to recognize, and defend themselves against, mortgage </a:t>
            </a:r>
            <a:r>
              <a:rPr lang="en-US" dirty="0" smtClean="0"/>
              <a:t>fraud</a:t>
            </a:r>
          </a:p>
          <a:p>
            <a:pPr>
              <a:spcBef>
                <a:spcPts val="0"/>
              </a:spcBef>
              <a:spcAft>
                <a:spcPts val="600"/>
              </a:spcAft>
            </a:pPr>
            <a:r>
              <a:rPr lang="en-US" dirty="0"/>
              <a:t>u</a:t>
            </a:r>
            <a:r>
              <a:rPr lang="en-US" dirty="0" smtClean="0"/>
              <a:t>nderstand </a:t>
            </a:r>
            <a:r>
              <a:rPr lang="en-US" dirty="0"/>
              <a:t>why it is so important </a:t>
            </a:r>
            <a:r>
              <a:rPr lang="en-US" dirty="0" smtClean="0"/>
              <a:t>for victims to report </a:t>
            </a:r>
            <a:r>
              <a:rPr lang="en-US" dirty="0"/>
              <a:t>mortgage fraud and the best way to </a:t>
            </a:r>
            <a:r>
              <a:rPr lang="en-US" dirty="0" smtClean="0"/>
              <a:t>help them do </a:t>
            </a:r>
            <a:r>
              <a:rPr lang="en-US" dirty="0"/>
              <a:t>it</a:t>
            </a:r>
          </a:p>
          <a:p>
            <a:pPr>
              <a:spcBef>
                <a:spcPts val="0"/>
              </a:spcBef>
              <a:spcAft>
                <a:spcPts val="600"/>
              </a:spcAft>
            </a:pPr>
            <a:r>
              <a:rPr lang="en-US" dirty="0"/>
              <a:t>e</a:t>
            </a:r>
            <a:r>
              <a:rPr lang="en-US" dirty="0" smtClean="0"/>
              <a:t>xamine how to help </a:t>
            </a:r>
            <a:r>
              <a:rPr lang="en-US" dirty="0"/>
              <a:t>victims </a:t>
            </a:r>
            <a:r>
              <a:rPr lang="en-US" dirty="0" smtClean="0"/>
              <a:t>by using best </a:t>
            </a:r>
            <a:r>
              <a:rPr lang="en-US" dirty="0"/>
              <a:t>practices and </a:t>
            </a:r>
            <a:r>
              <a:rPr lang="en-US" dirty="0" smtClean="0"/>
              <a:t>by informing them of the programs </a:t>
            </a:r>
            <a:r>
              <a:rPr lang="en-US" dirty="0"/>
              <a:t>and resources </a:t>
            </a:r>
            <a:r>
              <a:rPr lang="en-US" dirty="0" smtClean="0"/>
              <a:t>available</a:t>
            </a:r>
            <a:endParaRPr lang="en-US" dirty="0"/>
          </a:p>
          <a:p>
            <a:pPr>
              <a:spcBef>
                <a:spcPts val="0"/>
              </a:spcBef>
              <a:spcAft>
                <a:spcPts val="600"/>
              </a:spcAft>
            </a:pPr>
            <a:r>
              <a:rPr lang="en-US" dirty="0"/>
              <a:t>u</a:t>
            </a:r>
            <a:r>
              <a:rPr lang="en-US" dirty="0" smtClean="0"/>
              <a:t>nderstand </a:t>
            </a:r>
            <a:r>
              <a:rPr lang="en-US" dirty="0"/>
              <a:t>how </a:t>
            </a:r>
            <a:r>
              <a:rPr lang="en-US" dirty="0" smtClean="0"/>
              <a:t>to help victims to recover from </a:t>
            </a:r>
            <a:r>
              <a:rPr lang="en-US" dirty="0"/>
              <a:t>mortgage fraud and </a:t>
            </a:r>
            <a:r>
              <a:rPr lang="en-US" dirty="0" smtClean="0"/>
              <a:t>to help them regain good </a:t>
            </a:r>
            <a:r>
              <a:rPr lang="en-US" dirty="0"/>
              <a:t>financial </a:t>
            </a:r>
            <a:r>
              <a:rPr lang="en-US" dirty="0" smtClean="0"/>
              <a:t>standing. </a:t>
            </a:r>
            <a:endParaRPr lang="en-US" dirty="0"/>
          </a:p>
          <a:p>
            <a:pPr>
              <a:lnSpc>
                <a:spcPts val="2100"/>
              </a:lnSpc>
              <a:spcBef>
                <a:spcPts val="0"/>
              </a:spcBef>
              <a:spcAft>
                <a:spcPts val="1000"/>
              </a:spcAft>
            </a:pPr>
            <a:endParaRPr lang="en-US" dirty="0"/>
          </a:p>
          <a:p>
            <a:pPr eaLnBrk="1" hangingPunct="1">
              <a:lnSpc>
                <a:spcPts val="2200"/>
              </a:lnSpc>
              <a:spcBef>
                <a:spcPts val="0"/>
              </a:spcBef>
              <a:spcAft>
                <a:spcPts val="1200"/>
              </a:spcAft>
            </a:pPr>
            <a:endParaRPr lang="en-US" altLang="en-US" dirty="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a:t>
            </a:fld>
            <a:endParaRPr lang="en-US" dirty="0"/>
          </a:p>
        </p:txBody>
      </p:sp>
    </p:spTree>
    <p:extLst>
      <p:ext uri="{BB962C8B-B14F-4D97-AF65-F5344CB8AC3E}">
        <p14:creationId xmlns:p14="http://schemas.microsoft.com/office/powerpoint/2010/main" val="3498266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467600" cy="4724400"/>
          </a:xfrm>
        </p:spPr>
        <p:txBody>
          <a:bodyPr/>
          <a:lstStyle/>
          <a:p>
            <a:pPr>
              <a:lnSpc>
                <a:spcPts val="2100"/>
              </a:lnSpc>
              <a:spcAft>
                <a:spcPts val="600"/>
              </a:spcAft>
            </a:pPr>
            <a:r>
              <a:rPr lang="en-US" sz="1800" b="1" dirty="0" smtClean="0">
                <a:solidFill>
                  <a:schemeClr val="accent1">
                    <a:lumMod val="75000"/>
                  </a:schemeClr>
                </a:solidFill>
              </a:rPr>
              <a:t>The Scam</a:t>
            </a:r>
          </a:p>
          <a:p>
            <a:pPr lvl="1">
              <a:spcAft>
                <a:spcPts val="600"/>
              </a:spcAft>
            </a:pPr>
            <a:r>
              <a:rPr lang="en-US" dirty="0" smtClean="0"/>
              <a:t>Scammers claim to be affiliated with, or approved by, the government.  </a:t>
            </a:r>
          </a:p>
          <a:p>
            <a:pPr lvl="1">
              <a:spcAft>
                <a:spcPts val="600"/>
              </a:spcAft>
            </a:pPr>
            <a:r>
              <a:rPr lang="en-US" dirty="0" smtClean="0"/>
              <a:t>The scammers’ website may appear to be a valid governmental agency, but the website may end with .com or .net instead of .gov. </a:t>
            </a:r>
          </a:p>
          <a:p>
            <a:pPr lvl="1">
              <a:spcAft>
                <a:spcPts val="600"/>
              </a:spcAft>
            </a:pPr>
            <a:r>
              <a:rPr lang="en-US" dirty="0" smtClean="0"/>
              <a:t>They use terms or words associated with official government programs like “federal,” “HAMP,” “MHA,” and “HARP.”</a:t>
            </a:r>
          </a:p>
          <a:p>
            <a:pPr lvl="1">
              <a:spcAft>
                <a:spcPts val="600"/>
              </a:spcAft>
            </a:pPr>
            <a:r>
              <a:rPr lang="en-US" dirty="0"/>
              <a:t>They ask for high, upfront fees to </a:t>
            </a:r>
            <a:r>
              <a:rPr lang="en-US" dirty="0" smtClean="0"/>
              <a:t>“qualify” </a:t>
            </a:r>
            <a:r>
              <a:rPr lang="en-US" dirty="0"/>
              <a:t>the homeowner for government mortgage modification programs. </a:t>
            </a:r>
            <a:endParaRPr lang="en-US" dirty="0" smtClean="0"/>
          </a:p>
          <a:p>
            <a:pPr lvl="1">
              <a:spcAft>
                <a:spcPts val="600"/>
              </a:spcAft>
            </a:pPr>
            <a:r>
              <a:rPr lang="en-US" b="1" dirty="0" smtClean="0">
                <a:solidFill>
                  <a:schemeClr val="accent1">
                    <a:lumMod val="50000"/>
                  </a:schemeClr>
                </a:solidFill>
              </a:rPr>
              <a:t>Authentic government-supported homeowner assistance programs </a:t>
            </a:r>
            <a:r>
              <a:rPr lang="en-US" b="1" i="1" dirty="0" smtClean="0">
                <a:solidFill>
                  <a:schemeClr val="accent1">
                    <a:lumMod val="50000"/>
                  </a:schemeClr>
                </a:solidFill>
              </a:rPr>
              <a:t>charge little or no fee for their services.</a:t>
            </a:r>
            <a:r>
              <a:rPr lang="en-US" dirty="0" smtClean="0">
                <a:solidFill>
                  <a:schemeClr val="accent1">
                    <a:lumMod val="50000"/>
                  </a:schemeClr>
                </a:solidFill>
              </a:rPr>
              <a:t> </a:t>
            </a:r>
          </a:p>
          <a:p>
            <a:pPr>
              <a:lnSpc>
                <a:spcPts val="2100"/>
              </a:lnSpc>
              <a:spcAft>
                <a:spcPts val="600"/>
              </a:spcAft>
            </a:pPr>
            <a:r>
              <a:rPr lang="en-US" sz="1800" b="1" dirty="0">
                <a:solidFill>
                  <a:schemeClr val="accent1">
                    <a:lumMod val="75000"/>
                  </a:schemeClr>
                </a:solidFill>
              </a:rPr>
              <a:t>Impact/Outcomes</a:t>
            </a:r>
          </a:p>
          <a:p>
            <a:pPr lvl="1">
              <a:lnSpc>
                <a:spcPts val="2100"/>
              </a:lnSpc>
              <a:spcAft>
                <a:spcPts val="600"/>
              </a:spcAft>
            </a:pPr>
            <a:r>
              <a:rPr lang="en-US" dirty="0" smtClean="0"/>
              <a:t>Once the fee is paid, scammers disappear with the money.</a:t>
            </a:r>
          </a:p>
          <a:p>
            <a:pPr>
              <a:buNone/>
            </a:pPr>
            <a:endParaRPr lang="en-US" dirty="0"/>
          </a:p>
        </p:txBody>
      </p:sp>
      <p:sp>
        <p:nvSpPr>
          <p:cNvPr id="3" name="Title 2"/>
          <p:cNvSpPr>
            <a:spLocks noGrp="1"/>
          </p:cNvSpPr>
          <p:nvPr>
            <p:ph type="title"/>
          </p:nvPr>
        </p:nvSpPr>
        <p:spPr/>
        <p:txBody>
          <a:bodyPr/>
          <a:lstStyle/>
          <a:p>
            <a:r>
              <a:rPr lang="en-US" dirty="0"/>
              <a:t>Fake government </a:t>
            </a:r>
            <a:r>
              <a:rPr lang="en-US" dirty="0" smtClean="0"/>
              <a:t>programs,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30</a:t>
            </a:fld>
            <a:endParaRPr lang="en-US" dirty="0"/>
          </a:p>
        </p:txBody>
      </p:sp>
    </p:spTree>
    <p:extLst>
      <p:ext uri="{BB962C8B-B14F-4D97-AF65-F5344CB8AC3E}">
        <p14:creationId xmlns:p14="http://schemas.microsoft.com/office/powerpoint/2010/main" val="3087819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153400" cy="4495800"/>
          </a:xfrm>
          <a:solidFill>
            <a:srgbClr val="F5F5F5"/>
          </a:solidFill>
        </p:spPr>
        <p:txBody>
          <a:bodyPr/>
          <a:lstStyle/>
          <a:p>
            <a:pPr marL="109537" indent="0">
              <a:lnSpc>
                <a:spcPts val="2100"/>
              </a:lnSpc>
              <a:spcAft>
                <a:spcPts val="600"/>
              </a:spcAft>
              <a:buNone/>
            </a:pPr>
            <a:r>
              <a:rPr lang="en-US" sz="1800" b="1" dirty="0" smtClean="0">
                <a:latin typeface="Times New Roman" panose="02020603050405020304" pitchFamily="18" charset="0"/>
                <a:cs typeface="Times New Roman" panose="02020603050405020304" pitchFamily="18" charset="0"/>
              </a:rPr>
              <a:t>Alicia G., Los Angeles, California*</a:t>
            </a:r>
          </a:p>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Alicia was proud to be a homeowner, diligently making her mortgage payments each month.  When she lost her job in 2009 she fell behind in her payments. Shortly afterwards, Alicia received a brochure from a company offering loan modification services. The company claimed </a:t>
            </a:r>
            <a:r>
              <a:rPr lang="en-US" dirty="0">
                <a:latin typeface="Times New Roman" panose="02020603050405020304" pitchFamily="18" charset="0"/>
                <a:cs typeface="Times New Roman" panose="02020603050405020304" pitchFamily="18" charset="0"/>
              </a:rPr>
              <a:t>to be affiliated with the </a:t>
            </a:r>
            <a:r>
              <a:rPr lang="en-US" dirty="0" smtClean="0">
                <a:latin typeface="Times New Roman" panose="02020603050405020304" pitchFamily="18" charset="0"/>
                <a:cs typeface="Times New Roman" panose="02020603050405020304" pitchFamily="18" charset="0"/>
              </a:rPr>
              <a:t>government, </a:t>
            </a:r>
            <a:r>
              <a:rPr lang="en-US" dirty="0">
                <a:latin typeface="Times New Roman" panose="02020603050405020304" pitchFamily="18" charset="0"/>
                <a:cs typeface="Times New Roman" panose="02020603050405020304" pitchFamily="18" charset="0"/>
              </a:rPr>
              <a:t>presented </a:t>
            </a:r>
            <a:r>
              <a:rPr lang="en-US" dirty="0" smtClean="0">
                <a:latin typeface="Times New Roman" panose="02020603050405020304" pitchFamily="18" charset="0"/>
                <a:cs typeface="Times New Roman" panose="02020603050405020304" pitchFamily="18" charset="0"/>
              </a:rPr>
              <a:t>itself in a professional manner, and had a website with an “official-looking” logo. </a:t>
            </a:r>
          </a:p>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A company representative came to her home and offered to help Alicia obtain a modification to her mortgage. She </a:t>
            </a:r>
            <a:r>
              <a:rPr lang="en-US" dirty="0">
                <a:latin typeface="Times New Roman" panose="02020603050405020304" pitchFamily="18" charset="0"/>
                <a:cs typeface="Times New Roman" panose="02020603050405020304" pitchFamily="18" charset="0"/>
              </a:rPr>
              <a:t>agreed to pay a $1,250 upfront fee for assistance with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loan modification application. The upfront fee seemed reasonable for the services and guarantees the representative </a:t>
            </a:r>
            <a:r>
              <a:rPr lang="en-US" dirty="0" smtClean="0">
                <a:latin typeface="Times New Roman" panose="02020603050405020304" pitchFamily="18" charset="0"/>
                <a:cs typeface="Times New Roman" panose="02020603050405020304" pitchFamily="18" charset="0"/>
              </a:rPr>
              <a:t>had given. </a:t>
            </a:r>
          </a:p>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company representative offered her a money-back guarantee if she did not get a government-sponsored loan </a:t>
            </a:r>
            <a:r>
              <a:rPr lang="en-US" dirty="0" smtClean="0">
                <a:latin typeface="Times New Roman" panose="02020603050405020304" pitchFamily="18" charset="0"/>
                <a:cs typeface="Times New Roman" panose="02020603050405020304" pitchFamily="18" charset="0"/>
              </a:rPr>
              <a:t>modification. </a:t>
            </a:r>
            <a:r>
              <a:rPr lang="en-US" dirty="0">
                <a:latin typeface="Times New Roman" panose="02020603050405020304" pitchFamily="18" charset="0"/>
                <a:cs typeface="Times New Roman" panose="02020603050405020304" pitchFamily="18" charset="0"/>
              </a:rPr>
              <a:t>Alicia felt protected because she had signed a contract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603250" lvl="2" indent="0" algn="ctr">
              <a:spcBef>
                <a:spcPts val="600"/>
              </a:spcBef>
              <a:spcAft>
                <a:spcPts val="300"/>
              </a:spcAft>
              <a:buNone/>
            </a:pPr>
            <a:endParaRPr lang="en-US" sz="1800" dirty="0" smtClean="0">
              <a:latin typeface="Times New Roman" panose="02020603050405020304" pitchFamily="18" charset="0"/>
              <a:cs typeface="Times New Roman" panose="02020603050405020304" pitchFamily="18" charset="0"/>
            </a:endParaRPr>
          </a:p>
          <a:p>
            <a:pPr marL="603250" lvl="2" indent="0" algn="ctr">
              <a:spcBef>
                <a:spcPts val="600"/>
              </a:spcBef>
              <a:spcAft>
                <a:spcPts val="300"/>
              </a:spcAft>
              <a:buNone/>
            </a:pPr>
            <a:endParaRPr lang="en-US" sz="1800" dirty="0">
              <a:latin typeface="Times New Roman" panose="02020603050405020304" pitchFamily="18" charset="0"/>
              <a:cs typeface="Times New Roman" panose="02020603050405020304" pitchFamily="18" charset="0"/>
            </a:endParaRPr>
          </a:p>
          <a:p>
            <a:pPr marL="603250" lvl="2" indent="0" algn="ctr">
              <a:spcBef>
                <a:spcPts val="600"/>
              </a:spcBef>
              <a:spcAft>
                <a:spcPts val="300"/>
              </a:spcAft>
              <a:buNone/>
            </a:pPr>
            <a:r>
              <a:rPr lang="en-US" sz="1800" dirty="0" smtClean="0">
                <a:latin typeface="Times New Roman" panose="02020603050405020304" pitchFamily="18" charset="0"/>
                <a:cs typeface="Times New Roman" panose="02020603050405020304" pitchFamily="18" charset="0"/>
              </a:rPr>
              <a:t> </a:t>
            </a:r>
            <a:endParaRPr lang="en-US" sz="1800" dirty="0" smtClean="0"/>
          </a:p>
          <a:p>
            <a:pPr>
              <a:buNone/>
            </a:pPr>
            <a:endParaRPr lang="en-US" dirty="0"/>
          </a:p>
        </p:txBody>
      </p:sp>
      <p:sp>
        <p:nvSpPr>
          <p:cNvPr id="3" name="Title 2"/>
          <p:cNvSpPr>
            <a:spLocks noGrp="1"/>
          </p:cNvSpPr>
          <p:nvPr>
            <p:ph type="title"/>
          </p:nvPr>
        </p:nvSpPr>
        <p:spPr/>
        <p:txBody>
          <a:bodyPr/>
          <a:lstStyle/>
          <a:p>
            <a:r>
              <a:rPr lang="en-US" dirty="0">
                <a:solidFill>
                  <a:schemeClr val="accent1">
                    <a:lumMod val="75000"/>
                  </a:schemeClr>
                </a:solidFill>
              </a:rPr>
              <a:t>Fake government programs </a:t>
            </a:r>
            <a:r>
              <a:rPr lang="en-US" dirty="0" smtClean="0"/>
              <a:t>- </a:t>
            </a:r>
            <a:r>
              <a:rPr lang="en-US" dirty="0">
                <a:solidFill>
                  <a:schemeClr val="accent1">
                    <a:lumMod val="75000"/>
                  </a:schemeClr>
                </a:solidFill>
              </a:rPr>
              <a:t>r</a:t>
            </a:r>
            <a:r>
              <a:rPr lang="en-US" dirty="0" smtClean="0">
                <a:solidFill>
                  <a:schemeClr val="accent1">
                    <a:lumMod val="75000"/>
                  </a:schemeClr>
                </a:solidFill>
              </a:rPr>
              <a:t>eal </a:t>
            </a:r>
            <a:r>
              <a:rPr lang="en-US" dirty="0">
                <a:solidFill>
                  <a:schemeClr val="accent1">
                    <a:lumMod val="75000"/>
                  </a:schemeClr>
                </a:solidFill>
              </a:rPr>
              <a:t>l</a:t>
            </a:r>
            <a:r>
              <a:rPr lang="en-US" dirty="0" smtClean="0">
                <a:solidFill>
                  <a:schemeClr val="accent1">
                    <a:lumMod val="75000"/>
                  </a:schemeClr>
                </a:solidFill>
              </a:rPr>
              <a:t>ife </a:t>
            </a:r>
            <a:r>
              <a:rPr lang="en-US" dirty="0">
                <a:solidFill>
                  <a:schemeClr val="accent1">
                    <a:lumMod val="75000"/>
                  </a:schemeClr>
                </a:solidFill>
              </a:rPr>
              <a:t>e</a:t>
            </a:r>
            <a:r>
              <a:rPr lang="en-US" dirty="0" smtClean="0">
                <a:solidFill>
                  <a:schemeClr val="accent1">
                    <a:lumMod val="75000"/>
                  </a:schemeClr>
                </a:solidFill>
              </a:rPr>
              <a:t>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31</a:t>
            </a:fld>
            <a:endParaRPr lang="en-US" dirty="0"/>
          </a:p>
        </p:txBody>
      </p:sp>
    </p:spTree>
    <p:extLst>
      <p:ext uri="{BB962C8B-B14F-4D97-AF65-F5344CB8AC3E}">
        <p14:creationId xmlns:p14="http://schemas.microsoft.com/office/powerpoint/2010/main" val="599450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495800"/>
          </a:xfrm>
          <a:solidFill>
            <a:srgbClr val="F5F5F5"/>
          </a:solidFill>
        </p:spPr>
        <p:txBody>
          <a:bodyPr/>
          <a:lstStyle/>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As time passed, Alicia </a:t>
            </a:r>
            <a:r>
              <a:rPr lang="en-US" dirty="0">
                <a:latin typeface="Times New Roman" panose="02020603050405020304" pitchFamily="18" charset="0"/>
                <a:cs typeface="Times New Roman" panose="02020603050405020304" pitchFamily="18" charset="0"/>
              </a:rPr>
              <a:t>became concerned when she didn’t </a:t>
            </a:r>
            <a:r>
              <a:rPr lang="en-US" dirty="0" smtClean="0">
                <a:latin typeface="Times New Roman" panose="02020603050405020304" pitchFamily="18" charset="0"/>
                <a:cs typeface="Times New Roman" panose="02020603050405020304" pitchFamily="18" charset="0"/>
              </a:rPr>
              <a:t>receive any updates on her </a:t>
            </a:r>
            <a:r>
              <a:rPr lang="en-US" dirty="0">
                <a:latin typeface="Times New Roman" panose="02020603050405020304" pitchFamily="18" charset="0"/>
                <a:cs typeface="Times New Roman" panose="02020603050405020304" pitchFamily="18" charset="0"/>
              </a:rPr>
              <a:t>loan </a:t>
            </a:r>
            <a:r>
              <a:rPr lang="en-US" dirty="0" smtClean="0">
                <a:latin typeface="Times New Roman" panose="02020603050405020304" pitchFamily="18" charset="0"/>
                <a:cs typeface="Times New Roman" panose="02020603050405020304" pitchFamily="18" charset="0"/>
              </a:rPr>
              <a:t>modification application </a:t>
            </a:r>
            <a:r>
              <a:rPr lang="en-US" dirty="0">
                <a:latin typeface="Times New Roman" panose="02020603050405020304" pitchFamily="18" charset="0"/>
                <a:cs typeface="Times New Roman" panose="02020603050405020304" pitchFamily="18" charset="0"/>
              </a:rPr>
              <a:t>and heard nothing from her lender.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loan modification company soon stopped returning her calls. </a:t>
            </a:r>
            <a:r>
              <a:rPr lang="en-US" dirty="0" smtClean="0">
                <a:latin typeface="Times New Roman" panose="02020603050405020304" pitchFamily="18" charset="0"/>
                <a:cs typeface="Times New Roman" panose="02020603050405020304" pitchFamily="18" charset="0"/>
              </a:rPr>
              <a:t>Before long, Alicia realized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the company had done nothing to obtain her loan modification, </a:t>
            </a:r>
            <a:r>
              <a:rPr lang="en-US" dirty="0">
                <a:latin typeface="Times New Roman" panose="02020603050405020304" pitchFamily="18" charset="0"/>
                <a:cs typeface="Times New Roman" panose="02020603050405020304" pitchFamily="18" charset="0"/>
              </a:rPr>
              <a:t>despite the </a:t>
            </a:r>
            <a:r>
              <a:rPr lang="en-US" dirty="0" smtClean="0">
                <a:latin typeface="Times New Roman" panose="02020603050405020304" pitchFamily="18" charset="0"/>
                <a:cs typeface="Times New Roman" panose="02020603050405020304" pitchFamily="18" charset="0"/>
              </a:rPr>
              <a:t>representative’s </a:t>
            </a:r>
            <a:r>
              <a:rPr lang="en-US" dirty="0">
                <a:latin typeface="Times New Roman" panose="02020603050405020304" pitchFamily="18" charset="0"/>
                <a:cs typeface="Times New Roman" panose="02020603050405020304" pitchFamily="18" charset="0"/>
              </a:rPr>
              <a:t>promises and the </a:t>
            </a:r>
            <a:r>
              <a:rPr lang="en-US" dirty="0" smtClean="0">
                <a:latin typeface="Times New Roman" panose="02020603050405020304" pitchFamily="18" charset="0"/>
                <a:cs typeface="Times New Roman" panose="02020603050405020304" pitchFamily="18" charset="0"/>
              </a:rPr>
              <a:t>fees she had paid. When </a:t>
            </a:r>
            <a:r>
              <a:rPr lang="en-US" dirty="0">
                <a:latin typeface="Times New Roman" panose="02020603050405020304" pitchFamily="18" charset="0"/>
                <a:cs typeface="Times New Roman" panose="02020603050405020304" pitchFamily="18" charset="0"/>
              </a:rPr>
              <a:t>Alicia asked for a refund, the company refused. </a:t>
            </a:r>
          </a:p>
          <a:p>
            <a:pPr marL="365125" lvl="1" indent="0">
              <a:spcBef>
                <a:spcPts val="0"/>
              </a:spcBef>
              <a:spcAft>
                <a:spcPts val="10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Distressed by her situation and looking for a solution, Alicia attended a foreclosure prevention event sponsored by local non-profits and lenders. At the event she learned of a local HUD-approved counseling agency that could help her free of charge. </a:t>
            </a:r>
          </a:p>
          <a:p>
            <a:pPr marL="365125" lvl="1" indent="0">
              <a:spcBef>
                <a:spcPts val="0"/>
              </a:spcBef>
              <a:spcAft>
                <a:spcPts val="10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Alicia filed a scam report against the loan modification company and </a:t>
            </a:r>
            <a:r>
              <a:rPr lang="en-US" dirty="0" smtClean="0">
                <a:solidFill>
                  <a:prstClr val="black"/>
                </a:solidFill>
                <a:latin typeface="Times New Roman" panose="02020603050405020304" pitchFamily="18" charset="0"/>
                <a:cs typeface="Times New Roman" panose="02020603050405020304" pitchFamily="18" charset="0"/>
              </a:rPr>
              <a:t>won </a:t>
            </a:r>
            <a:r>
              <a:rPr lang="en-US" dirty="0">
                <a:solidFill>
                  <a:prstClr val="black"/>
                </a:solidFill>
                <a:latin typeface="Times New Roman" panose="02020603050405020304" pitchFamily="18" charset="0"/>
                <a:cs typeface="Times New Roman" panose="02020603050405020304" pitchFamily="18" charset="0"/>
              </a:rPr>
              <a:t>a small claims court settlement against the company with the help of the Lawyer’s Committee for Civil Rights under Law. </a:t>
            </a:r>
          </a:p>
          <a:p>
            <a:pPr marL="365125" lvl="1" indent="0">
              <a:spcBef>
                <a:spcPts val="0"/>
              </a:spcBef>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By ultimately tapping into legitimate government resources, Alicia was </a:t>
            </a:r>
            <a:r>
              <a:rPr lang="en-US" dirty="0" smtClean="0">
                <a:solidFill>
                  <a:prstClr val="black"/>
                </a:solidFill>
                <a:latin typeface="Times New Roman" panose="02020603050405020304" pitchFamily="18" charset="0"/>
                <a:cs typeface="Times New Roman" panose="02020603050405020304" pitchFamily="18" charset="0"/>
              </a:rPr>
              <a:t/>
            </a:r>
            <a:br>
              <a:rPr lang="en-US" dirty="0" smtClean="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able </a:t>
            </a:r>
            <a:r>
              <a:rPr lang="en-US" dirty="0">
                <a:solidFill>
                  <a:prstClr val="black"/>
                </a:solidFill>
                <a:latin typeface="Times New Roman" panose="02020603050405020304" pitchFamily="18" charset="0"/>
                <a:cs typeface="Times New Roman" panose="02020603050405020304" pitchFamily="18" charset="0"/>
              </a:rPr>
              <a:t>to save her home.</a:t>
            </a:r>
          </a:p>
          <a:p>
            <a:pPr>
              <a:spcBef>
                <a:spcPts val="0"/>
              </a:spcBef>
              <a:spcAft>
                <a:spcPts val="600"/>
              </a:spcAft>
            </a:pPr>
            <a:endParaRPr lang="en-US" sz="1800" dirty="0" smtClean="0"/>
          </a:p>
        </p:txBody>
      </p:sp>
      <p:sp>
        <p:nvSpPr>
          <p:cNvPr id="3" name="Title 2"/>
          <p:cNvSpPr>
            <a:spLocks noGrp="1"/>
          </p:cNvSpPr>
          <p:nvPr>
            <p:ph type="title"/>
          </p:nvPr>
        </p:nvSpPr>
        <p:spPr>
          <a:xfrm>
            <a:off x="457200" y="274638"/>
            <a:ext cx="8382000" cy="1143000"/>
          </a:xfrm>
        </p:spPr>
        <p:txBody>
          <a:bodyPr/>
          <a:lstStyle/>
          <a:p>
            <a:r>
              <a:rPr lang="en-US" dirty="0">
                <a:solidFill>
                  <a:schemeClr val="accent1">
                    <a:lumMod val="75000"/>
                  </a:schemeClr>
                </a:solidFill>
              </a:rPr>
              <a:t>Fake government programs </a:t>
            </a:r>
            <a:r>
              <a:rPr lang="en-US" dirty="0"/>
              <a:t>- </a:t>
            </a:r>
            <a:r>
              <a:rPr lang="en-US" dirty="0">
                <a:solidFill>
                  <a:schemeClr val="accent1">
                    <a:lumMod val="75000"/>
                  </a:schemeClr>
                </a:solidFill>
              </a:rPr>
              <a:t>real life </a:t>
            </a:r>
            <a:r>
              <a:rPr lang="en-US" dirty="0" smtClean="0">
                <a:solidFill>
                  <a:schemeClr val="accent1">
                    <a:lumMod val="75000"/>
                  </a:schemeClr>
                </a:solidFill>
              </a:rPr>
              <a:t>example,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32</a:t>
            </a:fld>
            <a:endParaRPr lang="en-US" dirty="0"/>
          </a:p>
        </p:txBody>
      </p:sp>
    </p:spTree>
    <p:extLst>
      <p:ext uri="{BB962C8B-B14F-4D97-AF65-F5344CB8AC3E}">
        <p14:creationId xmlns:p14="http://schemas.microsoft.com/office/powerpoint/2010/main" val="4289138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4000"/>
                    </a14:imgEffect>
                    <a14:imgEffect>
                      <a14:colorTemperature colorTemp="5300"/>
                    </a14:imgEffect>
                    <a14:imgEffect>
                      <a14:saturation sat="351000"/>
                    </a14:imgEffect>
                    <a14:imgEffect>
                      <a14:brightnessContrast bright="20000" contrast="-20000"/>
                    </a14:imgEffect>
                  </a14:imgLayer>
                </a14:imgProps>
              </a:ext>
              <a:ext uri="{28A0092B-C50C-407E-A947-70E740481C1C}">
                <a14:useLocalDpi xmlns:a14="http://schemas.microsoft.com/office/drawing/2010/main" val="0"/>
              </a:ext>
            </a:extLst>
          </a:blip>
          <a:srcRect r="4564"/>
          <a:stretch/>
        </p:blipFill>
        <p:spPr>
          <a:xfrm>
            <a:off x="6253948" y="1567533"/>
            <a:ext cx="2890052" cy="4833267"/>
          </a:xfrm>
          <a:prstGeom prst="rect">
            <a:avLst/>
          </a:prstGeom>
        </p:spPr>
      </p:pic>
      <p:sp>
        <p:nvSpPr>
          <p:cNvPr id="2" name="Content Placeholder 1"/>
          <p:cNvSpPr>
            <a:spLocks noGrp="1"/>
          </p:cNvSpPr>
          <p:nvPr>
            <p:ph idx="1"/>
          </p:nvPr>
        </p:nvSpPr>
        <p:spPr>
          <a:xfrm>
            <a:off x="457200" y="1371600"/>
            <a:ext cx="6553200" cy="4724400"/>
          </a:xfrm>
        </p:spPr>
        <p:txBody>
          <a:bodyPr/>
          <a:lstStyle/>
          <a:p>
            <a:pPr>
              <a:lnSpc>
                <a:spcPts val="2100"/>
              </a:lnSpc>
              <a:spcAft>
                <a:spcPts val="600"/>
              </a:spcAft>
            </a:pPr>
            <a:r>
              <a:rPr lang="en-CA" sz="1800" b="1" dirty="0">
                <a:solidFill>
                  <a:schemeClr val="accent1">
                    <a:lumMod val="75000"/>
                  </a:schemeClr>
                </a:solidFill>
              </a:rPr>
              <a:t>The </a:t>
            </a:r>
            <a:r>
              <a:rPr lang="en-CA" sz="1800" b="1" dirty="0" smtClean="0">
                <a:solidFill>
                  <a:schemeClr val="accent1">
                    <a:lumMod val="75000"/>
                  </a:schemeClr>
                </a:solidFill>
              </a:rPr>
              <a:t>Victim</a:t>
            </a:r>
            <a:endParaRPr lang="en-US" sz="1800" b="1" dirty="0">
              <a:solidFill>
                <a:schemeClr val="accent1">
                  <a:lumMod val="75000"/>
                </a:schemeClr>
              </a:solidFill>
            </a:endParaRPr>
          </a:p>
          <a:p>
            <a:pPr lvl="1">
              <a:lnSpc>
                <a:spcPts val="2100"/>
              </a:lnSpc>
              <a:spcAft>
                <a:spcPts val="600"/>
              </a:spcAft>
            </a:pPr>
            <a:r>
              <a:rPr lang="en-CA" dirty="0"/>
              <a:t>T</a:t>
            </a:r>
            <a:r>
              <a:rPr lang="en-CA" dirty="0" smtClean="0"/>
              <a:t>ypically, homeowners who cannot afford current mortgage payments and are anxious to refinance</a:t>
            </a:r>
            <a:endParaRPr lang="en-US" dirty="0"/>
          </a:p>
          <a:p>
            <a:pPr>
              <a:lnSpc>
                <a:spcPts val="2100"/>
              </a:lnSpc>
              <a:spcAft>
                <a:spcPts val="600"/>
              </a:spcAft>
            </a:pPr>
            <a:r>
              <a:rPr lang="en-CA" sz="1800" b="1" dirty="0">
                <a:solidFill>
                  <a:schemeClr val="accent1">
                    <a:lumMod val="75000"/>
                  </a:schemeClr>
                </a:solidFill>
              </a:rPr>
              <a:t>Background to the Scam</a:t>
            </a:r>
            <a:endParaRPr lang="en-US" sz="1800" b="1" dirty="0">
              <a:solidFill>
                <a:schemeClr val="accent1">
                  <a:lumMod val="75000"/>
                </a:schemeClr>
              </a:solidFill>
            </a:endParaRPr>
          </a:p>
          <a:p>
            <a:pPr lvl="1">
              <a:lnSpc>
                <a:spcPts val="2100"/>
              </a:lnSpc>
              <a:spcAft>
                <a:spcPts val="600"/>
              </a:spcAft>
            </a:pPr>
            <a:r>
              <a:rPr lang="en-US" dirty="0" smtClean="0"/>
              <a:t>This scam requires a receptive frame of mind - bait and switch is most effective when homeowners are desperate and anxious.</a:t>
            </a:r>
          </a:p>
          <a:p>
            <a:pPr lvl="1">
              <a:lnSpc>
                <a:spcPts val="2100"/>
              </a:lnSpc>
              <a:spcAft>
                <a:spcPts val="600"/>
              </a:spcAft>
            </a:pPr>
            <a:r>
              <a:rPr lang="en-US" dirty="0" smtClean="0"/>
              <a:t>Some homeowners will catch on and remove themselves from the process—but many will not.</a:t>
            </a:r>
          </a:p>
          <a:p>
            <a:pPr lvl="1">
              <a:lnSpc>
                <a:spcPts val="2100"/>
              </a:lnSpc>
              <a:spcAft>
                <a:spcPts val="600"/>
              </a:spcAft>
            </a:pPr>
            <a:r>
              <a:rPr lang="en-US" dirty="0" smtClean="0"/>
              <a:t>Many homeowners look back after the fact and can’t believe that they fell for the bait and switch—again, the target’s frame of mind is key to this scam.</a:t>
            </a:r>
          </a:p>
          <a:p>
            <a:pPr lvl="1">
              <a:lnSpc>
                <a:spcPts val="2100"/>
              </a:lnSpc>
              <a:spcAft>
                <a:spcPts val="600"/>
              </a:spcAft>
            </a:pPr>
            <a:endParaRPr lang="en-US" sz="1800" dirty="0" smtClean="0"/>
          </a:p>
          <a:p>
            <a:pPr lvl="1">
              <a:lnSpc>
                <a:spcPts val="2100"/>
              </a:lnSpc>
              <a:spcAft>
                <a:spcPts val="600"/>
              </a:spcAft>
            </a:pPr>
            <a:endParaRPr lang="en-US" sz="1800" dirty="0"/>
          </a:p>
        </p:txBody>
      </p:sp>
      <p:sp>
        <p:nvSpPr>
          <p:cNvPr id="3" name="Title 2"/>
          <p:cNvSpPr>
            <a:spLocks noGrp="1"/>
          </p:cNvSpPr>
          <p:nvPr>
            <p:ph type="title"/>
          </p:nvPr>
        </p:nvSpPr>
        <p:spPr/>
        <p:txBody>
          <a:bodyPr/>
          <a:lstStyle/>
          <a:p>
            <a:r>
              <a:rPr lang="en-US" dirty="0" smtClean="0"/>
              <a:t>Bait and </a:t>
            </a:r>
            <a:r>
              <a:rPr lang="en-US" dirty="0"/>
              <a:t>s</a:t>
            </a:r>
            <a:r>
              <a:rPr lang="en-US" dirty="0" smtClean="0"/>
              <a:t>witch</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4267898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620000" cy="4724400"/>
          </a:xfrm>
        </p:spPr>
        <p:txBody>
          <a:bodyPr/>
          <a:lstStyle/>
          <a:p>
            <a:pPr>
              <a:lnSpc>
                <a:spcPts val="2100"/>
              </a:lnSpc>
              <a:spcAft>
                <a:spcPts val="600"/>
              </a:spcAft>
            </a:pPr>
            <a:r>
              <a:rPr lang="en-CA" sz="1800" b="1" dirty="0" smtClean="0">
                <a:solidFill>
                  <a:schemeClr val="accent1">
                    <a:lumMod val="75000"/>
                  </a:schemeClr>
                </a:solidFill>
              </a:rPr>
              <a:t>The </a:t>
            </a:r>
            <a:r>
              <a:rPr lang="en-CA" sz="1800" b="1" dirty="0">
                <a:solidFill>
                  <a:schemeClr val="accent1">
                    <a:lumMod val="75000"/>
                  </a:schemeClr>
                </a:solidFill>
              </a:rPr>
              <a:t>Scam</a:t>
            </a:r>
            <a:endParaRPr lang="en-US" sz="1800" b="1" dirty="0">
              <a:solidFill>
                <a:schemeClr val="accent1">
                  <a:lumMod val="75000"/>
                </a:schemeClr>
              </a:solidFill>
            </a:endParaRPr>
          </a:p>
          <a:p>
            <a:pPr lvl="1">
              <a:lnSpc>
                <a:spcPts val="2100"/>
              </a:lnSpc>
              <a:spcAft>
                <a:spcPts val="600"/>
              </a:spcAft>
            </a:pPr>
            <a:r>
              <a:rPr lang="en-US" dirty="0" smtClean="0"/>
              <a:t>Scammers offer to refinance the homeowners’ mortgage—for an upfront fee—at much more favorable rates.  There </a:t>
            </a:r>
            <a:r>
              <a:rPr lang="en-US" dirty="0"/>
              <a:t>are </a:t>
            </a:r>
            <a:r>
              <a:rPr lang="en-US" dirty="0" smtClean="0"/>
              <a:t>two main ways </a:t>
            </a:r>
            <a:r>
              <a:rPr lang="en-US" dirty="0"/>
              <a:t>scammers use the bait and switch </a:t>
            </a:r>
            <a:r>
              <a:rPr lang="en-US" dirty="0" smtClean="0"/>
              <a:t>tactic. </a:t>
            </a:r>
          </a:p>
          <a:p>
            <a:pPr marL="392113" lvl="1" indent="0">
              <a:lnSpc>
                <a:spcPts val="2100"/>
              </a:lnSpc>
              <a:spcAft>
                <a:spcPts val="600"/>
              </a:spcAft>
              <a:buNone/>
            </a:pPr>
            <a:r>
              <a:rPr lang="en-US" sz="1800" b="1" dirty="0" smtClean="0">
                <a:solidFill>
                  <a:schemeClr val="accent2">
                    <a:lumMod val="75000"/>
                  </a:schemeClr>
                </a:solidFill>
              </a:rPr>
              <a:t>Scenario </a:t>
            </a:r>
            <a:r>
              <a:rPr lang="en-US" sz="1800" b="1" dirty="0">
                <a:solidFill>
                  <a:schemeClr val="accent2">
                    <a:lumMod val="75000"/>
                  </a:schemeClr>
                </a:solidFill>
              </a:rPr>
              <a:t>1</a:t>
            </a:r>
            <a:r>
              <a:rPr lang="en-US" sz="1800" b="1" dirty="0" smtClean="0">
                <a:solidFill>
                  <a:schemeClr val="accent2">
                    <a:lumMod val="75000"/>
                  </a:schemeClr>
                </a:solidFill>
              </a:rPr>
              <a:t>: Unknowingly signing over the deed to the house</a:t>
            </a:r>
            <a:endParaRPr lang="en-US" sz="1800" b="1" dirty="0">
              <a:solidFill>
                <a:schemeClr val="accent2">
                  <a:lumMod val="75000"/>
                </a:schemeClr>
              </a:solidFill>
            </a:endParaRPr>
          </a:p>
          <a:p>
            <a:pPr lvl="1">
              <a:lnSpc>
                <a:spcPts val="2100"/>
              </a:lnSpc>
              <a:spcAft>
                <a:spcPts val="600"/>
              </a:spcAft>
            </a:pPr>
            <a:r>
              <a:rPr lang="en-US" dirty="0"/>
              <a:t>In a bait-and-switch scam, con artists give the </a:t>
            </a:r>
            <a:r>
              <a:rPr lang="en-US" dirty="0" smtClean="0"/>
              <a:t>homeowners </a:t>
            </a:r>
            <a:r>
              <a:rPr lang="en-US" dirty="0"/>
              <a:t>papers they claim need to be signed to get a loan to make their mortgage current. But buried in the stack is a document that surrenders the title to </a:t>
            </a:r>
            <a:r>
              <a:rPr lang="en-US" dirty="0" smtClean="0"/>
              <a:t>their </a:t>
            </a:r>
            <a:r>
              <a:rPr lang="en-US" dirty="0"/>
              <a:t>house to the scammers in exchange for a </a:t>
            </a:r>
            <a:r>
              <a:rPr lang="en-US" dirty="0" smtClean="0"/>
              <a:t>“rescue” </a:t>
            </a:r>
            <a:r>
              <a:rPr lang="en-US" dirty="0"/>
              <a:t>loan.</a:t>
            </a:r>
          </a:p>
          <a:p>
            <a:pPr lvl="1">
              <a:lnSpc>
                <a:spcPts val="2100"/>
              </a:lnSpc>
              <a:spcAft>
                <a:spcPts val="600"/>
              </a:spcAft>
            </a:pPr>
            <a:r>
              <a:rPr lang="en-CA" dirty="0" smtClean="0"/>
              <a:t>The homeowners sign all the papers, unaware that they have just signed over their home to the scammer.</a:t>
            </a:r>
          </a:p>
          <a:p>
            <a:pPr marL="392113" lvl="1" indent="0">
              <a:lnSpc>
                <a:spcPts val="2100"/>
              </a:lnSpc>
              <a:spcAft>
                <a:spcPts val="600"/>
              </a:spcAft>
              <a:buNone/>
            </a:pPr>
            <a:r>
              <a:rPr lang="en-US" sz="1800" b="1" dirty="0" smtClean="0">
                <a:solidFill>
                  <a:schemeClr val="accent1">
                    <a:lumMod val="75000"/>
                  </a:schemeClr>
                </a:solidFill>
              </a:rPr>
              <a:t>Impact/Outcomes</a:t>
            </a:r>
            <a:endParaRPr lang="en-US" sz="1800" b="1" dirty="0">
              <a:solidFill>
                <a:schemeClr val="accent1">
                  <a:lumMod val="75000"/>
                </a:schemeClr>
              </a:solidFill>
            </a:endParaRPr>
          </a:p>
          <a:p>
            <a:pPr lvl="1">
              <a:lnSpc>
                <a:spcPts val="2100"/>
              </a:lnSpc>
              <a:spcAft>
                <a:spcPts val="600"/>
              </a:spcAft>
            </a:pPr>
            <a:r>
              <a:rPr lang="en-US" dirty="0" smtClean="0"/>
              <a:t>The scammer now has access to any equity that was in the home as well as has been paid an upfront fee.</a:t>
            </a:r>
          </a:p>
          <a:p>
            <a:pPr lvl="1">
              <a:lnSpc>
                <a:spcPts val="2100"/>
              </a:lnSpc>
              <a:spcAft>
                <a:spcPts val="600"/>
              </a:spcAft>
            </a:pPr>
            <a:endParaRPr lang="en-CA" sz="1800" dirty="0" smtClean="0"/>
          </a:p>
          <a:p>
            <a:pPr lvl="1">
              <a:lnSpc>
                <a:spcPts val="2100"/>
              </a:lnSpc>
              <a:spcAft>
                <a:spcPts val="600"/>
              </a:spcAft>
            </a:pPr>
            <a:endParaRPr lang="en-CA" sz="1800" dirty="0"/>
          </a:p>
          <a:p>
            <a:pPr marL="630238" lvl="2" indent="0">
              <a:lnSpc>
                <a:spcPts val="2100"/>
              </a:lnSpc>
              <a:spcAft>
                <a:spcPts val="600"/>
              </a:spcAft>
              <a:buNone/>
            </a:pPr>
            <a:endParaRPr lang="en-US" sz="1600" dirty="0"/>
          </a:p>
        </p:txBody>
      </p:sp>
      <p:sp>
        <p:nvSpPr>
          <p:cNvPr id="3" name="Title 2"/>
          <p:cNvSpPr>
            <a:spLocks noGrp="1"/>
          </p:cNvSpPr>
          <p:nvPr>
            <p:ph type="title"/>
          </p:nvPr>
        </p:nvSpPr>
        <p:spPr/>
        <p:txBody>
          <a:bodyPr/>
          <a:lstStyle/>
          <a:p>
            <a:r>
              <a:rPr lang="en-US" dirty="0" smtClean="0"/>
              <a:t>Bait and switch,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845783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4724400"/>
          </a:xfrm>
        </p:spPr>
        <p:txBody>
          <a:bodyPr/>
          <a:lstStyle/>
          <a:p>
            <a:pPr>
              <a:lnSpc>
                <a:spcPts val="2100"/>
              </a:lnSpc>
              <a:spcAft>
                <a:spcPts val="600"/>
              </a:spcAft>
            </a:pPr>
            <a:r>
              <a:rPr lang="en-CA" sz="1800" b="1" dirty="0" smtClean="0">
                <a:solidFill>
                  <a:schemeClr val="accent1">
                    <a:lumMod val="75000"/>
                  </a:schemeClr>
                </a:solidFill>
              </a:rPr>
              <a:t>The Scam, cont’d</a:t>
            </a:r>
            <a:endParaRPr lang="en-US" sz="1800" b="1" dirty="0">
              <a:solidFill>
                <a:schemeClr val="accent1">
                  <a:lumMod val="75000"/>
                </a:schemeClr>
              </a:solidFill>
            </a:endParaRPr>
          </a:p>
          <a:p>
            <a:pPr marL="392113" lvl="1" indent="0">
              <a:lnSpc>
                <a:spcPts val="2100"/>
              </a:lnSpc>
              <a:spcAft>
                <a:spcPts val="600"/>
              </a:spcAft>
              <a:buNone/>
            </a:pPr>
            <a:r>
              <a:rPr lang="en-CA" sz="1800" b="1" dirty="0" smtClean="0">
                <a:solidFill>
                  <a:schemeClr val="accent2">
                    <a:lumMod val="75000"/>
                  </a:schemeClr>
                </a:solidFill>
              </a:rPr>
              <a:t>Scenario 2: Unknowingly signing new loan with bad terms</a:t>
            </a:r>
          </a:p>
          <a:p>
            <a:pPr lvl="1">
              <a:lnSpc>
                <a:spcPts val="2100"/>
              </a:lnSpc>
              <a:spcAft>
                <a:spcPts val="600"/>
              </a:spcAft>
            </a:pPr>
            <a:r>
              <a:rPr lang="en-CA" dirty="0"/>
              <a:t>The scammer presents the homeowners with </a:t>
            </a:r>
            <a:r>
              <a:rPr lang="en-CA" dirty="0" smtClean="0"/>
              <a:t>new </a:t>
            </a:r>
            <a:r>
              <a:rPr lang="en-CA" dirty="0"/>
              <a:t>loan documents </a:t>
            </a:r>
            <a:r>
              <a:rPr lang="en-CA" dirty="0" smtClean="0"/>
              <a:t>that show </a:t>
            </a:r>
            <a:r>
              <a:rPr lang="en-CA" dirty="0"/>
              <a:t>great </a:t>
            </a:r>
            <a:r>
              <a:rPr lang="en-CA" dirty="0" smtClean="0"/>
              <a:t>rates. But </a:t>
            </a:r>
            <a:r>
              <a:rPr lang="en-CA" dirty="0"/>
              <a:t>hidden in the mound of documents </a:t>
            </a:r>
            <a:r>
              <a:rPr lang="en-CA" dirty="0" smtClean="0"/>
              <a:t>are pages with </a:t>
            </a:r>
            <a:r>
              <a:rPr lang="en-CA" dirty="0"/>
              <a:t>much less </a:t>
            </a:r>
            <a:r>
              <a:rPr lang="en-CA" dirty="0" smtClean="0"/>
              <a:t>favorable </a:t>
            </a:r>
            <a:r>
              <a:rPr lang="en-CA" dirty="0"/>
              <a:t>terms than those </a:t>
            </a:r>
            <a:r>
              <a:rPr lang="en-CA" dirty="0" smtClean="0"/>
              <a:t>that lured the homeowner. </a:t>
            </a:r>
            <a:endParaRPr lang="en-CA" dirty="0"/>
          </a:p>
          <a:p>
            <a:pPr lvl="1">
              <a:lnSpc>
                <a:spcPts val="2100"/>
              </a:lnSpc>
              <a:spcAft>
                <a:spcPts val="600"/>
              </a:spcAft>
            </a:pPr>
            <a:r>
              <a:rPr lang="en-CA" dirty="0" smtClean="0"/>
              <a:t>The </a:t>
            </a:r>
            <a:r>
              <a:rPr lang="en-CA" dirty="0"/>
              <a:t>homeowner signs everything and pays the closing </a:t>
            </a:r>
            <a:r>
              <a:rPr lang="en-CA" dirty="0" smtClean="0"/>
              <a:t>costs.</a:t>
            </a:r>
          </a:p>
          <a:p>
            <a:pPr lvl="1">
              <a:lnSpc>
                <a:spcPts val="2100"/>
              </a:lnSpc>
              <a:spcAft>
                <a:spcPts val="600"/>
              </a:spcAft>
            </a:pPr>
            <a:r>
              <a:rPr lang="en-US" dirty="0"/>
              <a:t>The </a:t>
            </a:r>
            <a:r>
              <a:rPr lang="en-US" dirty="0" smtClean="0"/>
              <a:t>scammer sends the documents </a:t>
            </a:r>
            <a:r>
              <a:rPr lang="en-US" dirty="0"/>
              <a:t>with </a:t>
            </a:r>
            <a:r>
              <a:rPr lang="en-US" dirty="0" smtClean="0"/>
              <a:t>the less favorable terms to the bank/mortgager.</a:t>
            </a:r>
            <a:endParaRPr lang="en-CA" dirty="0" smtClean="0"/>
          </a:p>
          <a:p>
            <a:pPr marL="365125" lvl="1" indent="0">
              <a:lnSpc>
                <a:spcPts val="2100"/>
              </a:lnSpc>
              <a:spcAft>
                <a:spcPts val="600"/>
              </a:spcAft>
              <a:buNone/>
            </a:pPr>
            <a:r>
              <a:rPr lang="en-US" sz="1800" b="1" dirty="0">
                <a:solidFill>
                  <a:schemeClr val="accent1">
                    <a:lumMod val="75000"/>
                  </a:schemeClr>
                </a:solidFill>
              </a:rPr>
              <a:t>Impact/Outcomes</a:t>
            </a:r>
          </a:p>
          <a:p>
            <a:pPr lvl="1">
              <a:lnSpc>
                <a:spcPts val="2100"/>
              </a:lnSpc>
              <a:spcAft>
                <a:spcPts val="600"/>
              </a:spcAft>
            </a:pPr>
            <a:r>
              <a:rPr lang="en-CA" dirty="0" smtClean="0"/>
              <a:t>When the homeowners realize that not only have their mortgage payments not improved but they have paid the upfront fee—as much as $20,000 in some cases, the scammer no longer returns phone calls or is long gone.</a:t>
            </a:r>
          </a:p>
          <a:p>
            <a:pPr lvl="1">
              <a:lnSpc>
                <a:spcPts val="2100"/>
              </a:lnSpc>
              <a:spcAft>
                <a:spcPts val="600"/>
              </a:spcAft>
            </a:pPr>
            <a:endParaRPr lang="en-US" sz="1800" dirty="0"/>
          </a:p>
          <a:p>
            <a:pPr marL="392113" lvl="1" indent="0">
              <a:lnSpc>
                <a:spcPts val="2100"/>
              </a:lnSpc>
              <a:spcAft>
                <a:spcPts val="600"/>
              </a:spcAft>
              <a:buNone/>
            </a:pPr>
            <a:endParaRPr lang="en-CA" sz="1800" dirty="0"/>
          </a:p>
          <a:p>
            <a:pPr marL="392113" lvl="1" indent="0">
              <a:lnSpc>
                <a:spcPts val="2100"/>
              </a:lnSpc>
              <a:spcAft>
                <a:spcPts val="600"/>
              </a:spcAft>
              <a:buNone/>
            </a:pPr>
            <a:endParaRPr lang="en-CA" sz="1800" dirty="0" smtClean="0"/>
          </a:p>
        </p:txBody>
      </p:sp>
      <p:sp>
        <p:nvSpPr>
          <p:cNvPr id="3" name="Title 2"/>
          <p:cNvSpPr>
            <a:spLocks noGrp="1"/>
          </p:cNvSpPr>
          <p:nvPr>
            <p:ph type="title"/>
          </p:nvPr>
        </p:nvSpPr>
        <p:spPr/>
        <p:txBody>
          <a:bodyPr/>
          <a:lstStyle/>
          <a:p>
            <a:r>
              <a:rPr lang="en-US" dirty="0" smtClean="0"/>
              <a:t>Bait and switch,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3958604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4572000"/>
          </a:xfrm>
          <a:solidFill>
            <a:srgbClr val="F5F5F5"/>
          </a:solidFill>
        </p:spPr>
        <p:txBody>
          <a:bodyPr/>
          <a:lstStyle/>
          <a:p>
            <a:pPr marL="109537" indent="0">
              <a:lnSpc>
                <a:spcPts val="2100"/>
              </a:lnSpc>
              <a:spcAft>
                <a:spcPts val="600"/>
              </a:spcAft>
              <a:buNone/>
            </a:pPr>
            <a:r>
              <a:rPr lang="en-CA" sz="1800" b="1" dirty="0" smtClean="0">
                <a:latin typeface="Times New Roman" panose="02020603050405020304" pitchFamily="18" charset="0"/>
                <a:cs typeface="Times New Roman" panose="02020603050405020304" pitchFamily="18" charset="0"/>
              </a:rPr>
              <a:t>Sally L. </a:t>
            </a:r>
            <a:r>
              <a:rPr lang="en-CA" sz="1800" b="1" dirty="0">
                <a:latin typeface="Times New Roman" panose="02020603050405020304" pitchFamily="18" charset="0"/>
                <a:cs typeface="Times New Roman" panose="02020603050405020304" pitchFamily="18" charset="0"/>
              </a:rPr>
              <a:t>of Albuquerque, NM</a:t>
            </a:r>
            <a:endParaRPr lang="en-US" sz="1800" b="1" dirty="0">
              <a:latin typeface="Times New Roman" panose="02020603050405020304" pitchFamily="18" charset="0"/>
              <a:cs typeface="Times New Roman" panose="02020603050405020304" pitchFamily="18" charset="0"/>
            </a:endParaRPr>
          </a:p>
          <a:p>
            <a:pPr marL="392113" lvl="1" indent="0">
              <a:spcBef>
                <a:spcPts val="0"/>
              </a:spcBef>
              <a:spcAft>
                <a:spcPts val="1000"/>
              </a:spcAft>
              <a:buNone/>
            </a:pPr>
            <a:r>
              <a:rPr lang="en-US" dirty="0">
                <a:latin typeface="Times New Roman" panose="02020603050405020304" pitchFamily="18" charset="0"/>
                <a:cs typeface="Times New Roman" panose="02020603050405020304" pitchFamily="18" charset="0"/>
              </a:rPr>
              <a:t>Sally had recently been laid off from her job but was actively searching for a new one. </a:t>
            </a:r>
            <a:r>
              <a:rPr lang="en-CA" dirty="0" smtClean="0">
                <a:latin typeface="Times New Roman" panose="02020603050405020304" pitchFamily="18" charset="0"/>
                <a:cs typeface="Times New Roman" panose="02020603050405020304" pitchFamily="18" charset="0"/>
              </a:rPr>
              <a:t>When she </a:t>
            </a:r>
            <a:r>
              <a:rPr lang="en-US" dirty="0">
                <a:latin typeface="Times New Roman" panose="02020603050405020304" pitchFamily="18" charset="0"/>
                <a:cs typeface="Times New Roman" panose="02020603050405020304" pitchFamily="18" charset="0"/>
              </a:rPr>
              <a:t>found </a:t>
            </a:r>
            <a:r>
              <a:rPr lang="en-US" dirty="0" smtClean="0">
                <a:latin typeface="Times New Roman" panose="02020603050405020304" pitchFamily="18" charset="0"/>
                <a:cs typeface="Times New Roman" panose="02020603050405020304" pitchFamily="18" charset="0"/>
              </a:rPr>
              <a:t>that her </a:t>
            </a:r>
            <a:r>
              <a:rPr lang="en-US" dirty="0">
                <a:latin typeface="Times New Roman" panose="02020603050405020304" pitchFamily="18" charset="0"/>
                <a:cs typeface="Times New Roman" panose="02020603050405020304" pitchFamily="18" charset="0"/>
              </a:rPr>
              <a:t>mortgage payments were getting too difficult to </a:t>
            </a:r>
            <a:r>
              <a:rPr lang="en-US" dirty="0" smtClean="0">
                <a:latin typeface="Times New Roman" panose="02020603050405020304" pitchFamily="18" charset="0"/>
                <a:cs typeface="Times New Roman" panose="02020603050405020304" pitchFamily="18" charset="0"/>
              </a:rPr>
              <a:t>make she thought about</a:t>
            </a:r>
            <a:r>
              <a:rPr lang="en-CA" dirty="0" smtClean="0">
                <a:latin typeface="Times New Roman" panose="02020603050405020304" pitchFamily="18" charset="0"/>
                <a:cs typeface="Times New Roman" panose="02020603050405020304" pitchFamily="18" charset="0"/>
              </a:rPr>
              <a:t> refinancing. She had some savings but a refinance of her home would allow her to cut back significantly on her expenses.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Sally found a flyer in her door with a tremendous offer to refinance at great rates.  She called the number on the flyer. The voice on the phone said he could offer her a 3.25% fixed interest rate in the first year and 5% fixed for the remainder of the loan.  She told him that she was interested.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She also told him that he was very high pressure and making her uncomfortable – this was the first red flag that Sally ignored!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man apologized but because of the attractive rates, Sally decided to proceed with the financing</a:t>
            </a:r>
            <a:r>
              <a:rPr lang="en-US" sz="1800" dirty="0" smtClean="0">
                <a:latin typeface="Times New Roman" panose="02020603050405020304" pitchFamily="18" charset="0"/>
                <a:cs typeface="Times New Roman" panose="02020603050405020304" pitchFamily="18" charset="0"/>
              </a:rPr>
              <a:t>. </a:t>
            </a:r>
          </a:p>
          <a:p>
            <a:pPr marL="392113" lvl="1" indent="0">
              <a:spcBef>
                <a:spcPts val="0"/>
              </a:spcBef>
              <a:spcAft>
                <a:spcPts val="1000"/>
              </a:spcAft>
              <a:buNone/>
            </a:pPr>
            <a:r>
              <a:rPr lang="en-CA" dirty="0">
                <a:solidFill>
                  <a:prstClr val="black"/>
                </a:solidFill>
                <a:latin typeface="Times New Roman" panose="02020603050405020304" pitchFamily="18" charset="0"/>
                <a:cs typeface="Times New Roman" panose="02020603050405020304" pitchFamily="18" charset="0"/>
              </a:rPr>
              <a:t>The man came to Sally’s house to finalize the closing.  She signed the documents that stated the very favorable loan rates.  But she also signed some other documents, </a:t>
            </a:r>
            <a:r>
              <a:rPr lang="en-CA" dirty="0" smtClean="0">
                <a:solidFill>
                  <a:prstClr val="black"/>
                </a:solidFill>
                <a:latin typeface="Times New Roman" panose="02020603050405020304" pitchFamily="18" charset="0"/>
                <a:cs typeface="Times New Roman" panose="02020603050405020304" pitchFamily="18" charset="0"/>
              </a:rPr>
              <a:t>the ones that the scammer planned to send to </a:t>
            </a:r>
            <a:r>
              <a:rPr lang="en-CA" dirty="0">
                <a:solidFill>
                  <a:prstClr val="black"/>
                </a:solidFill>
                <a:latin typeface="Times New Roman" panose="02020603050405020304" pitchFamily="18" charset="0"/>
                <a:cs typeface="Times New Roman" panose="02020603050405020304" pitchFamily="18" charset="0"/>
              </a:rPr>
              <a:t>her bank</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pPr lvl="1">
              <a:lnSpc>
                <a:spcPts val="2100"/>
              </a:lnSpc>
              <a:spcAft>
                <a:spcPts val="600"/>
              </a:spcAft>
            </a:pPr>
            <a:endParaRPr lang="en-US" sz="1800" dirty="0"/>
          </a:p>
        </p:txBody>
      </p:sp>
      <p:sp>
        <p:nvSpPr>
          <p:cNvPr id="3" name="Title 2"/>
          <p:cNvSpPr>
            <a:spLocks noGrp="1"/>
          </p:cNvSpPr>
          <p:nvPr>
            <p:ph type="title"/>
          </p:nvPr>
        </p:nvSpPr>
        <p:spPr/>
        <p:txBody>
          <a:bodyPr/>
          <a:lstStyle/>
          <a:p>
            <a:r>
              <a:rPr lang="en-US" dirty="0" smtClean="0">
                <a:solidFill>
                  <a:schemeClr val="accent1">
                    <a:lumMod val="75000"/>
                  </a:schemeClr>
                </a:solidFill>
              </a:rPr>
              <a:t>Bait and switch - real </a:t>
            </a:r>
            <a:r>
              <a:rPr lang="en-US" dirty="0">
                <a:solidFill>
                  <a:schemeClr val="accent1">
                    <a:lumMod val="75000"/>
                  </a:schemeClr>
                </a:solidFill>
              </a:rPr>
              <a:t>l</a:t>
            </a:r>
            <a:r>
              <a:rPr lang="en-US" dirty="0" smtClean="0">
                <a:solidFill>
                  <a:schemeClr val="accent1">
                    <a:lumMod val="75000"/>
                  </a:schemeClr>
                </a:solidFill>
              </a:rPr>
              <a:t>ife </a:t>
            </a:r>
            <a:r>
              <a:rPr lang="en-US" dirty="0">
                <a:solidFill>
                  <a:schemeClr val="accent1">
                    <a:lumMod val="75000"/>
                  </a:schemeClr>
                </a:solidFill>
              </a:rPr>
              <a:t>e</a:t>
            </a:r>
            <a:r>
              <a:rPr lang="en-US" dirty="0" smtClean="0">
                <a:solidFill>
                  <a:schemeClr val="accent1">
                    <a:lumMod val="75000"/>
                  </a:schemeClr>
                </a:solidFill>
              </a:rPr>
              <a:t>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675698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4572000"/>
          </a:xfrm>
          <a:solidFill>
            <a:srgbClr val="F5F5F5"/>
          </a:solidFill>
        </p:spPr>
        <p:txBody>
          <a:bodyPr/>
          <a:lstStyle/>
          <a:p>
            <a:pPr marL="392113" lvl="1" indent="0">
              <a:spcBef>
                <a:spcPts val="0"/>
              </a:spcBef>
              <a:spcAft>
                <a:spcPts val="1000"/>
              </a:spcAft>
              <a:buNone/>
            </a:pPr>
            <a:r>
              <a:rPr lang="en-CA" dirty="0" smtClean="0">
                <a:latin typeface="Times New Roman" panose="02020603050405020304" pitchFamily="18" charset="0"/>
                <a:cs typeface="Times New Roman" panose="02020603050405020304" pitchFamily="18" charset="0"/>
              </a:rPr>
              <a:t>Sally later learned that the document going to the bank actually stated that her loan would start at 8% the first year and go as high as 15% after that. </a:t>
            </a:r>
          </a:p>
          <a:p>
            <a:pPr marL="392113" lvl="1" indent="0">
              <a:spcBef>
                <a:spcPts val="0"/>
              </a:spcBef>
              <a:spcAft>
                <a:spcPts val="1000"/>
              </a:spcAft>
              <a:buNone/>
            </a:pPr>
            <a:r>
              <a:rPr lang="en-CA" dirty="0" smtClean="0">
                <a:latin typeface="Times New Roman" panose="02020603050405020304" pitchFamily="18" charset="0"/>
                <a:cs typeface="Times New Roman" panose="02020603050405020304" pitchFamily="18" charset="0"/>
              </a:rPr>
              <a:t>The documents that Sally was left with did not tell her what the terms of the loan actually were.  That was on purpose because, in some jurisdictions, the loan can be cancelled within three days and the fraudster didn’t want Sally to realize within that timeframe that she had been scammed.</a:t>
            </a:r>
          </a:p>
          <a:p>
            <a:pPr marL="392113" lvl="1" indent="0">
              <a:spcBef>
                <a:spcPts val="0"/>
              </a:spcBef>
              <a:spcAft>
                <a:spcPts val="1000"/>
              </a:spcAft>
              <a:buNone/>
            </a:pPr>
            <a:r>
              <a:rPr lang="en-US" dirty="0">
                <a:latin typeface="Times New Roman" panose="02020603050405020304" pitchFamily="18" charset="0"/>
                <a:cs typeface="Times New Roman" panose="02020603050405020304" pitchFamily="18" charset="0"/>
              </a:rPr>
              <a:t>Sally paid more than $20,000 in closing costs to the </a:t>
            </a:r>
            <a:r>
              <a:rPr lang="en-US" dirty="0" smtClean="0">
                <a:latin typeface="Times New Roman" panose="02020603050405020304" pitchFamily="18" charset="0"/>
                <a:cs typeface="Times New Roman" panose="02020603050405020304" pitchFamily="18" charset="0"/>
              </a:rPr>
              <a:t>scammer, but all </a:t>
            </a:r>
            <a:r>
              <a:rPr lang="en-US" dirty="0">
                <a:latin typeface="Times New Roman" panose="02020603050405020304" pitchFamily="18" charset="0"/>
                <a:cs typeface="Times New Roman" panose="02020603050405020304" pitchFamily="18" charset="0"/>
              </a:rPr>
              <a:t>he did was get her a loan less favorable than her existing loan.</a:t>
            </a:r>
          </a:p>
          <a:p>
            <a:pPr marL="392113" lvl="1" indent="0">
              <a:spcBef>
                <a:spcPts val="0"/>
              </a:spcBef>
              <a:spcAft>
                <a:spcPts val="1000"/>
              </a:spcAft>
              <a:buNone/>
            </a:pPr>
            <a:r>
              <a:rPr lang="en-US" dirty="0">
                <a:latin typeface="Times New Roman" panose="02020603050405020304" pitchFamily="18" charset="0"/>
                <a:cs typeface="Times New Roman" panose="02020603050405020304" pitchFamily="18" charset="0"/>
              </a:rPr>
              <a:t>In Sally’s case, the ring leader of this scam was sentenced to 17 years in prison and ordered to pay $2 million in restitution; Sally’s immediate scammer was </a:t>
            </a:r>
            <a:r>
              <a:rPr lang="en-US" dirty="0" smtClean="0">
                <a:latin typeface="Times New Roman" panose="02020603050405020304" pitchFamily="18" charset="0"/>
                <a:cs typeface="Times New Roman" panose="02020603050405020304" pitchFamily="18" charset="0"/>
              </a:rPr>
              <a:t>sentenced </a:t>
            </a:r>
            <a:r>
              <a:rPr lang="en-US" dirty="0">
                <a:latin typeface="Times New Roman" panose="02020603050405020304" pitchFamily="18" charset="0"/>
                <a:cs typeface="Times New Roman" panose="02020603050405020304" pitchFamily="18" charset="0"/>
              </a:rPr>
              <a:t>to nine years in </a:t>
            </a:r>
            <a:r>
              <a:rPr lang="en-US" dirty="0" smtClean="0">
                <a:latin typeface="Times New Roman" panose="02020603050405020304" pitchFamily="18" charset="0"/>
                <a:cs typeface="Times New Roman" panose="02020603050405020304" pitchFamily="18" charset="0"/>
              </a:rPr>
              <a:t>prison.</a:t>
            </a:r>
            <a:endParaRPr lang="en-US" baseline="30000" dirty="0" smtClean="0">
              <a:latin typeface="Times New Roman" panose="02020603050405020304" pitchFamily="18" charset="0"/>
              <a:cs typeface="Times New Roman" panose="02020603050405020304" pitchFamily="18" charset="0"/>
            </a:endParaRPr>
          </a:p>
          <a:p>
            <a:pPr marL="392113" lvl="1" indent="0">
              <a:spcBef>
                <a:spcPts val="0"/>
              </a:spcBef>
              <a:spcAft>
                <a:spcPts val="1000"/>
              </a:spcAft>
              <a:buNone/>
            </a:pPr>
            <a:endParaRPr lang="en-US" baseline="30000" dirty="0">
              <a:latin typeface="Times New Roman" panose="02020603050405020304" pitchFamily="18" charset="0"/>
              <a:cs typeface="Times New Roman" panose="02020603050405020304" pitchFamily="18" charset="0"/>
            </a:endParaRPr>
          </a:p>
          <a:p>
            <a:pPr marL="136525" indent="0">
              <a:spcBef>
                <a:spcPts val="0"/>
              </a:spcBef>
              <a:spcAft>
                <a:spcPts val="1000"/>
              </a:spcAft>
              <a:buNone/>
              <a:tabLst>
                <a:tab pos="1092200" algn="l"/>
              </a:tabLst>
            </a:pPr>
            <a:endParaRPr lang="en-CA" dirty="0" smtClean="0">
              <a:latin typeface="Times New Roman" panose="02020603050405020304" pitchFamily="18" charset="0"/>
              <a:cs typeface="Times New Roman" panose="02020603050405020304" pitchFamily="18" charset="0"/>
            </a:endParaRPr>
          </a:p>
          <a:p>
            <a:pPr lvl="1">
              <a:lnSpc>
                <a:spcPts val="2100"/>
              </a:lnSpc>
              <a:spcAft>
                <a:spcPts val="600"/>
              </a:spcAft>
            </a:pPr>
            <a:endParaRPr lang="en-US" sz="1800" dirty="0"/>
          </a:p>
        </p:txBody>
      </p:sp>
      <p:sp>
        <p:nvSpPr>
          <p:cNvPr id="3" name="Title 2"/>
          <p:cNvSpPr>
            <a:spLocks noGrp="1"/>
          </p:cNvSpPr>
          <p:nvPr>
            <p:ph type="title"/>
          </p:nvPr>
        </p:nvSpPr>
        <p:spPr/>
        <p:txBody>
          <a:bodyPr/>
          <a:lstStyle/>
          <a:p>
            <a:r>
              <a:rPr lang="en-US" dirty="0">
                <a:solidFill>
                  <a:schemeClr val="accent1">
                    <a:lumMod val="75000"/>
                  </a:schemeClr>
                </a:solidFill>
              </a:rPr>
              <a:t>Bait and switch - real life </a:t>
            </a:r>
            <a:r>
              <a:rPr lang="en-US" dirty="0" smtClean="0">
                <a:solidFill>
                  <a:schemeClr val="accent1">
                    <a:lumMod val="75000"/>
                  </a:schemeClr>
                </a:solidFill>
              </a:rPr>
              <a:t>example,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8354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Verlee\AppData\Local\Microsoft\Windows\Temporary Internet Files\Content.IE5\ZXXSTBC5\MC900431629[1].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46403">
            <a:off x="4724400" y="1810465"/>
            <a:ext cx="441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pPr marL="109537" indent="0">
              <a:buNone/>
            </a:pPr>
            <a:r>
              <a:rPr lang="en-US" sz="1800" b="1" dirty="0" smtClean="0">
                <a:solidFill>
                  <a:schemeClr val="accent1">
                    <a:lumMod val="75000"/>
                  </a:schemeClr>
                </a:solidFill>
              </a:rPr>
              <a:t>The Victim</a:t>
            </a:r>
          </a:p>
          <a:p>
            <a:r>
              <a:rPr lang="en-US" dirty="0" smtClean="0"/>
              <a:t>Homeowners struggling </a:t>
            </a:r>
            <a:r>
              <a:rPr lang="en-US" dirty="0"/>
              <a:t>to make mortgage payments or facing </a:t>
            </a:r>
            <a:r>
              <a:rPr lang="en-US" dirty="0" smtClean="0"/>
              <a:t>foreclosure.</a:t>
            </a:r>
          </a:p>
          <a:p>
            <a:pPr marL="109537" indent="0">
              <a:buNone/>
            </a:pPr>
            <a:r>
              <a:rPr lang="en-US" sz="1800" b="1" dirty="0" smtClean="0">
                <a:solidFill>
                  <a:schemeClr val="accent1">
                    <a:lumMod val="75000"/>
                  </a:schemeClr>
                </a:solidFill>
              </a:rPr>
              <a:t>The Scam</a:t>
            </a:r>
          </a:p>
          <a:p>
            <a:r>
              <a:rPr lang="en-US" dirty="0" smtClean="0"/>
              <a:t>In </a:t>
            </a:r>
            <a:r>
              <a:rPr lang="en-US" dirty="0"/>
              <a:t>exchange for </a:t>
            </a:r>
            <a:r>
              <a:rPr lang="en-US" dirty="0" smtClean="0"/>
              <a:t>a substantial fee</a:t>
            </a:r>
            <a:r>
              <a:rPr lang="en-US" dirty="0"/>
              <a:t>, so-called forensic loan "</a:t>
            </a:r>
            <a:r>
              <a:rPr lang="en-US" dirty="0" smtClean="0"/>
              <a:t>auditors" offer </a:t>
            </a:r>
            <a:r>
              <a:rPr lang="en-US" dirty="0"/>
              <a:t>to have an attorney or other expert review </a:t>
            </a:r>
            <a:r>
              <a:rPr lang="en-US" dirty="0" smtClean="0"/>
              <a:t>the homeowner’s  </a:t>
            </a:r>
            <a:r>
              <a:rPr lang="en-US" dirty="0"/>
              <a:t>mortgage documents to determine if </a:t>
            </a:r>
            <a:r>
              <a:rPr lang="en-US" dirty="0" smtClean="0"/>
              <a:t>their </a:t>
            </a:r>
            <a:r>
              <a:rPr lang="en-US" dirty="0"/>
              <a:t>lender complied with the law. </a:t>
            </a:r>
            <a:endParaRPr lang="en-US" dirty="0" smtClean="0"/>
          </a:p>
          <a:p>
            <a:r>
              <a:rPr lang="en-US" dirty="0" smtClean="0"/>
              <a:t>Fees can range from several hundred to several thousand dollars, as well as a monthly “subscription” to software programs homeowners unknowingly subscribe to as “free introductory” trials.</a:t>
            </a:r>
          </a:p>
          <a:p>
            <a:r>
              <a:rPr lang="en-US" dirty="0" smtClean="0"/>
              <a:t>The </a:t>
            </a:r>
            <a:r>
              <a:rPr lang="en-US" dirty="0"/>
              <a:t>"auditors" </a:t>
            </a:r>
            <a:r>
              <a:rPr lang="en-US" dirty="0" smtClean="0"/>
              <a:t>claim </a:t>
            </a:r>
            <a:r>
              <a:rPr lang="en-US" dirty="0"/>
              <a:t>their report </a:t>
            </a:r>
            <a:r>
              <a:rPr lang="en-US" dirty="0" smtClean="0"/>
              <a:t>can be used to </a:t>
            </a:r>
            <a:r>
              <a:rPr lang="en-US" dirty="0"/>
              <a:t>avoid foreclosure, speed the loan modification process, reduce </a:t>
            </a:r>
            <a:r>
              <a:rPr lang="en-US" dirty="0" smtClean="0"/>
              <a:t>the balance owed, </a:t>
            </a:r>
            <a:r>
              <a:rPr lang="en-US" dirty="0"/>
              <a:t>or even cancel </a:t>
            </a:r>
            <a:r>
              <a:rPr lang="en-US" dirty="0" smtClean="0"/>
              <a:t>the mortgage outright. </a:t>
            </a:r>
          </a:p>
          <a:p>
            <a:pPr marL="109537" indent="0">
              <a:buNone/>
            </a:pPr>
            <a:r>
              <a:rPr lang="en-US" sz="1800" b="1" dirty="0" smtClean="0">
                <a:solidFill>
                  <a:schemeClr val="accent1">
                    <a:lumMod val="75000"/>
                  </a:schemeClr>
                </a:solidFill>
              </a:rPr>
              <a:t>Impact/Outcomes</a:t>
            </a:r>
            <a:endParaRPr lang="en-US" sz="1800" b="1" dirty="0">
              <a:solidFill>
                <a:schemeClr val="accent1">
                  <a:lumMod val="75000"/>
                </a:schemeClr>
              </a:solidFill>
            </a:endParaRPr>
          </a:p>
          <a:p>
            <a:r>
              <a:rPr lang="en-US" dirty="0" smtClean="0"/>
              <a:t>There is </a:t>
            </a:r>
            <a:r>
              <a:rPr lang="en-US" dirty="0"/>
              <a:t>no evidence </a:t>
            </a:r>
            <a:r>
              <a:rPr lang="en-US" dirty="0" smtClean="0"/>
              <a:t>that forensic </a:t>
            </a:r>
            <a:r>
              <a:rPr lang="en-US" dirty="0"/>
              <a:t>loan audits will help </a:t>
            </a:r>
            <a:r>
              <a:rPr lang="en-US" dirty="0" smtClean="0"/>
              <a:t>homeowners </a:t>
            </a:r>
            <a:r>
              <a:rPr lang="en-US" dirty="0"/>
              <a:t>get a loan modification or any other mortgage </a:t>
            </a:r>
            <a:r>
              <a:rPr lang="en-US" dirty="0" smtClean="0"/>
              <a:t>relief. In cases of fraud the scammers do not perform any of the promised services or give false reports to their victims that provide useless information.</a:t>
            </a:r>
            <a:endParaRPr lang="en-US" dirty="0"/>
          </a:p>
        </p:txBody>
      </p:sp>
      <p:sp>
        <p:nvSpPr>
          <p:cNvPr id="3" name="Title 2"/>
          <p:cNvSpPr>
            <a:spLocks noGrp="1"/>
          </p:cNvSpPr>
          <p:nvPr>
            <p:ph type="title"/>
          </p:nvPr>
        </p:nvSpPr>
        <p:spPr/>
        <p:txBody>
          <a:bodyPr/>
          <a:lstStyle/>
          <a:p>
            <a:r>
              <a:rPr lang="en-US" dirty="0" smtClean="0"/>
              <a:t>Scam: Forensic audit</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114872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848600" cy="4572000"/>
          </a:xfrm>
          <a:solidFill>
            <a:srgbClr val="F5F5F5"/>
          </a:solidFill>
        </p:spPr>
        <p:txBody>
          <a:bodyPr/>
          <a:lstStyle/>
          <a:p>
            <a:pPr marL="177800" lvl="1" indent="0">
              <a:spcBef>
                <a:spcPts val="0"/>
              </a:spcBef>
              <a:spcAft>
                <a:spcPts val="1000"/>
              </a:spcAft>
              <a:buNone/>
            </a:pPr>
            <a:r>
              <a:rPr lang="en-CA" dirty="0" smtClean="0">
                <a:latin typeface="Times New Roman" panose="02020603050405020304" pitchFamily="18" charset="0"/>
                <a:cs typeface="Times New Roman" panose="02020603050405020304" pitchFamily="18" charset="0"/>
              </a:rPr>
              <a:t>William and Cynthia Morton., Nevada</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Between 2011 and 2012 William and Cynthia Morton paid a total of $7,495 to American Home Rescue (AHR), which claimed if a “forensic audit” of their mortgage uncovered Real Estate Settlement Procedures Act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RESPA</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violations the homeowners would be entitled to a legal remedy resulting in the elimination of their mortgage obligation.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The Mortons conveyed power of attorney to AHR so the firm could inspect their mortgage documents. They were also instructed to quitclaim their home to AHR  and to pay rent to the company for a period of time. AHR would then deed the home back to the Mortons and they would own their home free and clear of their mortgage.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The company promised to refund the fees paid if their services did not achieve the promised outcomes.  </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The scammers told the homeowners that the “forensic audit” uncovered numerous violations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that they had arranged for attorneys—led by prominent attorney Kenneth Starr—to represent them.</a:t>
            </a:r>
          </a:p>
          <a:p>
            <a:pPr marL="392113"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None of the promised services were delivered. In 2013 the principals of AHR were indicted by the state of Nevada for multiple counts of mortgage lending fraud.</a:t>
            </a:r>
          </a:p>
          <a:p>
            <a:pPr marL="392113" lvl="1" indent="0">
              <a:spcBef>
                <a:spcPts val="0"/>
              </a:spcBef>
              <a:spcAft>
                <a:spcPts val="1000"/>
              </a:spcAft>
              <a:buNone/>
            </a:pPr>
            <a:endParaRPr lang="en-US" baseline="30000" dirty="0" smtClean="0">
              <a:latin typeface="Times New Roman" panose="02020603050405020304" pitchFamily="18" charset="0"/>
              <a:cs typeface="Times New Roman" panose="02020603050405020304" pitchFamily="18" charset="0"/>
            </a:endParaRPr>
          </a:p>
          <a:p>
            <a:pPr marL="392113" lvl="1" indent="0">
              <a:spcBef>
                <a:spcPts val="0"/>
              </a:spcBef>
              <a:spcAft>
                <a:spcPts val="1000"/>
              </a:spcAft>
              <a:buNone/>
            </a:pPr>
            <a:endParaRPr lang="en-US" baseline="30000" dirty="0">
              <a:latin typeface="Times New Roman" panose="02020603050405020304" pitchFamily="18" charset="0"/>
              <a:cs typeface="Times New Roman" panose="02020603050405020304" pitchFamily="18" charset="0"/>
            </a:endParaRPr>
          </a:p>
          <a:p>
            <a:pPr marL="136525" indent="0">
              <a:spcBef>
                <a:spcPts val="0"/>
              </a:spcBef>
              <a:spcAft>
                <a:spcPts val="1000"/>
              </a:spcAft>
              <a:buNone/>
              <a:tabLst>
                <a:tab pos="1092200" algn="l"/>
              </a:tabLst>
            </a:pPr>
            <a:endParaRPr lang="en-CA" dirty="0" smtClean="0">
              <a:latin typeface="Times New Roman" panose="02020603050405020304" pitchFamily="18" charset="0"/>
              <a:cs typeface="Times New Roman" panose="02020603050405020304" pitchFamily="18" charset="0"/>
            </a:endParaRPr>
          </a:p>
          <a:p>
            <a:pPr lvl="1">
              <a:lnSpc>
                <a:spcPts val="2100"/>
              </a:lnSpc>
              <a:spcAft>
                <a:spcPts val="600"/>
              </a:spcAft>
            </a:pPr>
            <a:endParaRPr lang="en-US" sz="1800" dirty="0"/>
          </a:p>
        </p:txBody>
      </p:sp>
      <p:sp>
        <p:nvSpPr>
          <p:cNvPr id="3" name="Title 2"/>
          <p:cNvSpPr>
            <a:spLocks noGrp="1"/>
          </p:cNvSpPr>
          <p:nvPr>
            <p:ph type="title"/>
          </p:nvPr>
        </p:nvSpPr>
        <p:spPr/>
        <p:txBody>
          <a:bodyPr/>
          <a:lstStyle/>
          <a:p>
            <a:r>
              <a:rPr lang="en-US" dirty="0" smtClean="0">
                <a:solidFill>
                  <a:srgbClr val="2DA2BF">
                    <a:lumMod val="75000"/>
                  </a:srgbClr>
                </a:solidFill>
              </a:rPr>
              <a:t>Forensic audit: Example</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16112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296362"/>
          </a:xfrm>
        </p:spPr>
        <p:txBody>
          <a:bodyPr>
            <a:normAutofit/>
          </a:bodyPr>
          <a:lstStyle/>
          <a:p>
            <a:r>
              <a:rPr lang="en-US" sz="3200" dirty="0" smtClean="0">
                <a:effectLst/>
              </a:rPr>
              <a:t>In the beginning…</a:t>
            </a:r>
            <a:endParaRPr lang="en-US" sz="3200" dirty="0">
              <a:effectLst/>
            </a:endParaRPr>
          </a:p>
        </p:txBody>
      </p:sp>
    </p:spTree>
    <p:extLst>
      <p:ext uri="{BB962C8B-B14F-4D97-AF65-F5344CB8AC3E}">
        <p14:creationId xmlns:p14="http://schemas.microsoft.com/office/powerpoint/2010/main" val="1768172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25831"/>
          <a:stretch/>
        </p:blipFill>
        <p:spPr>
          <a:xfrm>
            <a:off x="5541366" y="3026735"/>
            <a:ext cx="3602634" cy="3297865"/>
          </a:xfrm>
          <a:prstGeom prst="rect">
            <a:avLst/>
          </a:prstGeom>
        </p:spPr>
      </p:pic>
      <p:sp>
        <p:nvSpPr>
          <p:cNvPr id="2" name="Content Placeholder 1"/>
          <p:cNvSpPr>
            <a:spLocks noGrp="1"/>
          </p:cNvSpPr>
          <p:nvPr>
            <p:ph idx="1"/>
          </p:nvPr>
        </p:nvSpPr>
        <p:spPr>
          <a:xfrm>
            <a:off x="457200" y="1371600"/>
            <a:ext cx="6477000" cy="4724400"/>
          </a:xfrm>
        </p:spPr>
        <p:txBody>
          <a:bodyPr/>
          <a:lstStyle/>
          <a:p>
            <a:pPr>
              <a:lnSpc>
                <a:spcPts val="2100"/>
              </a:lnSpc>
              <a:spcAft>
                <a:spcPts val="600"/>
              </a:spcAft>
            </a:pPr>
            <a:r>
              <a:rPr lang="en-US" sz="1800" b="1" dirty="0">
                <a:solidFill>
                  <a:schemeClr val="accent1">
                    <a:lumMod val="75000"/>
                  </a:schemeClr>
                </a:solidFill>
              </a:rPr>
              <a:t>The </a:t>
            </a:r>
            <a:r>
              <a:rPr lang="en-US" sz="1800" b="1" dirty="0" smtClean="0">
                <a:solidFill>
                  <a:schemeClr val="accent1">
                    <a:lumMod val="75000"/>
                  </a:schemeClr>
                </a:solidFill>
              </a:rPr>
              <a:t>Victim</a:t>
            </a:r>
            <a:endParaRPr lang="en-US" sz="1800" b="1" dirty="0">
              <a:solidFill>
                <a:schemeClr val="accent1">
                  <a:lumMod val="75000"/>
                </a:schemeClr>
              </a:solidFill>
            </a:endParaRPr>
          </a:p>
          <a:p>
            <a:pPr lvl="1">
              <a:lnSpc>
                <a:spcPts val="2100"/>
              </a:lnSpc>
              <a:spcAft>
                <a:spcPts val="600"/>
              </a:spcAft>
            </a:pPr>
            <a:r>
              <a:rPr lang="en-US" dirty="0"/>
              <a:t>H</a:t>
            </a:r>
            <a:r>
              <a:rPr lang="en-US" dirty="0" smtClean="0"/>
              <a:t>omeowners age 62 or older who want to use the equity in their homes to make their mortgage payments.</a:t>
            </a:r>
            <a:endParaRPr lang="en-US" dirty="0"/>
          </a:p>
          <a:p>
            <a:pPr>
              <a:lnSpc>
                <a:spcPts val="2100"/>
              </a:lnSpc>
              <a:spcAft>
                <a:spcPts val="600"/>
              </a:spcAft>
            </a:pPr>
            <a:r>
              <a:rPr lang="en-US" sz="1800" b="1" dirty="0" smtClean="0">
                <a:solidFill>
                  <a:schemeClr val="accent1">
                    <a:lumMod val="75000"/>
                  </a:schemeClr>
                </a:solidFill>
              </a:rPr>
              <a:t>Background to the Scam</a:t>
            </a:r>
            <a:endParaRPr lang="en-US" sz="1800" b="1" dirty="0">
              <a:solidFill>
                <a:schemeClr val="accent1">
                  <a:lumMod val="75000"/>
                </a:schemeClr>
              </a:solidFill>
            </a:endParaRPr>
          </a:p>
          <a:p>
            <a:pPr lvl="1">
              <a:lnSpc>
                <a:spcPts val="2100"/>
              </a:lnSpc>
              <a:spcAft>
                <a:spcPts val="600"/>
              </a:spcAft>
            </a:pPr>
            <a:r>
              <a:rPr lang="en-US" dirty="0" smtClean="0"/>
              <a:t>Home Equity Conversion Mortgages (HECM) are the only </a:t>
            </a:r>
            <a:r>
              <a:rPr lang="en-US" dirty="0"/>
              <a:t>reverse mortgage insured by U.S. government; </a:t>
            </a:r>
            <a:r>
              <a:rPr lang="en-US" dirty="0" smtClean="0"/>
              <a:t>available only </a:t>
            </a:r>
            <a:r>
              <a:rPr lang="en-US" dirty="0"/>
              <a:t>through </a:t>
            </a:r>
            <a:r>
              <a:rPr lang="en-US" dirty="0" smtClean="0"/>
              <a:t>an FHA-approved lender.</a:t>
            </a:r>
          </a:p>
          <a:p>
            <a:pPr lvl="1">
              <a:lnSpc>
                <a:spcPts val="2100"/>
              </a:lnSpc>
              <a:spcAft>
                <a:spcPts val="600"/>
              </a:spcAft>
            </a:pPr>
            <a:r>
              <a:rPr lang="en-US" dirty="0" smtClean="0"/>
              <a:t>The borrower must be 62 or older, own their home or have only a small mortgage balance, occupy the property as a primary residence, and participate in HECM counselling. </a:t>
            </a:r>
          </a:p>
          <a:p>
            <a:pPr lvl="1">
              <a:lnSpc>
                <a:spcPts val="2100"/>
              </a:lnSpc>
              <a:spcAft>
                <a:spcPts val="600"/>
              </a:spcAft>
            </a:pPr>
            <a:r>
              <a:rPr lang="en-US" dirty="0"/>
              <a:t>N</a:t>
            </a:r>
            <a:r>
              <a:rPr lang="en-US" dirty="0" smtClean="0"/>
              <a:t>o </a:t>
            </a:r>
            <a:r>
              <a:rPr lang="en-US" dirty="0"/>
              <a:t>income, credit, or employment qualifications </a:t>
            </a:r>
            <a:r>
              <a:rPr lang="en-US" dirty="0" smtClean="0"/>
              <a:t>are required; no </a:t>
            </a:r>
            <a:r>
              <a:rPr lang="en-US" dirty="0"/>
              <a:t>repayment is </a:t>
            </a:r>
            <a:r>
              <a:rPr lang="en-US" dirty="0" smtClean="0"/>
              <a:t>required.</a:t>
            </a:r>
            <a:endParaRPr lang="en-US" dirty="0"/>
          </a:p>
          <a:p>
            <a:pPr lvl="1">
              <a:lnSpc>
                <a:spcPts val="2100"/>
              </a:lnSpc>
              <a:spcAft>
                <a:spcPts val="600"/>
              </a:spcAft>
            </a:pPr>
            <a:r>
              <a:rPr lang="en-US" dirty="0"/>
              <a:t>Closing costs can be financed into the mortgage </a:t>
            </a:r>
            <a:r>
              <a:rPr lang="en-US" dirty="0" smtClean="0"/>
              <a:t>loan.</a:t>
            </a:r>
            <a:endParaRPr lang="en-US" dirty="0"/>
          </a:p>
          <a:p>
            <a:pPr lvl="1">
              <a:lnSpc>
                <a:spcPts val="2100"/>
              </a:lnSpc>
              <a:spcAft>
                <a:spcPts val="600"/>
              </a:spcAft>
            </a:pPr>
            <a:endParaRPr lang="en-US" sz="1800" dirty="0" smtClean="0"/>
          </a:p>
          <a:p>
            <a:pPr lvl="1">
              <a:lnSpc>
                <a:spcPts val="2100"/>
              </a:lnSpc>
              <a:spcAft>
                <a:spcPts val="600"/>
              </a:spcAft>
            </a:pPr>
            <a:endParaRPr lang="en-US" sz="1800" dirty="0" smtClean="0"/>
          </a:p>
          <a:p>
            <a:endParaRPr lang="en-US" sz="1600" dirty="0" smtClean="0"/>
          </a:p>
          <a:p>
            <a:endParaRPr lang="en-US" sz="1600" dirty="0"/>
          </a:p>
        </p:txBody>
      </p:sp>
      <p:sp>
        <p:nvSpPr>
          <p:cNvPr id="3" name="Title 2"/>
          <p:cNvSpPr>
            <a:spLocks noGrp="1"/>
          </p:cNvSpPr>
          <p:nvPr>
            <p:ph type="title"/>
          </p:nvPr>
        </p:nvSpPr>
        <p:spPr>
          <a:xfrm>
            <a:off x="457200" y="274638"/>
            <a:ext cx="8458200" cy="1143000"/>
          </a:xfrm>
        </p:spPr>
        <p:txBody>
          <a:bodyPr>
            <a:normAutofit/>
          </a:bodyPr>
          <a:lstStyle/>
          <a:p>
            <a:r>
              <a:rPr lang="en-US" dirty="0" smtClean="0"/>
              <a:t>Reverse </a:t>
            </a:r>
            <a:r>
              <a:rPr lang="en-US" dirty="0"/>
              <a:t>m</a:t>
            </a:r>
            <a:r>
              <a:rPr lang="en-US" dirty="0" smtClean="0"/>
              <a:t>ortgages (HECM)</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40</a:t>
            </a:fld>
            <a:endParaRPr lang="en-US" dirty="0"/>
          </a:p>
        </p:txBody>
      </p:sp>
    </p:spTree>
    <p:extLst>
      <p:ext uri="{BB962C8B-B14F-4D97-AF65-F5344CB8AC3E}">
        <p14:creationId xmlns:p14="http://schemas.microsoft.com/office/powerpoint/2010/main" val="1396376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391400" cy="4572000"/>
          </a:xfrm>
        </p:spPr>
        <p:txBody>
          <a:bodyPr/>
          <a:lstStyle/>
          <a:p>
            <a:pPr>
              <a:lnSpc>
                <a:spcPts val="2100"/>
              </a:lnSpc>
              <a:spcAft>
                <a:spcPts val="600"/>
              </a:spcAft>
            </a:pPr>
            <a:r>
              <a:rPr lang="en-US" sz="1800" b="1" dirty="0" smtClean="0">
                <a:solidFill>
                  <a:schemeClr val="accent1">
                    <a:lumMod val="75000"/>
                  </a:schemeClr>
                </a:solidFill>
              </a:rPr>
              <a:t>The </a:t>
            </a:r>
            <a:r>
              <a:rPr lang="en-US" sz="1800" b="1" dirty="0">
                <a:solidFill>
                  <a:schemeClr val="accent1">
                    <a:lumMod val="75000"/>
                  </a:schemeClr>
                </a:solidFill>
              </a:rPr>
              <a:t>Scam</a:t>
            </a:r>
          </a:p>
          <a:p>
            <a:pPr lvl="1">
              <a:spcBef>
                <a:spcPts val="0"/>
              </a:spcBef>
              <a:spcAft>
                <a:spcPts val="1000"/>
              </a:spcAft>
              <a:buSzPct val="68000"/>
            </a:pPr>
            <a:r>
              <a:rPr lang="en-US" dirty="0"/>
              <a:t>Because many seniors have equity in their homes and tend to be more trusting than other demographic </a:t>
            </a:r>
            <a:r>
              <a:rPr lang="en-US" dirty="0" smtClean="0"/>
              <a:t>groups, </a:t>
            </a:r>
            <a:r>
              <a:rPr lang="en-US" dirty="0"/>
              <a:t>they are a target for </a:t>
            </a:r>
            <a:r>
              <a:rPr lang="en-US" dirty="0" smtClean="0"/>
              <a:t>scammers.</a:t>
            </a:r>
          </a:p>
          <a:p>
            <a:pPr lvl="1">
              <a:spcBef>
                <a:spcPts val="0"/>
              </a:spcBef>
              <a:spcAft>
                <a:spcPts val="1000"/>
              </a:spcAft>
              <a:buSzPct val="68000"/>
            </a:pPr>
            <a:r>
              <a:rPr lang="en-CA" dirty="0" smtClean="0"/>
              <a:t>Unscrupulous </a:t>
            </a:r>
            <a:r>
              <a:rPr lang="en-CA" dirty="0"/>
              <a:t>loan officers, mortgage companies, investors, loan counselors, appraisers, builders, developers, and real estate agents recruit seniors through local churches, investment seminars, and television, radio, billboard, and mailer advertisements. </a:t>
            </a:r>
          </a:p>
          <a:p>
            <a:pPr lvl="1">
              <a:spcBef>
                <a:spcPts val="0"/>
              </a:spcBef>
              <a:spcAft>
                <a:spcPts val="1000"/>
              </a:spcAft>
              <a:buClr>
                <a:srgbClr val="2DA2BF"/>
              </a:buClr>
              <a:buSzPct val="68000"/>
            </a:pPr>
            <a:r>
              <a:rPr lang="en-CA" dirty="0" smtClean="0">
                <a:solidFill>
                  <a:prstClr val="black"/>
                </a:solidFill>
              </a:rPr>
              <a:t>Scammers claim to able </a:t>
            </a:r>
            <a:r>
              <a:rPr lang="en-CA" dirty="0">
                <a:solidFill>
                  <a:prstClr val="black"/>
                </a:solidFill>
              </a:rPr>
              <a:t>to help seniors obtain a HECM</a:t>
            </a:r>
            <a:r>
              <a:rPr lang="en-CA" dirty="0" smtClean="0">
                <a:solidFill>
                  <a:prstClr val="black"/>
                </a:solidFill>
              </a:rPr>
              <a:t>. Seniors feel secure because </a:t>
            </a:r>
            <a:r>
              <a:rPr lang="en-CA" dirty="0">
                <a:solidFill>
                  <a:prstClr val="black"/>
                </a:solidFill>
              </a:rPr>
              <a:t>HECM is </a:t>
            </a:r>
            <a:r>
              <a:rPr lang="en-CA" dirty="0" smtClean="0">
                <a:solidFill>
                  <a:prstClr val="black"/>
                </a:solidFill>
              </a:rPr>
              <a:t>a government program.</a:t>
            </a:r>
          </a:p>
          <a:p>
            <a:pPr lvl="1">
              <a:spcBef>
                <a:spcPts val="0"/>
              </a:spcBef>
              <a:spcAft>
                <a:spcPts val="1000"/>
              </a:spcAft>
              <a:buClr>
                <a:srgbClr val="2DA2BF"/>
              </a:buClr>
              <a:buSzPct val="68000"/>
            </a:pPr>
            <a:r>
              <a:rPr lang="en-US" dirty="0">
                <a:solidFill>
                  <a:prstClr val="black"/>
                </a:solidFill>
              </a:rPr>
              <a:t>Once the senior has agreed to the </a:t>
            </a:r>
            <a:r>
              <a:rPr lang="en-US" dirty="0" smtClean="0">
                <a:solidFill>
                  <a:prstClr val="black"/>
                </a:solidFill>
              </a:rPr>
              <a:t>plan—and </a:t>
            </a:r>
            <a:r>
              <a:rPr lang="en-US" dirty="0">
                <a:solidFill>
                  <a:prstClr val="black"/>
                </a:solidFill>
              </a:rPr>
              <a:t>a crooked appraiser inflates the value of the </a:t>
            </a:r>
            <a:r>
              <a:rPr lang="en-US" dirty="0" smtClean="0">
                <a:solidFill>
                  <a:prstClr val="black"/>
                </a:solidFill>
              </a:rPr>
              <a:t>house—the scammers </a:t>
            </a:r>
            <a:r>
              <a:rPr lang="en-US" dirty="0">
                <a:solidFill>
                  <a:prstClr val="black"/>
                </a:solidFill>
              </a:rPr>
              <a:t>obtain a reverse mortgage in the seniors’ names. </a:t>
            </a:r>
            <a:endParaRPr lang="en-CA" dirty="0" smtClean="0">
              <a:solidFill>
                <a:prstClr val="black"/>
              </a:solidFill>
            </a:endParaRPr>
          </a:p>
          <a:p>
            <a:pPr>
              <a:spcBef>
                <a:spcPts val="0"/>
              </a:spcBef>
              <a:spcAft>
                <a:spcPts val="1000"/>
              </a:spcAft>
              <a:buClr>
                <a:srgbClr val="2DA2BF"/>
              </a:buClr>
            </a:pPr>
            <a:r>
              <a:rPr lang="en-CA" sz="1800" b="1" dirty="0" smtClean="0">
                <a:solidFill>
                  <a:schemeClr val="accent1">
                    <a:lumMod val="75000"/>
                  </a:schemeClr>
                </a:solidFill>
              </a:rPr>
              <a:t>Impact/Outcomes</a:t>
            </a:r>
            <a:endParaRPr lang="en-CA" sz="1800" b="1" dirty="0">
              <a:solidFill>
                <a:schemeClr val="accent1">
                  <a:lumMod val="75000"/>
                </a:schemeClr>
              </a:solidFill>
            </a:endParaRPr>
          </a:p>
          <a:p>
            <a:pPr lvl="1">
              <a:spcBef>
                <a:spcPts val="0"/>
              </a:spcBef>
              <a:spcAft>
                <a:spcPts val="1000"/>
              </a:spcAft>
              <a:buClr>
                <a:srgbClr val="2DA2BF"/>
              </a:buClr>
              <a:buSzPct val="68000"/>
            </a:pPr>
            <a:r>
              <a:rPr lang="en-CA" dirty="0" smtClean="0">
                <a:solidFill>
                  <a:prstClr val="black"/>
                </a:solidFill>
              </a:rPr>
              <a:t>The </a:t>
            </a:r>
            <a:r>
              <a:rPr lang="en-CA" dirty="0">
                <a:solidFill>
                  <a:prstClr val="black"/>
                </a:solidFill>
              </a:rPr>
              <a:t>property title is transferred to the perpetrator who takes ownership of the house. </a:t>
            </a:r>
          </a:p>
          <a:p>
            <a:pPr lvl="1">
              <a:lnSpc>
                <a:spcPts val="2100"/>
              </a:lnSpc>
              <a:spcAft>
                <a:spcPts val="600"/>
              </a:spcAft>
            </a:pPr>
            <a:endParaRPr lang="en-US" sz="1800" dirty="0" smtClean="0"/>
          </a:p>
          <a:p>
            <a:pPr lvl="1"/>
            <a:endParaRPr lang="en-US" sz="1600" dirty="0" smtClean="0"/>
          </a:p>
          <a:p>
            <a:endParaRPr lang="en-US" sz="1600" dirty="0"/>
          </a:p>
        </p:txBody>
      </p:sp>
      <p:sp>
        <p:nvSpPr>
          <p:cNvPr id="3" name="Title 2"/>
          <p:cNvSpPr>
            <a:spLocks noGrp="1"/>
          </p:cNvSpPr>
          <p:nvPr>
            <p:ph type="title"/>
          </p:nvPr>
        </p:nvSpPr>
        <p:spPr>
          <a:xfrm>
            <a:off x="457200" y="274638"/>
            <a:ext cx="8458200" cy="1143000"/>
          </a:xfrm>
        </p:spPr>
        <p:txBody>
          <a:bodyPr>
            <a:normAutofit/>
          </a:bodyPr>
          <a:lstStyle/>
          <a:p>
            <a:r>
              <a:rPr lang="en-US" dirty="0" smtClean="0"/>
              <a:t>Reverse </a:t>
            </a:r>
            <a:r>
              <a:rPr lang="en-US" dirty="0"/>
              <a:t>m</a:t>
            </a:r>
            <a:r>
              <a:rPr lang="en-US" dirty="0" smtClean="0"/>
              <a:t>ortgages (HECM), cont’d</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41</a:t>
            </a:fld>
            <a:endParaRPr lang="en-US" dirty="0"/>
          </a:p>
        </p:txBody>
      </p:sp>
    </p:spTree>
    <p:extLst>
      <p:ext uri="{BB962C8B-B14F-4D97-AF65-F5344CB8AC3E}">
        <p14:creationId xmlns:p14="http://schemas.microsoft.com/office/powerpoint/2010/main" val="2474934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132993" cy="4724400"/>
          </a:xfrm>
          <a:solidFill>
            <a:srgbClr val="F5F5F5"/>
          </a:solidFill>
        </p:spPr>
        <p:txBody>
          <a:bodyPr/>
          <a:lstStyle/>
          <a:p>
            <a:pPr marL="109537" indent="0">
              <a:lnSpc>
                <a:spcPts val="2100"/>
              </a:lnSpc>
              <a:spcAft>
                <a:spcPts val="600"/>
              </a:spcAft>
              <a:buNone/>
            </a:pPr>
            <a:r>
              <a:rPr lang="en-US" sz="1800" b="1" dirty="0" smtClean="0">
                <a:latin typeface="Times New Roman" panose="02020603050405020304" pitchFamily="18" charset="0"/>
                <a:cs typeface="Times New Roman" panose="02020603050405020304" pitchFamily="18" charset="0"/>
              </a:rPr>
              <a:t>Bill and Jean D., Arizona</a:t>
            </a:r>
            <a:endParaRPr lang="en-US" sz="1800" b="1" dirty="0">
              <a:latin typeface="Times New Roman" panose="02020603050405020304" pitchFamily="18" charset="0"/>
              <a:cs typeface="Times New Roman" panose="02020603050405020304" pitchFamily="18" charset="0"/>
            </a:endParaRPr>
          </a:p>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Bill and Jean had a small mortgage on their comfortable home in Tucson, Arizona.  However, since both of them were retired, they had no income and had spent a lot of savings due to Bill’s recent illness. When they found it difficult to make mortgage payments, they decided to look into a government-insured reverse mortgage (HECM).</a:t>
            </a:r>
          </a:p>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Bill responded to a flyer left in their door that advertised reverse mortgages. At the appointed time, a well-dressed, professional-looking woman showed up.  She walked Bill and Jean through the requirements; Bill and Jean qualified on all fronts.</a:t>
            </a:r>
          </a:p>
          <a:p>
            <a:pPr marL="365125" lvl="1" indent="0">
              <a:spcBef>
                <a:spcPts val="0"/>
              </a:spcBef>
              <a:spcAft>
                <a:spcPts val="1000"/>
              </a:spcAft>
              <a:buNone/>
            </a:pPr>
            <a:r>
              <a:rPr lang="en-US" dirty="0">
                <a:latin typeface="Times New Roman" panose="02020603050405020304" pitchFamily="18" charset="0"/>
                <a:cs typeface="Times New Roman" panose="02020603050405020304" pitchFamily="18" charset="0"/>
              </a:rPr>
              <a:t>The woman explained that her company would apply for the HECM in Bill and Jean’s name.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fee they paid upfront for her services would ensure that the couple qualified for the mortgage.</a:t>
            </a:r>
          </a:p>
          <a:p>
            <a:pPr marL="365125" lvl="1" indent="0">
              <a:spcBef>
                <a:spcPts val="0"/>
              </a:spcBef>
              <a:spcAft>
                <a:spcPts val="1000"/>
              </a:spcAft>
              <a:buNone/>
            </a:pPr>
            <a:r>
              <a:rPr lang="en-US" dirty="0">
                <a:latin typeface="Times New Roman" panose="02020603050405020304" pitchFamily="18" charset="0"/>
                <a:cs typeface="Times New Roman" panose="02020603050405020304" pitchFamily="18" charset="0"/>
              </a:rPr>
              <a:t>Two weeks later, the woman phoned the couple with good news.  Their HECM had been approved.</a:t>
            </a:r>
          </a:p>
          <a:p>
            <a:pPr marL="365125" lvl="1" indent="0">
              <a:spcBef>
                <a:spcPts val="0"/>
              </a:spcBef>
              <a:spcAft>
                <a:spcPts val="1000"/>
              </a:spcAft>
              <a:buNone/>
            </a:pPr>
            <a:r>
              <a:rPr lang="en-US" dirty="0">
                <a:latin typeface="Times New Roman" panose="02020603050405020304" pitchFamily="18" charset="0"/>
                <a:cs typeface="Times New Roman" panose="02020603050405020304" pitchFamily="18" charset="0"/>
              </a:rPr>
              <a:t>Bill and Jean did not know that they would have qualified for a HECM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any outside help and without spending money on an upfront fee.</a:t>
            </a:r>
          </a:p>
          <a:p>
            <a:pPr marL="365125" lvl="1" indent="0">
              <a:spcBef>
                <a:spcPts val="0"/>
              </a:spcBef>
              <a:spcAft>
                <a:spcPts val="1000"/>
              </a:spcAft>
              <a:buNone/>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458200" cy="1143000"/>
          </a:xfrm>
        </p:spPr>
        <p:txBody>
          <a:bodyPr>
            <a:normAutofit/>
          </a:bodyPr>
          <a:lstStyle/>
          <a:p>
            <a:r>
              <a:rPr lang="en-US" dirty="0" smtClean="0">
                <a:solidFill>
                  <a:schemeClr val="accent1">
                    <a:lumMod val="75000"/>
                  </a:schemeClr>
                </a:solidFill>
              </a:rPr>
              <a:t>Reverse mortgages – real </a:t>
            </a:r>
            <a:r>
              <a:rPr lang="en-US" dirty="0">
                <a:solidFill>
                  <a:schemeClr val="accent1">
                    <a:lumMod val="75000"/>
                  </a:schemeClr>
                </a:solidFill>
              </a:rPr>
              <a:t>l</a:t>
            </a:r>
            <a:r>
              <a:rPr lang="en-US" dirty="0" smtClean="0">
                <a:solidFill>
                  <a:schemeClr val="accent1">
                    <a:lumMod val="75000"/>
                  </a:schemeClr>
                </a:solidFill>
              </a:rPr>
              <a:t>ife example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42</a:t>
            </a:fld>
            <a:endParaRPr lang="en-US" dirty="0"/>
          </a:p>
        </p:txBody>
      </p:sp>
    </p:spTree>
    <p:extLst>
      <p:ext uri="{BB962C8B-B14F-4D97-AF65-F5344CB8AC3E}">
        <p14:creationId xmlns:p14="http://schemas.microsoft.com/office/powerpoint/2010/main" val="142365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132993" cy="4724400"/>
          </a:xfrm>
          <a:solidFill>
            <a:srgbClr val="F5F5F5"/>
          </a:solidFill>
        </p:spPr>
        <p:txBody>
          <a:bodyPr/>
          <a:lstStyle/>
          <a:p>
            <a:pPr marL="365125" lvl="1" indent="0">
              <a:spcBef>
                <a:spcPts val="0"/>
              </a:spcBef>
              <a:spcAft>
                <a:spcPts val="1000"/>
              </a:spcAft>
              <a:buNone/>
            </a:pPr>
            <a:r>
              <a:rPr lang="en-US" dirty="0" smtClean="0">
                <a:latin typeface="Times New Roman" panose="02020603050405020304" pitchFamily="18" charset="0"/>
                <a:cs typeface="Times New Roman" panose="02020603050405020304" pitchFamily="18" charset="0"/>
              </a:rPr>
              <a:t>Bill and Jean were thrilled to have obtained their HECM. For months, they lived in their house, unaware that they had been scammed out of money.  But it got worse.  One day the police arrived at their door to tell Bill and Jean that they had arrested a mortgage fraud outfit and that they had found the deed to Bill and Jean’s house in the papers.  Bill and Jean had inadvertently signed away the deed to their house and no longer owned any equity in it—in fact, their house now belonged to the scammer!</a:t>
            </a:r>
            <a:endParaRPr lang="en-US" dirty="0">
              <a:latin typeface="Times New Roman" panose="02020603050405020304" pitchFamily="18" charset="0"/>
              <a:cs typeface="Times New Roman" panose="02020603050405020304" pitchFamily="18" charset="0"/>
            </a:endParaRPr>
          </a:p>
          <a:p>
            <a:pPr marL="365125" lvl="1" indent="0">
              <a:spcBef>
                <a:spcPts val="0"/>
              </a:spcBef>
              <a:spcAft>
                <a:spcPts val="1000"/>
              </a:spcAft>
              <a:buNone/>
            </a:pPr>
            <a:endParaRPr lang="en-US"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458200" cy="1143000"/>
          </a:xfrm>
        </p:spPr>
        <p:txBody>
          <a:bodyPr>
            <a:normAutofit/>
          </a:bodyPr>
          <a:lstStyle/>
          <a:p>
            <a:r>
              <a:rPr lang="en-US" dirty="0" smtClean="0">
                <a:solidFill>
                  <a:schemeClr val="accent1">
                    <a:lumMod val="75000"/>
                  </a:schemeClr>
                </a:solidFill>
              </a:rPr>
              <a:t>Reverse mortgages – real </a:t>
            </a:r>
            <a:r>
              <a:rPr lang="en-US" dirty="0">
                <a:solidFill>
                  <a:schemeClr val="accent1">
                    <a:lumMod val="75000"/>
                  </a:schemeClr>
                </a:solidFill>
              </a:rPr>
              <a:t>l</a:t>
            </a:r>
            <a:r>
              <a:rPr lang="en-US" dirty="0" smtClean="0">
                <a:solidFill>
                  <a:schemeClr val="accent1">
                    <a:lumMod val="75000"/>
                  </a:schemeClr>
                </a:solidFill>
              </a:rPr>
              <a:t>ife example, cont’d</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43</a:t>
            </a:fld>
            <a:endParaRPr lang="en-US" dirty="0"/>
          </a:p>
        </p:txBody>
      </p:sp>
    </p:spTree>
    <p:extLst>
      <p:ext uri="{BB962C8B-B14F-4D97-AF65-F5344CB8AC3E}">
        <p14:creationId xmlns:p14="http://schemas.microsoft.com/office/powerpoint/2010/main" val="253307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effectLst/>
              </a:rPr>
              <a:t>Foreclosure rescue scams</a:t>
            </a:r>
          </a:p>
        </p:txBody>
      </p:sp>
    </p:spTree>
    <p:extLst>
      <p:ext uri="{BB962C8B-B14F-4D97-AF65-F5344CB8AC3E}">
        <p14:creationId xmlns:p14="http://schemas.microsoft.com/office/powerpoint/2010/main" val="145425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393" y="1447800"/>
            <a:ext cx="3025007" cy="4532167"/>
          </a:xfrm>
          <a:prstGeom prst="rect">
            <a:avLst/>
          </a:prstGeom>
        </p:spPr>
      </p:pic>
      <p:sp>
        <p:nvSpPr>
          <p:cNvPr id="3" name="Title 2"/>
          <p:cNvSpPr>
            <a:spLocks noGrp="1"/>
          </p:cNvSpPr>
          <p:nvPr>
            <p:ph type="title"/>
          </p:nvPr>
        </p:nvSpPr>
        <p:spPr/>
        <p:txBody>
          <a:bodyPr/>
          <a:lstStyle/>
          <a:p>
            <a:r>
              <a:rPr lang="en-US" dirty="0" smtClean="0"/>
              <a:t>Types of foreclosure rescue scams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45</a:t>
            </a:fld>
            <a:endParaRPr lang="en-US" dirty="0"/>
          </a:p>
        </p:txBody>
      </p:sp>
      <p:sp>
        <p:nvSpPr>
          <p:cNvPr id="8" name="Content Placeholder 7"/>
          <p:cNvSpPr>
            <a:spLocks noGrp="1"/>
          </p:cNvSpPr>
          <p:nvPr>
            <p:ph idx="1"/>
          </p:nvPr>
        </p:nvSpPr>
        <p:spPr>
          <a:xfrm>
            <a:off x="457200" y="1371600"/>
            <a:ext cx="5334000" cy="4724400"/>
          </a:xfrm>
        </p:spPr>
        <p:txBody>
          <a:bodyPr/>
          <a:lstStyle/>
          <a:p>
            <a:pPr lvl="1">
              <a:spcAft>
                <a:spcPts val="300"/>
              </a:spcAft>
              <a:buClr>
                <a:srgbClr val="2DA2BF"/>
              </a:buClr>
            </a:pPr>
            <a:r>
              <a:rPr lang="en-US" sz="1800" dirty="0" smtClean="0">
                <a:solidFill>
                  <a:prstClr val="black">
                    <a:lumMod val="95000"/>
                    <a:lumOff val="5000"/>
                  </a:prstClr>
                </a:solidFill>
              </a:rPr>
              <a:t>Rent-to-own</a:t>
            </a:r>
            <a:endParaRPr lang="en-US" sz="1800" dirty="0">
              <a:solidFill>
                <a:prstClr val="black">
                  <a:lumMod val="95000"/>
                  <a:lumOff val="5000"/>
                </a:prstClr>
              </a:solidFill>
            </a:endParaRPr>
          </a:p>
          <a:p>
            <a:pPr lvl="1">
              <a:spcAft>
                <a:spcPts val="300"/>
              </a:spcAft>
              <a:buClr>
                <a:srgbClr val="2DA2BF"/>
              </a:buClr>
            </a:pPr>
            <a:r>
              <a:rPr lang="en-US" sz="1800" dirty="0" smtClean="0">
                <a:solidFill>
                  <a:prstClr val="black">
                    <a:lumMod val="95000"/>
                    <a:lumOff val="5000"/>
                  </a:prstClr>
                </a:solidFill>
              </a:rPr>
              <a:t>Equity stripping</a:t>
            </a:r>
            <a:endParaRPr lang="en-US" sz="1800" dirty="0">
              <a:solidFill>
                <a:prstClr val="black">
                  <a:lumMod val="95000"/>
                  <a:lumOff val="5000"/>
                </a:prstClr>
              </a:solidFill>
            </a:endParaRPr>
          </a:p>
          <a:p>
            <a:pPr lvl="1">
              <a:spcAft>
                <a:spcPts val="300"/>
              </a:spcAft>
              <a:buClr>
                <a:srgbClr val="2DA2BF"/>
              </a:buClr>
            </a:pPr>
            <a:r>
              <a:rPr lang="en-US" sz="1800" dirty="0" smtClean="0">
                <a:solidFill>
                  <a:prstClr val="black">
                    <a:lumMod val="95000"/>
                    <a:lumOff val="5000"/>
                  </a:prstClr>
                </a:solidFill>
              </a:rPr>
              <a:t>Illegal flipping (flopping)</a:t>
            </a:r>
            <a:endParaRPr lang="en-US" sz="1800" dirty="0">
              <a:solidFill>
                <a:prstClr val="black">
                  <a:lumMod val="95000"/>
                  <a:lumOff val="5000"/>
                </a:prstClr>
              </a:solidFill>
            </a:endParaRPr>
          </a:p>
          <a:p>
            <a:pPr lvl="1">
              <a:spcAft>
                <a:spcPts val="600"/>
              </a:spcAft>
              <a:buClr>
                <a:srgbClr val="2DA2BF"/>
              </a:buClr>
            </a:pPr>
            <a:r>
              <a:rPr lang="en-US" sz="1800" dirty="0" smtClean="0">
                <a:solidFill>
                  <a:prstClr val="black">
                    <a:lumMod val="95000"/>
                    <a:lumOff val="5000"/>
                  </a:prstClr>
                </a:solidFill>
              </a:rPr>
              <a:t>Bankruptcy</a:t>
            </a:r>
            <a:endParaRPr lang="en-US" sz="1800" dirty="0">
              <a:solidFill>
                <a:prstClr val="black">
                  <a:lumMod val="95000"/>
                  <a:lumOff val="5000"/>
                </a:prstClr>
              </a:solidFill>
            </a:endParaRPr>
          </a:p>
          <a:p>
            <a:pPr lvl="0">
              <a:buClr>
                <a:srgbClr val="2DA2BF"/>
              </a:buClr>
            </a:pPr>
            <a:endParaRPr lang="en-US" dirty="0">
              <a:solidFill>
                <a:prstClr val="black"/>
              </a:solidFill>
            </a:endParaRPr>
          </a:p>
          <a:p>
            <a:pPr marL="603250" lvl="2" indent="0">
              <a:buClr>
                <a:srgbClr val="DA1F28"/>
              </a:buClr>
              <a:buNone/>
            </a:pPr>
            <a:r>
              <a:rPr lang="en-US" dirty="0" smtClean="0">
                <a:solidFill>
                  <a:prstClr val="black"/>
                </a:solidFill>
              </a:rPr>
              <a:t>“Foreclosure </a:t>
            </a:r>
            <a:r>
              <a:rPr lang="en-US" dirty="0">
                <a:solidFill>
                  <a:prstClr val="black"/>
                </a:solidFill>
              </a:rPr>
              <a:t>rescue scams vary in execution but they capitalize on two things: borrower desperation and mind-bogglingly complex mortgage loan documents</a:t>
            </a:r>
            <a:r>
              <a:rPr lang="en-US" dirty="0" smtClean="0">
                <a:solidFill>
                  <a:prstClr val="black"/>
                </a:solidFill>
              </a:rPr>
              <a:t>.” </a:t>
            </a:r>
            <a:r>
              <a:rPr lang="en-US" dirty="0">
                <a:solidFill>
                  <a:prstClr val="black"/>
                </a:solidFill>
              </a:rPr>
              <a:t>(</a:t>
            </a:r>
            <a:r>
              <a:rPr lang="en-US" i="1" dirty="0">
                <a:solidFill>
                  <a:prstClr val="black"/>
                </a:solidFill>
                <a:hlinkClick r:id="rId4"/>
              </a:rPr>
              <a:t>New York Times</a:t>
            </a:r>
            <a:r>
              <a:rPr lang="en-US" dirty="0">
                <a:solidFill>
                  <a:prstClr val="black"/>
                </a:solidFill>
              </a:rPr>
              <a:t>)</a:t>
            </a:r>
          </a:p>
          <a:p>
            <a:endParaRPr lang="en-US" dirty="0"/>
          </a:p>
        </p:txBody>
      </p:sp>
    </p:spTree>
    <p:extLst>
      <p:ext uri="{BB962C8B-B14F-4D97-AF65-F5344CB8AC3E}">
        <p14:creationId xmlns:p14="http://schemas.microsoft.com/office/powerpoint/2010/main" val="300887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Verlee\AppData\Local\Microsoft\Windows\Temporary Internet Files\Content.IE5\ZXXSTBC5\ID-100278202.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14000"/>
                    </a14:imgEffect>
                  </a14:imgLayer>
                </a14:imgProps>
              </a:ext>
              <a:ext uri="{28A0092B-C50C-407E-A947-70E740481C1C}">
                <a14:useLocalDpi xmlns:a14="http://schemas.microsoft.com/office/drawing/2010/main" val="0"/>
              </a:ext>
            </a:extLst>
          </a:blip>
          <a:srcRect r="5920" b="6176"/>
          <a:stretch/>
        </p:blipFill>
        <p:spPr bwMode="auto">
          <a:xfrm>
            <a:off x="3886200" y="3094074"/>
            <a:ext cx="5257800" cy="33067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09600" y="1295400"/>
            <a:ext cx="7467600" cy="4724400"/>
          </a:xfrm>
        </p:spPr>
        <p:txBody>
          <a:bodyPr/>
          <a:lstStyle/>
          <a:p>
            <a:pPr>
              <a:spcAft>
                <a:spcPts val="600"/>
              </a:spcAft>
            </a:pPr>
            <a:r>
              <a:rPr lang="en-CA" sz="1800" b="1" dirty="0">
                <a:solidFill>
                  <a:schemeClr val="accent1">
                    <a:lumMod val="75000"/>
                  </a:schemeClr>
                </a:solidFill>
              </a:rPr>
              <a:t>The </a:t>
            </a:r>
            <a:r>
              <a:rPr lang="en-CA" sz="1800" b="1" dirty="0" smtClean="0">
                <a:solidFill>
                  <a:schemeClr val="accent1">
                    <a:lumMod val="75000"/>
                  </a:schemeClr>
                </a:solidFill>
              </a:rPr>
              <a:t>Victim</a:t>
            </a:r>
            <a:endParaRPr lang="en-US" sz="1800" b="1" dirty="0">
              <a:solidFill>
                <a:schemeClr val="accent1">
                  <a:lumMod val="75000"/>
                </a:schemeClr>
              </a:solidFill>
            </a:endParaRPr>
          </a:p>
          <a:p>
            <a:pPr lvl="1">
              <a:spcBef>
                <a:spcPts val="0"/>
              </a:spcBef>
              <a:spcAft>
                <a:spcPts val="600"/>
              </a:spcAft>
            </a:pPr>
            <a:r>
              <a:rPr lang="en-US" dirty="0"/>
              <a:t>C</a:t>
            </a:r>
            <a:r>
              <a:rPr lang="en-US" dirty="0" smtClean="0"/>
              <a:t>ash-strapped homeowners </a:t>
            </a:r>
            <a:r>
              <a:rPr lang="en-US" dirty="0"/>
              <a:t>who are nearing the end of the foreclosure process after failing to make their </a:t>
            </a:r>
            <a:r>
              <a:rPr lang="en-US" dirty="0" smtClean="0"/>
              <a:t>payments.</a:t>
            </a:r>
          </a:p>
          <a:p>
            <a:pPr marR="0">
              <a:spcAft>
                <a:spcPts val="600"/>
              </a:spcAft>
            </a:pPr>
            <a:r>
              <a:rPr lang="en-US" sz="1800" b="1" dirty="0" smtClean="0">
                <a:solidFill>
                  <a:schemeClr val="accent1">
                    <a:lumMod val="75000"/>
                  </a:schemeClr>
                </a:solidFill>
              </a:rPr>
              <a:t>Background to the Scam</a:t>
            </a:r>
          </a:p>
          <a:p>
            <a:pPr lvl="1">
              <a:spcBef>
                <a:spcPts val="0"/>
              </a:spcBef>
              <a:spcAft>
                <a:spcPts val="600"/>
              </a:spcAft>
              <a:buClr>
                <a:srgbClr val="2DA2BF"/>
              </a:buClr>
            </a:pPr>
            <a:r>
              <a:rPr lang="en-US" dirty="0" smtClean="0">
                <a:solidFill>
                  <a:prstClr val="black"/>
                </a:solidFill>
              </a:rPr>
              <a:t>Renting a property with an option to purchase is subject to fraud when homeowners wish to stay in their house while seeking rescue from foreclosure. </a:t>
            </a:r>
          </a:p>
          <a:p>
            <a:pPr lvl="1">
              <a:spcBef>
                <a:spcPts val="0"/>
              </a:spcBef>
              <a:spcAft>
                <a:spcPts val="300"/>
              </a:spcAft>
              <a:buClr>
                <a:srgbClr val="2DA2BF"/>
              </a:buClr>
            </a:pPr>
            <a:r>
              <a:rPr lang="en-US" dirty="0" smtClean="0">
                <a:solidFill>
                  <a:prstClr val="black"/>
                </a:solidFill>
              </a:rPr>
              <a:t>Leaseback schemes often include equity stripping as well. (See Slide 48).</a:t>
            </a:r>
          </a:p>
          <a:p>
            <a:pPr>
              <a:spcAft>
                <a:spcPts val="300"/>
              </a:spcAft>
              <a:buClr>
                <a:srgbClr val="2DA2BF"/>
              </a:buClr>
            </a:pPr>
            <a:r>
              <a:rPr lang="en-US" sz="1800" b="1" dirty="0" smtClean="0">
                <a:solidFill>
                  <a:schemeClr val="accent1">
                    <a:lumMod val="75000"/>
                  </a:schemeClr>
                </a:solidFill>
              </a:rPr>
              <a:t>The Scam</a:t>
            </a:r>
          </a:p>
          <a:p>
            <a:pPr lvl="1">
              <a:spcAft>
                <a:spcPts val="300"/>
              </a:spcAft>
              <a:buClr>
                <a:srgbClr val="2DA2BF"/>
              </a:buClr>
            </a:pPr>
            <a:r>
              <a:rPr lang="en-US" dirty="0">
                <a:solidFill>
                  <a:prstClr val="black"/>
                </a:solidFill>
              </a:rPr>
              <a:t>“Rescue artists” step in, and for a fee “temporarily” take</a:t>
            </a:r>
            <a:br>
              <a:rPr lang="en-US" dirty="0">
                <a:solidFill>
                  <a:prstClr val="black"/>
                </a:solidFill>
              </a:rPr>
            </a:br>
            <a:r>
              <a:rPr lang="en-US" dirty="0">
                <a:solidFill>
                  <a:prstClr val="black"/>
                </a:solidFill>
              </a:rPr>
              <a:t>title to the house, and agree to lease it back to the homeowner. The homeowner signs a lease and makes monthly payments to the </a:t>
            </a:r>
            <a:r>
              <a:rPr lang="en-US" dirty="0" smtClean="0">
                <a:solidFill>
                  <a:prstClr val="black"/>
                </a:solidFill>
              </a:rPr>
              <a:t/>
            </a:r>
            <a:br>
              <a:rPr lang="en-US" dirty="0" smtClean="0">
                <a:solidFill>
                  <a:prstClr val="black"/>
                </a:solidFill>
              </a:rPr>
            </a:br>
            <a:r>
              <a:rPr lang="en-US" dirty="0" smtClean="0">
                <a:solidFill>
                  <a:prstClr val="black"/>
                </a:solidFill>
              </a:rPr>
              <a:t>scammer.</a:t>
            </a:r>
          </a:p>
          <a:p>
            <a:pPr lvl="1">
              <a:spcAft>
                <a:spcPts val="300"/>
              </a:spcAft>
              <a:buClr>
                <a:srgbClr val="2DA2BF"/>
              </a:buClr>
            </a:pPr>
            <a:r>
              <a:rPr lang="en-US" dirty="0">
                <a:solidFill>
                  <a:prstClr val="black"/>
                </a:solidFill>
              </a:rPr>
              <a:t>Terms of the new agreement are more severe than the </a:t>
            </a:r>
            <a:r>
              <a:rPr lang="en-US" dirty="0" smtClean="0">
                <a:solidFill>
                  <a:prstClr val="black"/>
                </a:solidFill>
              </a:rPr>
              <a:t/>
            </a:r>
            <a:br>
              <a:rPr lang="en-US" dirty="0" smtClean="0">
                <a:solidFill>
                  <a:prstClr val="black"/>
                </a:solidFill>
              </a:rPr>
            </a:br>
            <a:r>
              <a:rPr lang="en-US" dirty="0" smtClean="0">
                <a:solidFill>
                  <a:prstClr val="black"/>
                </a:solidFill>
              </a:rPr>
              <a:t>original mortgage, with higher monthly payments.</a:t>
            </a:r>
            <a:endParaRPr lang="en-US" dirty="0" smtClean="0">
              <a:solidFill>
                <a:schemeClr val="accent1">
                  <a:lumMod val="75000"/>
                </a:schemeClr>
              </a:solidFill>
            </a:endParaRPr>
          </a:p>
          <a:p>
            <a:pPr lvl="1">
              <a:spcAft>
                <a:spcPts val="0"/>
              </a:spcAft>
              <a:buClr>
                <a:srgbClr val="2DA2BF"/>
              </a:buClr>
            </a:pPr>
            <a:endParaRPr lang="en-US" dirty="0" smtClean="0">
              <a:solidFill>
                <a:prstClr val="black"/>
              </a:solidFill>
            </a:endParaRPr>
          </a:p>
        </p:txBody>
      </p:sp>
      <p:sp>
        <p:nvSpPr>
          <p:cNvPr id="3" name="Title 2"/>
          <p:cNvSpPr>
            <a:spLocks noGrp="1"/>
          </p:cNvSpPr>
          <p:nvPr>
            <p:ph type="title"/>
          </p:nvPr>
        </p:nvSpPr>
        <p:spPr/>
        <p:txBody>
          <a:bodyPr/>
          <a:lstStyle/>
          <a:p>
            <a:r>
              <a:rPr lang="en-US" dirty="0" smtClean="0"/>
              <a:t>Rent-to-own (leaseback scheme)</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192302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6934200" cy="4724400"/>
          </a:xfrm>
        </p:spPr>
        <p:txBody>
          <a:bodyPr/>
          <a:lstStyle/>
          <a:p>
            <a:pPr lvl="0">
              <a:lnSpc>
                <a:spcPts val="2100"/>
              </a:lnSpc>
              <a:spcAft>
                <a:spcPts val="600"/>
              </a:spcAft>
              <a:buClr>
                <a:srgbClr val="2DA2BF"/>
              </a:buClr>
            </a:pPr>
            <a:r>
              <a:rPr lang="en-US" sz="1800" b="1" dirty="0" smtClean="0">
                <a:solidFill>
                  <a:srgbClr val="2DA2BF">
                    <a:lumMod val="75000"/>
                  </a:srgbClr>
                </a:solidFill>
              </a:rPr>
              <a:t>Impact/Outcomes (multiple possibilities)</a:t>
            </a:r>
            <a:endParaRPr lang="en-US" sz="1800" b="1" dirty="0">
              <a:solidFill>
                <a:srgbClr val="2DA2BF">
                  <a:lumMod val="75000"/>
                </a:srgbClr>
              </a:solidFill>
            </a:endParaRPr>
          </a:p>
          <a:p>
            <a:pPr lvl="1">
              <a:spcAft>
                <a:spcPts val="600"/>
              </a:spcAft>
              <a:buClr>
                <a:srgbClr val="2DA2BF"/>
              </a:buClr>
            </a:pPr>
            <a:r>
              <a:rPr lang="en-US" dirty="0" smtClean="0">
                <a:solidFill>
                  <a:prstClr val="black"/>
                </a:solidFill>
              </a:rPr>
              <a:t>The </a:t>
            </a:r>
            <a:r>
              <a:rPr lang="en-US" dirty="0">
                <a:solidFill>
                  <a:prstClr val="black"/>
                </a:solidFill>
              </a:rPr>
              <a:t>victim falls behind on </a:t>
            </a:r>
            <a:r>
              <a:rPr lang="en-US" dirty="0" smtClean="0">
                <a:solidFill>
                  <a:prstClr val="black"/>
                </a:solidFill>
              </a:rPr>
              <a:t>payments and defaults on the lease, losing the fees </a:t>
            </a:r>
            <a:r>
              <a:rPr lang="en-US" dirty="0">
                <a:solidFill>
                  <a:prstClr val="black"/>
                </a:solidFill>
              </a:rPr>
              <a:t>paid up front, the </a:t>
            </a:r>
            <a:r>
              <a:rPr lang="en-US" dirty="0" smtClean="0">
                <a:solidFill>
                  <a:prstClr val="black"/>
                </a:solidFill>
              </a:rPr>
              <a:t>rent payments, and the home to </a:t>
            </a:r>
            <a:r>
              <a:rPr lang="en-US" dirty="0">
                <a:solidFill>
                  <a:prstClr val="black"/>
                </a:solidFill>
              </a:rPr>
              <a:t>the </a:t>
            </a:r>
            <a:r>
              <a:rPr lang="en-US" dirty="0" smtClean="0">
                <a:solidFill>
                  <a:prstClr val="black"/>
                </a:solidFill>
              </a:rPr>
              <a:t>scammer.</a:t>
            </a:r>
            <a:endParaRPr lang="en-US" dirty="0">
              <a:solidFill>
                <a:prstClr val="black"/>
              </a:solidFill>
            </a:endParaRPr>
          </a:p>
          <a:p>
            <a:pPr lvl="1">
              <a:spcAft>
                <a:spcPts val="600"/>
              </a:spcAft>
              <a:buClr>
                <a:srgbClr val="2DA2BF"/>
              </a:buClr>
            </a:pPr>
            <a:r>
              <a:rPr lang="en-US" dirty="0" smtClean="0">
                <a:solidFill>
                  <a:prstClr val="black"/>
                </a:solidFill>
              </a:rPr>
              <a:t>The scammer collects </a:t>
            </a:r>
            <a:r>
              <a:rPr lang="en-US" dirty="0">
                <a:solidFill>
                  <a:prstClr val="black"/>
                </a:solidFill>
              </a:rPr>
              <a:t>the rent </a:t>
            </a:r>
            <a:r>
              <a:rPr lang="en-US" dirty="0" smtClean="0">
                <a:solidFill>
                  <a:prstClr val="black"/>
                </a:solidFill>
              </a:rPr>
              <a:t>money</a:t>
            </a:r>
            <a:r>
              <a:rPr lang="en-US" dirty="0">
                <a:solidFill>
                  <a:prstClr val="black"/>
                </a:solidFill>
              </a:rPr>
              <a:t> </a:t>
            </a:r>
            <a:r>
              <a:rPr lang="en-US" dirty="0" smtClean="0">
                <a:solidFill>
                  <a:prstClr val="black"/>
                </a:solidFill>
              </a:rPr>
              <a:t>but never makes payments </a:t>
            </a:r>
            <a:r>
              <a:rPr lang="en-US" dirty="0">
                <a:solidFill>
                  <a:prstClr val="black"/>
                </a:solidFill>
              </a:rPr>
              <a:t>to the mortgage </a:t>
            </a:r>
            <a:r>
              <a:rPr lang="en-US" dirty="0" smtClean="0">
                <a:solidFill>
                  <a:prstClr val="black"/>
                </a:solidFill>
              </a:rPr>
              <a:t>company. The </a:t>
            </a:r>
            <a:r>
              <a:rPr lang="en-US" dirty="0">
                <a:solidFill>
                  <a:prstClr val="black"/>
                </a:solidFill>
              </a:rPr>
              <a:t>home continues through the foreclosure process, and the homeowner ends up being evicted. </a:t>
            </a:r>
            <a:endParaRPr lang="en-US" dirty="0" smtClean="0">
              <a:solidFill>
                <a:prstClr val="black"/>
              </a:solidFill>
            </a:endParaRPr>
          </a:p>
          <a:p>
            <a:pPr lvl="1">
              <a:spcAft>
                <a:spcPts val="600"/>
              </a:spcAft>
              <a:buClr>
                <a:srgbClr val="2DA2BF"/>
              </a:buClr>
            </a:pPr>
            <a:r>
              <a:rPr lang="en-US" dirty="0" smtClean="0">
                <a:solidFill>
                  <a:prstClr val="black"/>
                </a:solidFill>
              </a:rPr>
              <a:t>Homeowner/renter reestablishes financial health. They offer to buy the house for the price agreed in the contract. The scammer takes the money and runs. The homeowners are evicted. </a:t>
            </a:r>
            <a:endParaRPr lang="en-US" dirty="0">
              <a:solidFill>
                <a:prstClr val="black"/>
              </a:solidFill>
            </a:endParaRPr>
          </a:p>
        </p:txBody>
      </p:sp>
      <p:sp>
        <p:nvSpPr>
          <p:cNvPr id="3" name="Title 2"/>
          <p:cNvSpPr>
            <a:spLocks noGrp="1"/>
          </p:cNvSpPr>
          <p:nvPr>
            <p:ph type="title"/>
          </p:nvPr>
        </p:nvSpPr>
        <p:spPr/>
        <p:txBody>
          <a:bodyPr/>
          <a:lstStyle/>
          <a:p>
            <a:r>
              <a:rPr lang="en-US" dirty="0" smtClean="0"/>
              <a:t>Rent-to-own (leaseback scheme),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406581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75179"/>
          </a:xfrm>
          <a:solidFill>
            <a:srgbClr val="F5F5F5"/>
          </a:solidFill>
        </p:spPr>
        <p:txBody>
          <a:bodyPr/>
          <a:lstStyle/>
          <a:p>
            <a:pPr marL="109538" indent="0">
              <a:buNone/>
            </a:pPr>
            <a:r>
              <a:rPr lang="en-US" sz="1800" b="1" dirty="0" smtClean="0">
                <a:latin typeface="Times New Roman" panose="02020603050405020304" pitchFamily="18" charset="0"/>
                <a:cs typeface="Times New Roman" panose="02020603050405020304" pitchFamily="18" charset="0"/>
              </a:rPr>
              <a:t>Rent-to-own scammers, Philadelphia </a:t>
            </a:r>
          </a:p>
          <a:p>
            <a:pPr lvl="0">
              <a:spcAft>
                <a:spcPts val="600"/>
              </a:spcAft>
              <a:buClr>
                <a:srgbClr val="2DA2BF"/>
              </a:buClr>
              <a:buNone/>
            </a:pPr>
            <a:r>
              <a:rPr lang="en-US" b="1" dirty="0" smtClean="0">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Between June and December 2008, </a:t>
            </a:r>
            <a:r>
              <a:rPr lang="en-US" dirty="0" smtClean="0">
                <a:solidFill>
                  <a:prstClr val="black"/>
                </a:solidFill>
                <a:latin typeface="Times New Roman" panose="02020603050405020304" pitchFamily="18" charset="0"/>
                <a:cs typeface="Times New Roman" panose="02020603050405020304" pitchFamily="18" charset="0"/>
              </a:rPr>
              <a:t>scammers from REI scoured </a:t>
            </a:r>
            <a:r>
              <a:rPr lang="en-US" dirty="0">
                <a:solidFill>
                  <a:prstClr val="black"/>
                </a:solidFill>
                <a:latin typeface="Times New Roman" panose="02020603050405020304" pitchFamily="18" charset="0"/>
                <a:cs typeface="Times New Roman" panose="02020603050405020304" pitchFamily="18" charset="0"/>
              </a:rPr>
              <a:t>public records </a:t>
            </a:r>
            <a:r>
              <a:rPr lang="en-US" dirty="0" smtClean="0">
                <a:solidFill>
                  <a:prstClr val="black"/>
                </a:solidFill>
                <a:latin typeface="Times New Roman" panose="02020603050405020304" pitchFamily="18" charset="0"/>
                <a:cs typeface="Times New Roman" panose="02020603050405020304" pitchFamily="18" charset="0"/>
              </a:rPr>
              <a:t>filings to </a:t>
            </a:r>
            <a:r>
              <a:rPr lang="en-US" dirty="0">
                <a:solidFill>
                  <a:prstClr val="black"/>
                </a:solidFill>
                <a:latin typeface="Times New Roman" panose="02020603050405020304" pitchFamily="18" charset="0"/>
                <a:cs typeface="Times New Roman" panose="02020603050405020304" pitchFamily="18" charset="0"/>
              </a:rPr>
              <a:t>find homeowners in financial distress and pitch a “</a:t>
            </a:r>
            <a:r>
              <a:rPr lang="en-US" dirty="0" smtClean="0">
                <a:solidFill>
                  <a:prstClr val="black"/>
                </a:solidFill>
                <a:latin typeface="Times New Roman" panose="02020603050405020304" pitchFamily="18" charset="0"/>
                <a:cs typeface="Times New Roman" panose="02020603050405020304" pitchFamily="18" charset="0"/>
              </a:rPr>
              <a:t>sale-leaseback” arrangement </a:t>
            </a:r>
            <a:r>
              <a:rPr lang="en-US" dirty="0">
                <a:solidFill>
                  <a:prstClr val="black"/>
                </a:solidFill>
                <a:latin typeface="Times New Roman" panose="02020603050405020304" pitchFamily="18" charset="0"/>
                <a:cs typeface="Times New Roman" panose="02020603050405020304" pitchFamily="18" charset="0"/>
              </a:rPr>
              <a:t>to them.  The pitch was that </a:t>
            </a:r>
            <a:r>
              <a:rPr lang="en-US" dirty="0" smtClean="0">
                <a:solidFill>
                  <a:prstClr val="black"/>
                </a:solidFill>
                <a:latin typeface="Times New Roman" panose="02020603050405020304" pitchFamily="18" charset="0"/>
                <a:cs typeface="Times New Roman" panose="02020603050405020304" pitchFamily="18" charset="0"/>
              </a:rPr>
              <a:t>their company would </a:t>
            </a:r>
            <a:r>
              <a:rPr lang="en-US" dirty="0">
                <a:solidFill>
                  <a:prstClr val="black"/>
                </a:solidFill>
                <a:latin typeface="Times New Roman" panose="02020603050405020304" pitchFamily="18" charset="0"/>
                <a:cs typeface="Times New Roman" panose="02020603050405020304" pitchFamily="18" charset="0"/>
              </a:rPr>
              <a:t>buy the homeowner’s house, the homeowner would remain in the house and pay rent to </a:t>
            </a:r>
            <a:r>
              <a:rPr lang="en-US" dirty="0" smtClean="0">
                <a:solidFill>
                  <a:prstClr val="black"/>
                </a:solidFill>
                <a:latin typeface="Times New Roman" panose="02020603050405020304" pitchFamily="18" charset="0"/>
                <a:cs typeface="Times New Roman" panose="02020603050405020304" pitchFamily="18" charset="0"/>
              </a:rPr>
              <a:t>REI. When </a:t>
            </a:r>
            <a:r>
              <a:rPr lang="en-US" dirty="0">
                <a:solidFill>
                  <a:prstClr val="black"/>
                </a:solidFill>
                <a:latin typeface="Times New Roman" panose="02020603050405020304" pitchFamily="18" charset="0"/>
                <a:cs typeface="Times New Roman" panose="02020603050405020304" pitchFamily="18" charset="0"/>
              </a:rPr>
              <a:t>the homeowner became financially stable, the homeowner could buy back the house.  </a:t>
            </a:r>
          </a:p>
          <a:p>
            <a:pPr lvl="0">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	The </a:t>
            </a:r>
            <a:r>
              <a:rPr lang="en-US" dirty="0" smtClean="0">
                <a:solidFill>
                  <a:prstClr val="black"/>
                </a:solidFill>
                <a:latin typeface="Times New Roman" panose="02020603050405020304" pitchFamily="18" charset="0"/>
                <a:cs typeface="Times New Roman" panose="02020603050405020304" pitchFamily="18" charset="0"/>
              </a:rPr>
              <a:t>scammers </a:t>
            </a:r>
            <a:r>
              <a:rPr lang="en-US" dirty="0">
                <a:solidFill>
                  <a:prstClr val="black"/>
                </a:solidFill>
                <a:latin typeface="Times New Roman" panose="02020603050405020304" pitchFamily="18" charset="0"/>
                <a:cs typeface="Times New Roman" panose="02020603050405020304" pitchFamily="18" charset="0"/>
              </a:rPr>
              <a:t>solicited straw buyers for properties, used fraudulent documents to obtain mortgage loans from lenders, </a:t>
            </a:r>
            <a:r>
              <a:rPr lang="en-US" dirty="0" smtClean="0">
                <a:solidFill>
                  <a:prstClr val="black"/>
                </a:solidFill>
                <a:latin typeface="Times New Roman" panose="02020603050405020304" pitchFamily="18" charset="0"/>
                <a:cs typeface="Times New Roman" panose="02020603050405020304" pitchFamily="18" charset="0"/>
              </a:rPr>
              <a:t>and </a:t>
            </a:r>
            <a:r>
              <a:rPr lang="en-US" dirty="0">
                <a:solidFill>
                  <a:prstClr val="black"/>
                </a:solidFill>
                <a:latin typeface="Times New Roman" panose="02020603050405020304" pitchFamily="18" charset="0"/>
                <a:cs typeface="Times New Roman" panose="02020603050405020304" pitchFamily="18" charset="0"/>
              </a:rPr>
              <a:t>eventually failed to make the </a:t>
            </a:r>
            <a:r>
              <a:rPr lang="en-US" dirty="0" smtClean="0">
                <a:solidFill>
                  <a:prstClr val="black"/>
                </a:solidFill>
                <a:latin typeface="Times New Roman" panose="02020603050405020304" pitchFamily="18" charset="0"/>
                <a:cs typeface="Times New Roman" panose="02020603050405020304" pitchFamily="18" charset="0"/>
              </a:rPr>
              <a:t>mortgage payments</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houses went into foreclosure with the straw buyers listed on the mortgage, the original homeowners </a:t>
            </a:r>
            <a:r>
              <a:rPr lang="en-US" dirty="0" smtClean="0">
                <a:solidFill>
                  <a:prstClr val="black"/>
                </a:solidFill>
                <a:latin typeface="Times New Roman" panose="02020603050405020304" pitchFamily="18" charset="0"/>
                <a:cs typeface="Times New Roman" panose="02020603050405020304" pitchFamily="18" charset="0"/>
              </a:rPr>
              <a:t>faced </a:t>
            </a:r>
            <a:r>
              <a:rPr lang="en-US" dirty="0">
                <a:solidFill>
                  <a:prstClr val="black"/>
                </a:solidFill>
                <a:latin typeface="Times New Roman" panose="02020603050405020304" pitchFamily="18" charset="0"/>
                <a:cs typeface="Times New Roman" panose="02020603050405020304" pitchFamily="18" charset="0"/>
              </a:rPr>
              <a:t>eviction from their own homes and the mortgage lenders stuck with loans in default.  </a:t>
            </a:r>
            <a:endParaRPr lang="en-US" dirty="0" smtClean="0">
              <a:solidFill>
                <a:prstClr val="black"/>
              </a:solidFill>
              <a:latin typeface="Times New Roman" panose="02020603050405020304" pitchFamily="18" charset="0"/>
              <a:cs typeface="Times New Roman" panose="02020603050405020304" pitchFamily="18" charset="0"/>
            </a:endParaRPr>
          </a:p>
          <a:p>
            <a:pPr marL="395288" lvl="1" indent="-3175">
              <a:spcAft>
                <a:spcPts val="600"/>
              </a:spcAft>
              <a:buClr>
                <a:srgbClr val="2DA2BF"/>
              </a:buClr>
              <a:buNone/>
            </a:pPr>
            <a:r>
              <a:rPr lang="en-US" dirty="0" smtClean="0">
                <a:solidFill>
                  <a:prstClr val="black"/>
                </a:solidFill>
                <a:latin typeface="Times New Roman" panose="02020603050405020304" pitchFamily="18" charset="0"/>
                <a:cs typeface="Times New Roman" panose="02020603050405020304" pitchFamily="18" charset="0"/>
              </a:rPr>
              <a:t>Only </a:t>
            </a:r>
            <a:r>
              <a:rPr lang="en-US" dirty="0">
                <a:solidFill>
                  <a:prstClr val="black"/>
                </a:solidFill>
                <a:latin typeface="Times New Roman" panose="02020603050405020304" pitchFamily="18" charset="0"/>
                <a:cs typeface="Times New Roman" panose="02020603050405020304" pitchFamily="18" charset="0"/>
              </a:rPr>
              <a:t>one couple ever acquired the means to repurchase their </a:t>
            </a:r>
            <a:r>
              <a:rPr lang="en-US" dirty="0" smtClean="0">
                <a:solidFill>
                  <a:prstClr val="black"/>
                </a:solidFill>
                <a:latin typeface="Times New Roman" panose="02020603050405020304" pitchFamily="18" charset="0"/>
                <a:cs typeface="Times New Roman" panose="02020603050405020304" pitchFamily="18" charset="0"/>
              </a:rPr>
              <a:t>home from REI but</a:t>
            </a:r>
            <a:r>
              <a:rPr lang="en-US" dirty="0">
                <a:solidFill>
                  <a:prstClr val="black"/>
                </a:solidFill>
                <a:latin typeface="Times New Roman" panose="02020603050405020304" pitchFamily="18" charset="0"/>
                <a:cs typeface="Times New Roman" panose="02020603050405020304" pitchFamily="18" charset="0"/>
              </a:rPr>
              <a:t>, after they wired approximately $245,000 to </a:t>
            </a:r>
            <a:r>
              <a:rPr lang="en-US" dirty="0" smtClean="0">
                <a:solidFill>
                  <a:prstClr val="black"/>
                </a:solidFill>
                <a:latin typeface="Times New Roman" panose="02020603050405020304" pitchFamily="18" charset="0"/>
                <a:cs typeface="Times New Roman" panose="02020603050405020304" pitchFamily="18" charset="0"/>
              </a:rPr>
              <a:t>REI for </a:t>
            </a:r>
            <a:r>
              <a:rPr lang="en-US" dirty="0">
                <a:solidFill>
                  <a:prstClr val="black"/>
                </a:solidFill>
                <a:latin typeface="Times New Roman" panose="02020603050405020304" pitchFamily="18" charset="0"/>
                <a:cs typeface="Times New Roman" panose="02020603050405020304" pitchFamily="18" charset="0"/>
              </a:rPr>
              <a:t>that purpose, </a:t>
            </a:r>
            <a:r>
              <a:rPr lang="en-US" dirty="0" smtClean="0">
                <a:solidFill>
                  <a:prstClr val="black"/>
                </a:solidFill>
                <a:latin typeface="Times New Roman" panose="02020603050405020304" pitchFamily="18" charset="0"/>
                <a:cs typeface="Times New Roman" panose="02020603050405020304" pitchFamily="18" charset="0"/>
              </a:rPr>
              <a:t>the lead scammer used the </a:t>
            </a:r>
            <a:r>
              <a:rPr lang="en-US" dirty="0">
                <a:solidFill>
                  <a:prstClr val="black"/>
                </a:solidFill>
                <a:latin typeface="Times New Roman" panose="02020603050405020304" pitchFamily="18" charset="0"/>
                <a:cs typeface="Times New Roman" panose="02020603050405020304" pitchFamily="18" charset="0"/>
              </a:rPr>
              <a:t>money to purchase a Ferrari for himself and jewelry for his </a:t>
            </a:r>
            <a:r>
              <a:rPr lang="en-US" dirty="0" smtClean="0">
                <a:solidFill>
                  <a:prstClr val="black"/>
                </a:solidFill>
                <a:latin typeface="Times New Roman" panose="02020603050405020304" pitchFamily="18" charset="0"/>
                <a:cs typeface="Times New Roman" panose="02020603050405020304" pitchFamily="18" charset="0"/>
              </a:rPr>
              <a:t>girlfriend and pay </a:t>
            </a:r>
            <a:r>
              <a:rPr lang="en-US" dirty="0">
                <a:solidFill>
                  <a:prstClr val="black"/>
                </a:solidFill>
                <a:latin typeface="Times New Roman" panose="02020603050405020304" pitchFamily="18" charset="0"/>
                <a:cs typeface="Times New Roman" panose="02020603050405020304" pitchFamily="18" charset="0"/>
              </a:rPr>
              <a:t>miscellaneous </a:t>
            </a:r>
            <a:r>
              <a:rPr lang="en-US" dirty="0" smtClean="0">
                <a:solidFill>
                  <a:prstClr val="black"/>
                </a:solidFill>
                <a:latin typeface="Times New Roman" panose="02020603050405020304" pitchFamily="18" charset="0"/>
                <a:cs typeface="Times New Roman" panose="02020603050405020304" pitchFamily="18" charset="0"/>
              </a:rPr>
              <a:t>expenses.</a:t>
            </a:r>
            <a:endParaRPr lang="en-US" dirty="0">
              <a:solidFill>
                <a:prstClr val="black"/>
              </a:solidFill>
              <a:latin typeface="Times New Roman" panose="02020603050405020304" pitchFamily="18" charset="0"/>
              <a:cs typeface="Times New Roman" panose="02020603050405020304" pitchFamily="18" charset="0"/>
            </a:endParaRPr>
          </a:p>
          <a:p>
            <a:pPr marL="395288" lvl="1" indent="-3175">
              <a:buNone/>
            </a:pPr>
            <a:r>
              <a:rPr lang="en-US" dirty="0" smtClean="0">
                <a:latin typeface="Times New Roman" panose="02020603050405020304" pitchFamily="18" charset="0"/>
                <a:cs typeface="Times New Roman" panose="02020603050405020304" pitchFamily="18" charset="0"/>
              </a:rPr>
              <a:t>A 15-count indictment charged the scammer with conspiracy, mail fraud, wire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fraud, bank fraud and money laundering. He faces approximately 210 to 262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months in prison under sentencing guidelines.</a:t>
            </a:r>
          </a:p>
          <a:p>
            <a:pPr>
              <a:buNone/>
            </a:pPr>
            <a:r>
              <a:rPr lang="en-US" dirty="0" smtClean="0">
                <a:latin typeface="Times New Roman" panose="02020603050405020304" pitchFamily="18" charset="0"/>
                <a:cs typeface="Times New Roman" panose="02020603050405020304" pitchFamily="18" charset="0"/>
              </a:rPr>
              <a:t>	</a:t>
            </a:r>
          </a:p>
          <a:p>
            <a:pPr>
              <a:buNone/>
            </a:pPr>
            <a:r>
              <a:rPr lang="en-US" dirty="0" smtClean="0">
                <a:latin typeface="Times New Roman" panose="02020603050405020304" pitchFamily="18" charset="0"/>
                <a:cs typeface="Times New Roman" panose="02020603050405020304" pitchFamily="18" charset="0"/>
              </a:rPr>
              <a:t>	</a:t>
            </a:r>
            <a:endParaRPr lang="en-US" dirty="0" smtClean="0"/>
          </a:p>
          <a:p>
            <a:pPr>
              <a:buNone/>
            </a:pPr>
            <a:endParaRPr lang="en-US" dirty="0" smtClean="0"/>
          </a:p>
          <a:p>
            <a:pPr>
              <a:buNone/>
            </a:pP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accent1">
                    <a:lumMod val="75000"/>
                  </a:schemeClr>
                </a:solidFill>
              </a:rPr>
              <a:t>Rent-to-own - real life example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451932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00600" y="2850270"/>
            <a:ext cx="4343400" cy="3550530"/>
          </a:xfrm>
          <a:prstGeom prst="rect">
            <a:avLst/>
          </a:prstGeom>
        </p:spPr>
      </p:pic>
      <p:sp>
        <p:nvSpPr>
          <p:cNvPr id="2" name="Content Placeholder 1"/>
          <p:cNvSpPr>
            <a:spLocks noGrp="1"/>
          </p:cNvSpPr>
          <p:nvPr>
            <p:ph idx="1"/>
          </p:nvPr>
        </p:nvSpPr>
        <p:spPr>
          <a:xfrm>
            <a:off x="457200" y="1371600"/>
            <a:ext cx="7239000" cy="4724400"/>
          </a:xfrm>
        </p:spPr>
        <p:txBody>
          <a:bodyPr/>
          <a:lstStyle/>
          <a:p>
            <a:r>
              <a:rPr lang="en-US" sz="1800" b="1" dirty="0" smtClean="0">
                <a:solidFill>
                  <a:schemeClr val="accent1">
                    <a:lumMod val="75000"/>
                  </a:schemeClr>
                </a:solidFill>
              </a:rPr>
              <a:t>The Victim</a:t>
            </a:r>
          </a:p>
          <a:p>
            <a:pPr lvl="1"/>
            <a:r>
              <a:rPr lang="en-US" dirty="0"/>
              <a:t>F</a:t>
            </a:r>
            <a:r>
              <a:rPr lang="en-US" dirty="0" smtClean="0"/>
              <a:t>inancially distressed homeowner with a significant amount of equity in the home.</a:t>
            </a:r>
            <a:endParaRPr lang="en-US" dirty="0"/>
          </a:p>
          <a:p>
            <a:r>
              <a:rPr lang="en-US" sz="1800" b="1" dirty="0" smtClean="0">
                <a:solidFill>
                  <a:schemeClr val="accent1">
                    <a:lumMod val="75000"/>
                  </a:schemeClr>
                </a:solidFill>
              </a:rPr>
              <a:t>Background to the Scam</a:t>
            </a:r>
          </a:p>
          <a:p>
            <a:pPr lvl="1"/>
            <a:r>
              <a:rPr lang="en-US" dirty="0" smtClean="0"/>
              <a:t>Equity stripping involves a scammer liquidating the equity in a home without the homeowners’ knowledge—but with their unintentional consent.</a:t>
            </a:r>
          </a:p>
          <a:p>
            <a:pPr lvl="1"/>
            <a:r>
              <a:rPr lang="en-US" dirty="0" smtClean="0"/>
              <a:t>The opportunity arises when homeowners are facing financial </a:t>
            </a:r>
            <a:br>
              <a:rPr lang="en-US" dirty="0" smtClean="0"/>
            </a:br>
            <a:r>
              <a:rPr lang="en-US" dirty="0" smtClean="0"/>
              <a:t>hardship and look for ways to stay in their home.</a:t>
            </a:r>
          </a:p>
          <a:p>
            <a:pPr lvl="1"/>
            <a:r>
              <a:rPr lang="en-US" dirty="0" smtClean="0"/>
              <a:t>Equity stripping can occur in several ways. For example:</a:t>
            </a:r>
          </a:p>
          <a:p>
            <a:pPr lvl="2">
              <a:buClr>
                <a:schemeClr val="accent1">
                  <a:lumMod val="60000"/>
                  <a:lumOff val="40000"/>
                </a:schemeClr>
              </a:buClr>
            </a:pPr>
            <a:r>
              <a:rPr lang="en-US" dirty="0"/>
              <a:t>a</a:t>
            </a:r>
            <a:r>
              <a:rPr lang="en-US" dirty="0" smtClean="0"/>
              <a:t>s part of a leaseback scheme </a:t>
            </a:r>
          </a:p>
          <a:p>
            <a:pPr lvl="2">
              <a:buClr>
                <a:schemeClr val="accent1">
                  <a:lumMod val="60000"/>
                  <a:lumOff val="40000"/>
                </a:schemeClr>
              </a:buClr>
            </a:pPr>
            <a:r>
              <a:rPr lang="en-US" dirty="0"/>
              <a:t>b</a:t>
            </a:r>
            <a:r>
              <a:rPr lang="en-US" dirty="0" smtClean="0"/>
              <a:t>y </a:t>
            </a:r>
            <a:r>
              <a:rPr lang="en-US" dirty="0"/>
              <a:t>charging large fees for home equity line of </a:t>
            </a:r>
            <a:r>
              <a:rPr lang="en-US" dirty="0" smtClean="0"/>
              <a:t>credit.</a:t>
            </a:r>
          </a:p>
          <a:p>
            <a:pPr lvl="1">
              <a:buClr>
                <a:schemeClr val="accent1">
                  <a:lumMod val="60000"/>
                  <a:lumOff val="40000"/>
                </a:schemeClr>
              </a:buClr>
            </a:pPr>
            <a:endParaRPr lang="en-US" dirty="0"/>
          </a:p>
          <a:p>
            <a:endParaRPr lang="en-US" dirty="0" smtClean="0"/>
          </a:p>
        </p:txBody>
      </p:sp>
      <p:sp>
        <p:nvSpPr>
          <p:cNvPr id="3" name="Title 2"/>
          <p:cNvSpPr>
            <a:spLocks noGrp="1"/>
          </p:cNvSpPr>
          <p:nvPr>
            <p:ph type="title"/>
          </p:nvPr>
        </p:nvSpPr>
        <p:spPr/>
        <p:txBody>
          <a:bodyPr/>
          <a:lstStyle/>
          <a:p>
            <a:r>
              <a:rPr lang="en-US" dirty="0" smtClean="0"/>
              <a:t>Equity stripping</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857630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4191000"/>
            <a:ext cx="7924800" cy="1676400"/>
          </a:xfrm>
          <a:prstGeom prst="rect">
            <a:avLst/>
          </a:prstGeom>
          <a:solidFill>
            <a:srgbClr val="EFF8F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1371600"/>
            <a:ext cx="8229600" cy="4724400"/>
          </a:xfrm>
        </p:spPr>
        <p:txBody>
          <a:bodyPr/>
          <a:lstStyle/>
          <a:p>
            <a:pPr marL="109537" indent="0">
              <a:spcBef>
                <a:spcPts val="0"/>
              </a:spcBef>
              <a:spcAft>
                <a:spcPts val="1000"/>
              </a:spcAft>
              <a:buNone/>
            </a:pPr>
            <a:r>
              <a:rPr lang="en-US" dirty="0" smtClean="0"/>
              <a:t>Most Americans understand that the housing boom that peaked in 2005-2006 laid the groundwork for the financial crisis of 2008. </a:t>
            </a:r>
          </a:p>
          <a:p>
            <a:pPr>
              <a:spcBef>
                <a:spcPts val="0"/>
              </a:spcBef>
              <a:spcAft>
                <a:spcPts val="600"/>
              </a:spcAft>
            </a:pPr>
            <a:r>
              <a:rPr lang="en-US" dirty="0" smtClean="0"/>
              <a:t>Interest rates were low, so the cost of debt and financing a home became more affordable. </a:t>
            </a:r>
          </a:p>
          <a:p>
            <a:pPr lvl="1">
              <a:spcBef>
                <a:spcPts val="0"/>
              </a:spcBef>
              <a:spcAft>
                <a:spcPts val="600"/>
              </a:spcAft>
            </a:pPr>
            <a:r>
              <a:rPr lang="en-US" dirty="0" smtClean="0"/>
              <a:t>Many individuals entered the housing market. </a:t>
            </a:r>
          </a:p>
          <a:p>
            <a:pPr lvl="1">
              <a:spcBef>
                <a:spcPts val="0"/>
              </a:spcBef>
              <a:spcAft>
                <a:spcPts val="600"/>
              </a:spcAft>
            </a:pPr>
            <a:r>
              <a:rPr lang="en-US" dirty="0" smtClean="0"/>
              <a:t>Housing prices rose.</a:t>
            </a:r>
          </a:p>
          <a:p>
            <a:pPr lvl="1">
              <a:spcBef>
                <a:spcPts val="0"/>
              </a:spcBef>
              <a:spcAft>
                <a:spcPts val="600"/>
              </a:spcAft>
            </a:pPr>
            <a:r>
              <a:rPr lang="en-US" dirty="0" smtClean="0"/>
              <a:t>Existing homeowners applied for second mortgages to take equity out of their homes and support their spending. </a:t>
            </a:r>
          </a:p>
          <a:p>
            <a:pPr lvl="1">
              <a:spcBef>
                <a:spcPts val="0"/>
              </a:spcBef>
              <a:spcAft>
                <a:spcPts val="1000"/>
              </a:spcAft>
            </a:pPr>
            <a:r>
              <a:rPr lang="en-US" dirty="0" smtClean="0"/>
              <a:t>Housing prices continued to rise; more buyers entered the market. </a:t>
            </a:r>
          </a:p>
          <a:p>
            <a:pPr marL="365125" lvl="1" indent="0">
              <a:spcBef>
                <a:spcPts val="1000"/>
              </a:spcBef>
              <a:spcAft>
                <a:spcPts val="1000"/>
              </a:spcAft>
              <a:buClr>
                <a:srgbClr val="2DA2BF"/>
              </a:buClr>
              <a:buNone/>
            </a:pPr>
            <a:r>
              <a:rPr lang="en-US" dirty="0" smtClean="0">
                <a:solidFill>
                  <a:prstClr val="black"/>
                </a:solidFill>
              </a:rPr>
              <a:t>With </a:t>
            </a:r>
            <a:r>
              <a:rPr lang="en-US" dirty="0">
                <a:solidFill>
                  <a:prstClr val="black"/>
                </a:solidFill>
              </a:rPr>
              <a:t>buyers feeling the pressure to qualify for a mortgage and profit from rapidly increasing home prices, </a:t>
            </a:r>
            <a:r>
              <a:rPr lang="en-US" b="1" dirty="0"/>
              <a:t>the first wave of mortgage fraud occurred in </a:t>
            </a:r>
            <a:r>
              <a:rPr lang="en-US" b="1" dirty="0">
                <a:solidFill>
                  <a:prstClr val="black"/>
                </a:solidFill>
              </a:rPr>
              <a:t>loan originations. </a:t>
            </a:r>
          </a:p>
          <a:p>
            <a:pPr marL="392113" lvl="1" indent="0">
              <a:spcBef>
                <a:spcPts val="0"/>
              </a:spcBef>
              <a:spcAft>
                <a:spcPts val="1000"/>
              </a:spcAft>
              <a:buClr>
                <a:srgbClr val="2DA2BF"/>
              </a:buClr>
              <a:buNone/>
            </a:pPr>
            <a:r>
              <a:rPr lang="en-CA" i="1" dirty="0">
                <a:solidFill>
                  <a:prstClr val="black"/>
                </a:solidFill>
              </a:rPr>
              <a:t>Loan origination</a:t>
            </a:r>
            <a:r>
              <a:rPr lang="en-CA" dirty="0">
                <a:solidFill>
                  <a:prstClr val="black"/>
                </a:solidFill>
              </a:rPr>
              <a:t> includes all the steps from taking a loan application </a:t>
            </a:r>
            <a:r>
              <a:rPr lang="en-CA" dirty="0" smtClean="0">
                <a:solidFill>
                  <a:prstClr val="black"/>
                </a:solidFill>
              </a:rPr>
              <a:t>through actual </a:t>
            </a:r>
            <a:r>
              <a:rPr lang="en-CA" dirty="0">
                <a:solidFill>
                  <a:prstClr val="black"/>
                </a:solidFill>
              </a:rPr>
              <a:t>disbursal of funds.</a:t>
            </a:r>
            <a:r>
              <a:rPr lang="en-US" dirty="0">
                <a:solidFill>
                  <a:prstClr val="black"/>
                </a:solidFill>
              </a:rPr>
              <a:t> </a:t>
            </a: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loan originations</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5</a:t>
            </a:fld>
            <a:endParaRPr lang="en-US" dirty="0"/>
          </a:p>
        </p:txBody>
      </p:sp>
    </p:spTree>
    <p:extLst>
      <p:ext uri="{BB962C8B-B14F-4D97-AF65-F5344CB8AC3E}">
        <p14:creationId xmlns:p14="http://schemas.microsoft.com/office/powerpoint/2010/main" val="3016901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696200" cy="4724400"/>
          </a:xfrm>
        </p:spPr>
        <p:txBody>
          <a:bodyPr/>
          <a:lstStyle/>
          <a:p>
            <a:pPr lvl="0">
              <a:buClr>
                <a:srgbClr val="2DA2BF"/>
              </a:buClr>
            </a:pPr>
            <a:r>
              <a:rPr lang="en-US" sz="1800" b="1" dirty="0" smtClean="0">
                <a:solidFill>
                  <a:srgbClr val="DEF5FA">
                    <a:lumMod val="25000"/>
                  </a:srgbClr>
                </a:solidFill>
              </a:rPr>
              <a:t>Scam </a:t>
            </a:r>
            <a:r>
              <a:rPr lang="en-US" sz="1800" b="1" dirty="0">
                <a:solidFill>
                  <a:srgbClr val="DEF5FA">
                    <a:lumMod val="25000"/>
                  </a:srgbClr>
                </a:solidFill>
              </a:rPr>
              <a:t>#1: Equity stripping as part of a leaseback scheme</a:t>
            </a:r>
          </a:p>
          <a:p>
            <a:pPr lvl="1">
              <a:spcAft>
                <a:spcPts val="600"/>
              </a:spcAft>
              <a:buClr>
                <a:srgbClr val="2DA2BF"/>
              </a:buClr>
            </a:pPr>
            <a:r>
              <a:rPr lang="en-US" dirty="0" smtClean="0">
                <a:solidFill>
                  <a:prstClr val="black"/>
                </a:solidFill>
              </a:rPr>
              <a:t>A </a:t>
            </a:r>
            <a:r>
              <a:rPr lang="en-US" dirty="0">
                <a:solidFill>
                  <a:prstClr val="black"/>
                </a:solidFill>
              </a:rPr>
              <a:t>fraudulent “investor” buys the property from a homeowner facing foreclosure or a tax lien, </a:t>
            </a:r>
            <a:r>
              <a:rPr lang="en-US" dirty="0" smtClean="0">
                <a:solidFill>
                  <a:prstClr val="black"/>
                </a:solidFill>
              </a:rPr>
              <a:t>directly </a:t>
            </a:r>
            <a:r>
              <a:rPr lang="en-US" dirty="0">
                <a:solidFill>
                  <a:prstClr val="black"/>
                </a:solidFill>
              </a:rPr>
              <a:t>or through an accomplice (straw man).</a:t>
            </a:r>
          </a:p>
          <a:p>
            <a:pPr lvl="1">
              <a:spcAft>
                <a:spcPts val="600"/>
              </a:spcAft>
              <a:buClr>
                <a:srgbClr val="2DA2BF"/>
              </a:buClr>
            </a:pPr>
            <a:r>
              <a:rPr lang="en-US" dirty="0">
                <a:solidFill>
                  <a:prstClr val="black"/>
                </a:solidFill>
              </a:rPr>
              <a:t>The fraudster </a:t>
            </a:r>
            <a:r>
              <a:rPr lang="en-US" dirty="0" smtClean="0">
                <a:solidFill>
                  <a:prstClr val="black"/>
                </a:solidFill>
              </a:rPr>
              <a:t>agrees </a:t>
            </a:r>
            <a:r>
              <a:rPr lang="en-US" dirty="0">
                <a:solidFill>
                  <a:prstClr val="black"/>
                </a:solidFill>
              </a:rPr>
              <a:t>to lease the home back to the homeowner who may remain in the home as a tenant. </a:t>
            </a:r>
          </a:p>
          <a:p>
            <a:pPr lvl="1">
              <a:spcAft>
                <a:spcPts val="600"/>
              </a:spcAft>
            </a:pPr>
            <a:r>
              <a:rPr lang="en-US" dirty="0" smtClean="0"/>
              <a:t>The scammer substitutes his accomplices for </a:t>
            </a:r>
            <a:r>
              <a:rPr lang="en-US" dirty="0"/>
              <a:t>the homeowners on the </a:t>
            </a:r>
            <a:r>
              <a:rPr lang="en-US" dirty="0" smtClean="0"/>
              <a:t>property title. The owner is not aware of the title transfer. </a:t>
            </a:r>
            <a:endParaRPr lang="en-US" dirty="0"/>
          </a:p>
          <a:p>
            <a:pPr lvl="1">
              <a:spcAft>
                <a:spcPts val="600"/>
              </a:spcAft>
            </a:pPr>
            <a:r>
              <a:rPr lang="en-US" dirty="0" smtClean="0"/>
              <a:t>The </a:t>
            </a:r>
            <a:r>
              <a:rPr lang="en-US" dirty="0"/>
              <a:t>fraudster applies for </a:t>
            </a:r>
            <a:r>
              <a:rPr lang="en-US" dirty="0" smtClean="0"/>
              <a:t>a mortgage </a:t>
            </a:r>
            <a:r>
              <a:rPr lang="en-US" dirty="0"/>
              <a:t>to extract the maximum </a:t>
            </a:r>
            <a:r>
              <a:rPr lang="en-US" dirty="0" smtClean="0"/>
              <a:t/>
            </a:r>
            <a:br>
              <a:rPr lang="en-US" dirty="0" smtClean="0"/>
            </a:br>
            <a:r>
              <a:rPr lang="en-US" dirty="0" smtClean="0"/>
              <a:t>available </a:t>
            </a:r>
            <a:r>
              <a:rPr lang="en-US" dirty="0"/>
              <a:t>equity from the </a:t>
            </a:r>
            <a:r>
              <a:rPr lang="en-US" dirty="0" smtClean="0"/>
              <a:t>home. </a:t>
            </a:r>
            <a:endParaRPr lang="en-US" dirty="0"/>
          </a:p>
          <a:p>
            <a:pPr lvl="1">
              <a:spcAft>
                <a:spcPts val="600"/>
              </a:spcAft>
            </a:pPr>
            <a:r>
              <a:rPr lang="en-US" dirty="0"/>
              <a:t>The fraudsters </a:t>
            </a:r>
            <a:r>
              <a:rPr lang="en-US" dirty="0" smtClean="0"/>
              <a:t>split </a:t>
            </a:r>
            <a:r>
              <a:rPr lang="en-US" dirty="0"/>
              <a:t>the cash extracted from the </a:t>
            </a:r>
            <a:r>
              <a:rPr lang="en-US" dirty="0" smtClean="0"/>
              <a:t>equity. </a:t>
            </a:r>
            <a:endParaRPr lang="en-US" dirty="0"/>
          </a:p>
          <a:p>
            <a:pPr lvl="1"/>
            <a:endParaRPr lang="en-US" sz="1800" dirty="0" smtClean="0"/>
          </a:p>
          <a:p>
            <a:pPr lvl="1"/>
            <a:endParaRPr lang="en-US" sz="1400" dirty="0" smtClean="0"/>
          </a:p>
          <a:p>
            <a:pPr lvl="1"/>
            <a:endParaRPr lang="en-US" sz="1400" dirty="0" smtClean="0"/>
          </a:p>
        </p:txBody>
      </p:sp>
      <p:sp>
        <p:nvSpPr>
          <p:cNvPr id="3" name="Title 2"/>
          <p:cNvSpPr>
            <a:spLocks noGrp="1"/>
          </p:cNvSpPr>
          <p:nvPr>
            <p:ph type="title"/>
          </p:nvPr>
        </p:nvSpPr>
        <p:spPr/>
        <p:txBody>
          <a:bodyPr/>
          <a:lstStyle/>
          <a:p>
            <a:r>
              <a:rPr lang="en-US" dirty="0" smtClean="0"/>
              <a:t>Equity </a:t>
            </a:r>
            <a:r>
              <a:rPr lang="en-US" dirty="0"/>
              <a:t>s</a:t>
            </a:r>
            <a:r>
              <a:rPr lang="en-US" dirty="0" smtClean="0"/>
              <a:t>tripping, cont’d</a:t>
            </a:r>
            <a:endParaRPr lang="en-US" sz="2000"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2878073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620000" cy="4724400"/>
          </a:xfrm>
        </p:spPr>
        <p:txBody>
          <a:bodyPr/>
          <a:lstStyle/>
          <a:p>
            <a:r>
              <a:rPr lang="en-US" sz="1800" b="1" dirty="0" smtClean="0">
                <a:solidFill>
                  <a:schemeClr val="bg2">
                    <a:lumMod val="25000"/>
                  </a:schemeClr>
                </a:solidFill>
              </a:rPr>
              <a:t>Scam #2: </a:t>
            </a:r>
            <a:r>
              <a:rPr lang="en-US" sz="1800" b="1" dirty="0">
                <a:solidFill>
                  <a:schemeClr val="bg2">
                    <a:lumMod val="25000"/>
                  </a:schemeClr>
                </a:solidFill>
              </a:rPr>
              <a:t>Home Equity Lines of </a:t>
            </a:r>
            <a:r>
              <a:rPr lang="en-US" sz="1800" b="1" dirty="0" smtClean="0">
                <a:solidFill>
                  <a:schemeClr val="bg2">
                    <a:lumMod val="25000"/>
                  </a:schemeClr>
                </a:solidFill>
              </a:rPr>
              <a:t>Credit or Refinancing</a:t>
            </a:r>
          </a:p>
          <a:p>
            <a:pPr lvl="1"/>
            <a:r>
              <a:rPr lang="en-US" dirty="0" smtClean="0"/>
              <a:t>Fraudsters ply </a:t>
            </a:r>
            <a:r>
              <a:rPr lang="en-US" dirty="0"/>
              <a:t>homeowners with offers to secure home equity lines of credit or to refinance their </a:t>
            </a:r>
            <a:r>
              <a:rPr lang="en-US" dirty="0" smtClean="0"/>
              <a:t>home.</a:t>
            </a:r>
          </a:p>
          <a:p>
            <a:pPr lvl="1"/>
            <a:r>
              <a:rPr lang="en-US" dirty="0" smtClean="0"/>
              <a:t>The fraudsters make money by charging upfront fees and exorbitant closing costs. </a:t>
            </a:r>
          </a:p>
          <a:p>
            <a:pPr lvl="1"/>
            <a:r>
              <a:rPr lang="en-US" dirty="0" smtClean="0"/>
              <a:t>The homeowner ends up owing more on the mortgage than before the transaction.</a:t>
            </a:r>
            <a:endParaRPr lang="en-US" dirty="0"/>
          </a:p>
          <a:p>
            <a:r>
              <a:rPr lang="en-US" sz="1800" b="1" dirty="0" smtClean="0">
                <a:solidFill>
                  <a:schemeClr val="bg2">
                    <a:lumMod val="25000"/>
                  </a:schemeClr>
                </a:solidFill>
              </a:rPr>
              <a:t>Impact/Outcomes</a:t>
            </a:r>
          </a:p>
          <a:p>
            <a:pPr lvl="1"/>
            <a:r>
              <a:rPr lang="en-US" dirty="0" smtClean="0"/>
              <a:t>Homeowners </a:t>
            </a:r>
            <a:r>
              <a:rPr lang="en-US" dirty="0"/>
              <a:t>can lose anywhere from thousands of dollars </a:t>
            </a:r>
            <a:r>
              <a:rPr lang="en-US" dirty="0" smtClean="0"/>
              <a:t/>
            </a:r>
            <a:br>
              <a:rPr lang="en-US" dirty="0" smtClean="0"/>
            </a:br>
            <a:r>
              <a:rPr lang="en-US" dirty="0" smtClean="0"/>
              <a:t>to </a:t>
            </a:r>
            <a:r>
              <a:rPr lang="en-US" dirty="0"/>
              <a:t>the equivalent of all of the equity in their home.</a:t>
            </a:r>
          </a:p>
          <a:p>
            <a:pPr lvl="1"/>
            <a:endParaRPr lang="en-US" sz="1800" dirty="0" smtClean="0"/>
          </a:p>
          <a:p>
            <a:pPr lvl="1"/>
            <a:endParaRPr lang="en-US" sz="1400" dirty="0" smtClean="0"/>
          </a:p>
        </p:txBody>
      </p:sp>
      <p:sp>
        <p:nvSpPr>
          <p:cNvPr id="3" name="Title 2"/>
          <p:cNvSpPr>
            <a:spLocks noGrp="1"/>
          </p:cNvSpPr>
          <p:nvPr>
            <p:ph type="title"/>
          </p:nvPr>
        </p:nvSpPr>
        <p:spPr/>
        <p:txBody>
          <a:bodyPr/>
          <a:lstStyle/>
          <a:p>
            <a:r>
              <a:rPr lang="en-US" dirty="0" smtClean="0"/>
              <a:t>Equity stripping, cont’d</a:t>
            </a:r>
            <a:endParaRPr lang="en-US" sz="2000"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676992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F5F5F5"/>
          </a:solidFill>
        </p:spPr>
        <p:txBody>
          <a:bodyPr/>
          <a:lstStyle/>
          <a:p>
            <a:pPr marL="109537" indent="0">
              <a:buNone/>
            </a:pPr>
            <a:r>
              <a:rPr lang="en-US" b="1" dirty="0" smtClean="0">
                <a:latin typeface="Times New Roman" panose="02020603050405020304" pitchFamily="18" charset="0"/>
                <a:cs typeface="Times New Roman" panose="02020603050405020304" pitchFamily="18" charset="0"/>
              </a:rPr>
              <a:t>Gloria and Fred J., New York</a:t>
            </a:r>
          </a:p>
          <a:p>
            <a:pPr marL="365125" lvl="1" indent="0">
              <a:spcAft>
                <a:spcPts val="600"/>
              </a:spcAft>
              <a:buNone/>
            </a:pPr>
            <a:r>
              <a:rPr lang="en-US" dirty="0" smtClean="0">
                <a:latin typeface="Times New Roman" panose="02020603050405020304" pitchFamily="18" charset="0"/>
                <a:cs typeface="Times New Roman" panose="02020603050405020304" pitchFamily="18" charset="0"/>
              </a:rPr>
              <a:t>Gloria </a:t>
            </a:r>
            <a:r>
              <a:rPr lang="en-US" dirty="0">
                <a:latin typeface="Times New Roman" panose="02020603050405020304" pitchFamily="18" charset="0"/>
                <a:cs typeface="Times New Roman" panose="02020603050405020304" pitchFamily="18" charset="0"/>
              </a:rPr>
              <a:t>and Fred </a:t>
            </a:r>
            <a:r>
              <a:rPr lang="en-US" dirty="0" smtClean="0">
                <a:latin typeface="Times New Roman" panose="02020603050405020304" pitchFamily="18" charset="0"/>
                <a:cs typeface="Times New Roman" panose="02020603050405020304" pitchFamily="18" charset="0"/>
              </a:rPr>
              <a:t>J. had scrimped </a:t>
            </a:r>
            <a:r>
              <a:rPr lang="en-US" dirty="0">
                <a:latin typeface="Times New Roman" panose="02020603050405020304" pitchFamily="18" charset="0"/>
                <a:cs typeface="Times New Roman" panose="02020603050405020304" pitchFamily="18" charset="0"/>
              </a:rPr>
              <a:t>to save the $8,000 down payment for a two-family </a:t>
            </a:r>
            <a:r>
              <a:rPr lang="en-US" dirty="0" smtClean="0">
                <a:latin typeface="Times New Roman" panose="02020603050405020304" pitchFamily="18" charset="0"/>
                <a:cs typeface="Times New Roman" panose="02020603050405020304" pitchFamily="18" charset="0"/>
              </a:rPr>
              <a:t>house and take </a:t>
            </a:r>
            <a:r>
              <a:rPr lang="en-US" dirty="0">
                <a:latin typeface="Times New Roman" panose="02020603050405020304" pitchFamily="18" charset="0"/>
                <a:cs typeface="Times New Roman" panose="02020603050405020304" pitchFamily="18" charset="0"/>
              </a:rPr>
              <a:t>out a $226,000 </a:t>
            </a:r>
            <a:r>
              <a:rPr lang="en-US" dirty="0" smtClean="0">
                <a:latin typeface="Times New Roman" panose="02020603050405020304" pitchFamily="18" charset="0"/>
                <a:cs typeface="Times New Roman" panose="02020603050405020304" pitchFamily="18" charset="0"/>
              </a:rPr>
              <a:t>mortgage. They now had a home of their own.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Several years later </a:t>
            </a:r>
            <a:r>
              <a:rPr lang="en-US" dirty="0">
                <a:latin typeface="Times New Roman" panose="02020603050405020304" pitchFamily="18" charset="0"/>
                <a:cs typeface="Times New Roman" panose="02020603050405020304" pitchFamily="18" charset="0"/>
              </a:rPr>
              <a:t>an injury forced </a:t>
            </a:r>
            <a:r>
              <a:rPr lang="en-US" dirty="0" smtClean="0">
                <a:latin typeface="Times New Roman" panose="02020603050405020304" pitchFamily="18" charset="0"/>
                <a:cs typeface="Times New Roman" panose="02020603050405020304" pitchFamily="18" charset="0"/>
              </a:rPr>
              <a:t>Gloria </a:t>
            </a:r>
            <a:r>
              <a:rPr lang="en-US" dirty="0">
                <a:latin typeface="Times New Roman" panose="02020603050405020304" pitchFamily="18" charset="0"/>
                <a:cs typeface="Times New Roman" panose="02020603050405020304" pitchFamily="18" charset="0"/>
              </a:rPr>
              <a:t>to take a leave from her </a:t>
            </a:r>
            <a:r>
              <a:rPr lang="en-US" dirty="0" smtClean="0">
                <a:latin typeface="Times New Roman" panose="02020603050405020304" pitchFamily="18" charset="0"/>
                <a:cs typeface="Times New Roman" panose="02020603050405020304" pitchFamily="18" charset="0"/>
              </a:rPr>
              <a:t>job. They </a:t>
            </a:r>
            <a:r>
              <a:rPr lang="en-US" dirty="0">
                <a:latin typeface="Times New Roman" panose="02020603050405020304" pitchFamily="18" charset="0"/>
                <a:cs typeface="Times New Roman" panose="02020603050405020304" pitchFamily="18" charset="0"/>
              </a:rPr>
              <a:t>struggled </a:t>
            </a:r>
            <a:r>
              <a:rPr lang="en-US" dirty="0" smtClean="0">
                <a:latin typeface="Times New Roman" panose="02020603050405020304" pitchFamily="18" charset="0"/>
                <a:cs typeface="Times New Roman" panose="02020603050405020304" pitchFamily="18" charset="0"/>
              </a:rPr>
              <a:t>financially on </a:t>
            </a:r>
            <a:r>
              <a:rPr lang="en-US" dirty="0">
                <a:latin typeface="Times New Roman" panose="02020603050405020304" pitchFamily="18" charset="0"/>
                <a:cs typeface="Times New Roman" panose="02020603050405020304" pitchFamily="18" charset="0"/>
              </a:rPr>
              <a:t>her </a:t>
            </a:r>
            <a:r>
              <a:rPr lang="en-US" dirty="0" smtClean="0">
                <a:latin typeface="Times New Roman" panose="02020603050405020304" pitchFamily="18" charset="0"/>
                <a:cs typeface="Times New Roman" panose="02020603050405020304" pitchFamily="18" charset="0"/>
              </a:rPr>
              <a:t>disability payments </a:t>
            </a:r>
            <a:r>
              <a:rPr lang="en-US" dirty="0">
                <a:latin typeface="Times New Roman" panose="02020603050405020304" pitchFamily="18" charset="0"/>
                <a:cs typeface="Times New Roman" panose="02020603050405020304" pitchFamily="18" charset="0"/>
              </a:rPr>
              <a:t>and her husband’s income as a construction worker. By </a:t>
            </a:r>
            <a:r>
              <a:rPr lang="en-US" dirty="0" smtClean="0">
                <a:latin typeface="Times New Roman" panose="02020603050405020304" pitchFamily="18" charset="0"/>
                <a:cs typeface="Times New Roman" panose="02020603050405020304" pitchFamily="18" charset="0"/>
              </a:rPr>
              <a:t>summer, they </a:t>
            </a:r>
            <a:r>
              <a:rPr lang="en-US" dirty="0">
                <a:latin typeface="Times New Roman" panose="02020603050405020304" pitchFamily="18" charset="0"/>
                <a:cs typeface="Times New Roman" panose="02020603050405020304" pitchFamily="18" charset="0"/>
              </a:rPr>
              <a:t>had fallen two </a:t>
            </a:r>
            <a:r>
              <a:rPr lang="en-US" dirty="0" smtClean="0">
                <a:latin typeface="Times New Roman" panose="02020603050405020304" pitchFamily="18" charset="0"/>
                <a:cs typeface="Times New Roman" panose="02020603050405020304" pitchFamily="18" charset="0"/>
              </a:rPr>
              <a:t>months </a:t>
            </a:r>
            <a:r>
              <a:rPr lang="en-US" dirty="0">
                <a:latin typeface="Times New Roman" panose="02020603050405020304" pitchFamily="18" charset="0"/>
                <a:cs typeface="Times New Roman" panose="02020603050405020304" pitchFamily="18" charset="0"/>
              </a:rPr>
              <a:t>behind on their mortgage. </a:t>
            </a:r>
            <a:endParaRPr lang="en-US" dirty="0" smtClean="0">
              <a:latin typeface="Times New Roman" panose="02020603050405020304" pitchFamily="18" charset="0"/>
              <a:cs typeface="Times New Roman" panose="02020603050405020304" pitchFamily="18" charset="0"/>
            </a:endParaRPr>
          </a:p>
          <a:p>
            <a:pPr marL="365125" lvl="1" indent="0">
              <a:spcAft>
                <a:spcPts val="600"/>
              </a:spcAft>
              <a:buNone/>
            </a:pPr>
            <a:r>
              <a:rPr lang="en-US" dirty="0">
                <a:latin typeface="Times New Roman" panose="02020603050405020304" pitchFamily="18" charset="0"/>
                <a:cs typeface="Times New Roman" panose="02020603050405020304" pitchFamily="18" charset="0"/>
              </a:rPr>
              <a:t>Because the Johnsons’ home had risen in value, they could have sold it and paid off about $275,000 in debt. But they wanted to remain in the house. </a:t>
            </a:r>
            <a:endParaRPr lang="en-US" dirty="0" smtClean="0">
              <a:latin typeface="Times New Roman" panose="02020603050405020304" pitchFamily="18" charset="0"/>
              <a:cs typeface="Times New Roman" panose="02020603050405020304" pitchFamily="18" charset="0"/>
            </a:endParaRPr>
          </a:p>
          <a:p>
            <a:pPr marL="365125" lvl="1" indent="0">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Gloria called a foreclosure rescue company that advertised help for people facing foreclosure.  She met with the company officials and agreed to what she thought was a refinancing of her mortgage at a lower interest rate, with more affordable monthly payments. </a:t>
            </a:r>
          </a:p>
          <a:p>
            <a:pPr marL="365125" lvl="1" indent="0">
              <a:spcAft>
                <a:spcPts val="600"/>
              </a:spcAft>
              <a:buClr>
                <a:srgbClr val="2DA2BF"/>
              </a:buClr>
              <a:buNone/>
            </a:pPr>
            <a:r>
              <a:rPr lang="en-US" dirty="0" smtClean="0">
                <a:solidFill>
                  <a:prstClr val="black"/>
                </a:solidFill>
                <a:latin typeface="Times New Roman" panose="02020603050405020304" pitchFamily="18" charset="0"/>
                <a:cs typeface="Times New Roman" panose="02020603050405020304" pitchFamily="18" charset="0"/>
              </a:rPr>
              <a:t>Unknowingly, they had transferred </a:t>
            </a:r>
            <a:r>
              <a:rPr lang="en-US" dirty="0">
                <a:solidFill>
                  <a:prstClr val="black"/>
                </a:solidFill>
                <a:latin typeface="Times New Roman" panose="02020603050405020304" pitchFamily="18" charset="0"/>
                <a:cs typeface="Times New Roman" panose="02020603050405020304" pitchFamily="18" charset="0"/>
              </a:rPr>
              <a:t>their deed to </a:t>
            </a:r>
            <a:r>
              <a:rPr lang="en-US" dirty="0" smtClean="0">
                <a:solidFill>
                  <a:prstClr val="black"/>
                </a:solidFill>
                <a:latin typeface="Times New Roman" panose="02020603050405020304" pitchFamily="18" charset="0"/>
                <a:cs typeface="Times New Roman" panose="02020603050405020304" pitchFamily="18" charset="0"/>
              </a:rPr>
              <a:t>the rescue company’s straw buyer. </a:t>
            </a:r>
            <a:r>
              <a:rPr lang="en-US" dirty="0">
                <a:solidFill>
                  <a:prstClr val="black"/>
                </a:solidFill>
                <a:latin typeface="Times New Roman" panose="02020603050405020304" pitchFamily="18" charset="0"/>
                <a:cs typeface="Times New Roman" panose="02020603050405020304" pitchFamily="18" charset="0"/>
              </a:rPr>
              <a:t>That </a:t>
            </a:r>
            <a:r>
              <a:rPr lang="en-US" dirty="0" smtClean="0">
                <a:solidFill>
                  <a:prstClr val="black"/>
                </a:solidFill>
                <a:latin typeface="Times New Roman" panose="02020603050405020304" pitchFamily="18" charset="0"/>
                <a:cs typeface="Times New Roman" panose="02020603050405020304" pitchFamily="18" charset="0"/>
              </a:rPr>
              <a:t>buyer </a:t>
            </a:r>
            <a:r>
              <a:rPr lang="en-US" dirty="0">
                <a:solidFill>
                  <a:prstClr val="black"/>
                </a:solidFill>
                <a:latin typeface="Times New Roman" panose="02020603050405020304" pitchFamily="18" charset="0"/>
                <a:cs typeface="Times New Roman" panose="02020603050405020304" pitchFamily="18" charset="0"/>
              </a:rPr>
              <a:t>qualified for a type of mortgage that would </a:t>
            </a:r>
            <a:r>
              <a:rPr lang="en-US" dirty="0" smtClean="0">
                <a:solidFill>
                  <a:prstClr val="black"/>
                </a:solidFill>
                <a:latin typeface="Times New Roman" panose="02020603050405020304" pitchFamily="18" charset="0"/>
                <a:cs typeface="Times New Roman" panose="02020603050405020304" pitchFamily="18" charset="0"/>
              </a:rPr>
              <a:t>let </a:t>
            </a:r>
            <a:r>
              <a:rPr lang="en-US" dirty="0">
                <a:solidFill>
                  <a:prstClr val="black"/>
                </a:solidFill>
                <a:latin typeface="Times New Roman" panose="02020603050405020304" pitchFamily="18" charset="0"/>
                <a:cs typeface="Times New Roman" panose="02020603050405020304" pitchFamily="18" charset="0"/>
              </a:rPr>
              <a:t>him take cash out as part of the financing. He borrowed $425,000 against </a:t>
            </a: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house and pocketed $134,000, which included </a:t>
            </a:r>
            <a:r>
              <a:rPr lang="en-US" dirty="0" smtClean="0">
                <a:solidFill>
                  <a:prstClr val="black"/>
                </a:solidFill>
                <a:latin typeface="Times New Roman" panose="02020603050405020304" pitchFamily="18" charset="0"/>
                <a:cs typeface="Times New Roman" panose="02020603050405020304" pitchFamily="18" charset="0"/>
              </a:rPr>
              <a:t/>
            </a:r>
            <a:br>
              <a:rPr lang="en-US" dirty="0" smtClean="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the </a:t>
            </a:r>
            <a:r>
              <a:rPr lang="en-US" dirty="0">
                <a:solidFill>
                  <a:prstClr val="black"/>
                </a:solidFill>
                <a:latin typeface="Times New Roman" panose="02020603050405020304" pitchFamily="18" charset="0"/>
                <a:cs typeface="Times New Roman" panose="02020603050405020304" pitchFamily="18" charset="0"/>
              </a:rPr>
              <a:t>equity Gloria and </a:t>
            </a:r>
            <a:r>
              <a:rPr lang="en-US" dirty="0" smtClean="0">
                <a:solidFill>
                  <a:prstClr val="black"/>
                </a:solidFill>
                <a:latin typeface="Times New Roman" panose="02020603050405020304" pitchFamily="18" charset="0"/>
                <a:cs typeface="Times New Roman" panose="02020603050405020304" pitchFamily="18" charset="0"/>
              </a:rPr>
              <a:t>John had </a:t>
            </a:r>
            <a:r>
              <a:rPr lang="en-US" dirty="0">
                <a:solidFill>
                  <a:prstClr val="black"/>
                </a:solidFill>
                <a:latin typeface="Times New Roman" panose="02020603050405020304" pitchFamily="18" charset="0"/>
                <a:cs typeface="Times New Roman" panose="02020603050405020304" pitchFamily="18" charset="0"/>
              </a:rPr>
              <a:t>built up over the years</a:t>
            </a:r>
            <a:r>
              <a:rPr lang="en-US" dirty="0" smtClean="0">
                <a:solidFill>
                  <a:prstClr val="black"/>
                </a:solidFill>
                <a:latin typeface="Times New Roman" panose="02020603050405020304" pitchFamily="18" charset="0"/>
                <a:cs typeface="Times New Roman" panose="02020603050405020304" pitchFamily="18" charset="0"/>
              </a:rPr>
              <a:t>.  </a:t>
            </a:r>
          </a:p>
          <a:p>
            <a:pPr marL="365125" lvl="1" indent="0">
              <a:spcAft>
                <a:spcPts val="600"/>
              </a:spcAft>
              <a:buClr>
                <a:srgbClr val="2DA2BF"/>
              </a:buClr>
              <a:buNone/>
            </a:pPr>
            <a:r>
              <a:rPr lang="en-US" dirty="0" smtClean="0">
                <a:solidFill>
                  <a:prstClr val="black"/>
                </a:solidFill>
                <a:latin typeface="Times New Roman" panose="02020603050405020304" pitchFamily="18" charset="0"/>
                <a:cs typeface="Times New Roman" panose="02020603050405020304" pitchFamily="18" charset="0"/>
              </a:rPr>
              <a:t>Now </a:t>
            </a:r>
            <a:r>
              <a:rPr lang="en-US" dirty="0">
                <a:solidFill>
                  <a:prstClr val="black"/>
                </a:solidFill>
                <a:latin typeface="Times New Roman" panose="02020603050405020304" pitchFamily="18" charset="0"/>
                <a:cs typeface="Times New Roman" panose="02020603050405020304" pitchFamily="18" charset="0"/>
              </a:rPr>
              <a:t>Fred and Gloria are fighting to stay in </a:t>
            </a:r>
            <a:r>
              <a:rPr lang="en-US" dirty="0" smtClean="0">
                <a:solidFill>
                  <a:prstClr val="black"/>
                </a:solidFill>
                <a:latin typeface="Times New Roman" panose="02020603050405020304" pitchFamily="18" charset="0"/>
                <a:cs typeface="Times New Roman" panose="02020603050405020304" pitchFamily="18" charset="0"/>
              </a:rPr>
              <a:t>their house and </a:t>
            </a:r>
            <a:r>
              <a:rPr lang="en-US" dirty="0">
                <a:solidFill>
                  <a:prstClr val="black"/>
                </a:solidFill>
                <a:latin typeface="Times New Roman" panose="02020603050405020304" pitchFamily="18" charset="0"/>
                <a:cs typeface="Times New Roman" panose="02020603050405020304" pitchFamily="18" charset="0"/>
              </a:rPr>
              <a:t>recover </a:t>
            </a:r>
            <a:r>
              <a:rPr lang="en-US" dirty="0" smtClean="0">
                <a:solidFill>
                  <a:prstClr val="black"/>
                </a:solidFill>
                <a:latin typeface="Times New Roman" panose="02020603050405020304" pitchFamily="18" charset="0"/>
                <a:cs typeface="Times New Roman" panose="02020603050405020304" pitchFamily="18" charset="0"/>
              </a:rPr>
              <a:t>their </a:t>
            </a:r>
            <a:r>
              <a:rPr lang="en-US" dirty="0">
                <a:solidFill>
                  <a:prstClr val="black"/>
                </a:solidFill>
                <a:latin typeface="Times New Roman" panose="02020603050405020304" pitchFamily="18" charset="0"/>
                <a:cs typeface="Times New Roman" panose="02020603050405020304" pitchFamily="18" charset="0"/>
              </a:rPr>
              <a:t>equity</a:t>
            </a:r>
            <a:endParaRPr lang="en-US" dirty="0">
              <a:latin typeface="Times New Roman" panose="02020603050405020304" pitchFamily="18" charset="0"/>
              <a:cs typeface="Times New Roman" panose="02020603050405020304" pitchFamily="18" charset="0"/>
            </a:endParaRPr>
          </a:p>
          <a:p>
            <a:pPr>
              <a:spcAft>
                <a:spcPts val="600"/>
              </a:spcAft>
            </a:pPr>
            <a:endParaRPr lang="en-US" dirty="0">
              <a:latin typeface="Times New Roman" panose="02020603050405020304" pitchFamily="18" charset="0"/>
              <a:cs typeface="Times New Roman" panose="02020603050405020304" pitchFamily="18" charset="0"/>
            </a:endParaRPr>
          </a:p>
          <a:p>
            <a:endParaRPr lang="en-US" sz="1400" dirty="0"/>
          </a:p>
        </p:txBody>
      </p:sp>
      <p:sp>
        <p:nvSpPr>
          <p:cNvPr id="3" name="Title 2"/>
          <p:cNvSpPr>
            <a:spLocks noGrp="1"/>
          </p:cNvSpPr>
          <p:nvPr>
            <p:ph type="title"/>
          </p:nvPr>
        </p:nvSpPr>
        <p:spPr/>
        <p:txBody>
          <a:bodyPr/>
          <a:lstStyle/>
          <a:p>
            <a:r>
              <a:rPr lang="en-US" dirty="0" smtClean="0">
                <a:solidFill>
                  <a:schemeClr val="accent1">
                    <a:lumMod val="75000"/>
                  </a:schemeClr>
                </a:solidFill>
              </a:rPr>
              <a:t>Equity stripping - real </a:t>
            </a:r>
            <a:r>
              <a:rPr lang="en-US" dirty="0">
                <a:solidFill>
                  <a:schemeClr val="accent1">
                    <a:lumMod val="75000"/>
                  </a:schemeClr>
                </a:solidFill>
              </a:rPr>
              <a:t>l</a:t>
            </a:r>
            <a:r>
              <a:rPr lang="en-US" dirty="0" smtClean="0">
                <a:solidFill>
                  <a:schemeClr val="accent1">
                    <a:lumMod val="75000"/>
                  </a:schemeClr>
                </a:solidFill>
              </a:rPr>
              <a:t>ife </a:t>
            </a:r>
            <a:r>
              <a:rPr lang="en-US" dirty="0">
                <a:solidFill>
                  <a:schemeClr val="accent1">
                    <a:lumMod val="75000"/>
                  </a:schemeClr>
                </a:solidFill>
              </a:rPr>
              <a:t>e</a:t>
            </a:r>
            <a:r>
              <a:rPr lang="en-US" dirty="0" smtClean="0">
                <a:solidFill>
                  <a:schemeClr val="accent1">
                    <a:lumMod val="75000"/>
                  </a:schemeClr>
                </a:solidFill>
              </a:rPr>
              <a:t>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132068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16960"/>
          <a:stretch/>
        </p:blipFill>
        <p:spPr>
          <a:xfrm>
            <a:off x="4343400" y="3048000"/>
            <a:ext cx="4800600" cy="3592617"/>
          </a:xfrm>
          <a:prstGeom prst="rect">
            <a:avLst/>
          </a:prstGeom>
        </p:spPr>
      </p:pic>
      <p:sp>
        <p:nvSpPr>
          <p:cNvPr id="2" name="Content Placeholder 1"/>
          <p:cNvSpPr>
            <a:spLocks noGrp="1"/>
          </p:cNvSpPr>
          <p:nvPr>
            <p:ph idx="1"/>
          </p:nvPr>
        </p:nvSpPr>
        <p:spPr>
          <a:xfrm>
            <a:off x="609600" y="1295400"/>
            <a:ext cx="6172200" cy="4724400"/>
          </a:xfrm>
        </p:spPr>
        <p:txBody>
          <a:bodyPr/>
          <a:lstStyle/>
          <a:p>
            <a:pPr>
              <a:spcAft>
                <a:spcPts val="600"/>
              </a:spcAft>
            </a:pPr>
            <a:r>
              <a:rPr lang="en-CA" sz="1800" b="1" dirty="0">
                <a:solidFill>
                  <a:schemeClr val="accent1">
                    <a:lumMod val="75000"/>
                  </a:schemeClr>
                </a:solidFill>
              </a:rPr>
              <a:t>The </a:t>
            </a:r>
            <a:r>
              <a:rPr lang="en-CA" sz="1800" b="1" dirty="0" smtClean="0">
                <a:solidFill>
                  <a:schemeClr val="accent1">
                    <a:lumMod val="75000"/>
                  </a:schemeClr>
                </a:solidFill>
              </a:rPr>
              <a:t>Victim</a:t>
            </a:r>
            <a:endParaRPr lang="en-US" sz="1800" b="1" dirty="0">
              <a:solidFill>
                <a:schemeClr val="accent1">
                  <a:lumMod val="75000"/>
                </a:schemeClr>
              </a:solidFill>
            </a:endParaRPr>
          </a:p>
          <a:p>
            <a:pPr lvl="1">
              <a:spcAft>
                <a:spcPts val="600"/>
              </a:spcAft>
            </a:pPr>
            <a:r>
              <a:rPr lang="en-US" dirty="0"/>
              <a:t>T</a:t>
            </a:r>
            <a:r>
              <a:rPr lang="en-US" dirty="0" smtClean="0"/>
              <a:t>he lending institution.</a:t>
            </a:r>
            <a:endParaRPr lang="en-US" dirty="0"/>
          </a:p>
          <a:p>
            <a:pPr marR="0">
              <a:spcAft>
                <a:spcPts val="600"/>
              </a:spcAft>
            </a:pPr>
            <a:r>
              <a:rPr lang="en-US" sz="1800" b="1" dirty="0" smtClean="0">
                <a:solidFill>
                  <a:schemeClr val="accent1">
                    <a:lumMod val="75000"/>
                  </a:schemeClr>
                </a:solidFill>
              </a:rPr>
              <a:t>Background to the Scam</a:t>
            </a:r>
            <a:endParaRPr lang="en-US" sz="1800" b="1" dirty="0">
              <a:solidFill>
                <a:schemeClr val="accent1">
                  <a:lumMod val="75000"/>
                </a:schemeClr>
              </a:solidFill>
            </a:endParaRPr>
          </a:p>
          <a:p>
            <a:pPr lvl="1">
              <a:spcAft>
                <a:spcPts val="600"/>
              </a:spcAft>
              <a:buClr>
                <a:srgbClr val="2DA2BF"/>
              </a:buClr>
            </a:pPr>
            <a:r>
              <a:rPr lang="en-US" dirty="0" smtClean="0">
                <a:solidFill>
                  <a:prstClr val="black"/>
                </a:solidFill>
              </a:rPr>
              <a:t>As a result of ARM adjustments or effects of the </a:t>
            </a:r>
            <a:br>
              <a:rPr lang="en-US" dirty="0" smtClean="0">
                <a:solidFill>
                  <a:prstClr val="black"/>
                </a:solidFill>
              </a:rPr>
            </a:br>
            <a:r>
              <a:rPr lang="en-US" dirty="0" smtClean="0">
                <a:solidFill>
                  <a:prstClr val="black"/>
                </a:solidFill>
              </a:rPr>
              <a:t>economic recession of 2008-2009, many homeowners </a:t>
            </a:r>
            <a:br>
              <a:rPr lang="en-US" dirty="0" smtClean="0">
                <a:solidFill>
                  <a:prstClr val="black"/>
                </a:solidFill>
              </a:rPr>
            </a:br>
            <a:r>
              <a:rPr lang="en-US" dirty="0" smtClean="0">
                <a:solidFill>
                  <a:prstClr val="black"/>
                </a:solidFill>
              </a:rPr>
              <a:t>could no longer make their mortgage payments.</a:t>
            </a:r>
          </a:p>
          <a:p>
            <a:pPr lvl="1">
              <a:spcAft>
                <a:spcPts val="600"/>
              </a:spcAft>
              <a:buClr>
                <a:srgbClr val="2DA2BF"/>
              </a:buClr>
            </a:pPr>
            <a:r>
              <a:rPr lang="en-US" dirty="0">
                <a:solidFill>
                  <a:prstClr val="black"/>
                </a:solidFill>
              </a:rPr>
              <a:t>B</a:t>
            </a:r>
            <a:r>
              <a:rPr lang="en-US" dirty="0" smtClean="0">
                <a:solidFill>
                  <a:prstClr val="black"/>
                </a:solidFill>
              </a:rPr>
              <a:t>ut because their homes were “underwater” they could not sell the house at a price that would enable them to pay off their mortgage obligation. At that point, they might enter into a “short sale” agreement with the bank. In this case, the </a:t>
            </a:r>
            <a:r>
              <a:rPr lang="en-US" dirty="0">
                <a:solidFill>
                  <a:prstClr val="black"/>
                </a:solidFill>
              </a:rPr>
              <a:t>bank/lender forgives the mortgage loan and takes ownership of the home. These properties are called  </a:t>
            </a:r>
            <a:r>
              <a:rPr lang="en-US" dirty="0" smtClean="0">
                <a:solidFill>
                  <a:prstClr val="black"/>
                </a:solidFill>
              </a:rPr>
              <a:t>“REO” </a:t>
            </a:r>
            <a:r>
              <a:rPr lang="en-US" dirty="0">
                <a:solidFill>
                  <a:prstClr val="black"/>
                </a:solidFill>
              </a:rPr>
              <a:t>or Real Estate Owned.  </a:t>
            </a:r>
            <a:endParaRPr lang="en-US" dirty="0" smtClean="0">
              <a:solidFill>
                <a:prstClr val="black"/>
              </a:solidFill>
            </a:endParaRPr>
          </a:p>
          <a:p>
            <a:pPr lvl="1">
              <a:spcAft>
                <a:spcPts val="600"/>
              </a:spcAft>
              <a:buClr>
                <a:srgbClr val="2DA2BF"/>
              </a:buClr>
            </a:pPr>
            <a:r>
              <a:rPr lang="en-US" dirty="0" smtClean="0">
                <a:solidFill>
                  <a:prstClr val="black"/>
                </a:solidFill>
              </a:rPr>
              <a:t>Banks </a:t>
            </a:r>
            <a:r>
              <a:rPr lang="en-US" dirty="0">
                <a:solidFill>
                  <a:prstClr val="black"/>
                </a:solidFill>
              </a:rPr>
              <a:t>try to unload the property as expediently as possible, either at auction or on the open market, usually at reduced prices. </a:t>
            </a:r>
          </a:p>
          <a:p>
            <a:pPr lvl="1">
              <a:spcAft>
                <a:spcPts val="600"/>
              </a:spcAft>
              <a:buClr>
                <a:srgbClr val="2DA2BF"/>
              </a:buClr>
            </a:pPr>
            <a:endParaRPr lang="en-US" dirty="0" smtClean="0">
              <a:solidFill>
                <a:prstClr val="black"/>
              </a:solidFill>
            </a:endParaRPr>
          </a:p>
          <a:p>
            <a:endParaRPr lang="en-US" dirty="0"/>
          </a:p>
        </p:txBody>
      </p:sp>
      <p:sp>
        <p:nvSpPr>
          <p:cNvPr id="3" name="Title 2"/>
          <p:cNvSpPr>
            <a:spLocks noGrp="1"/>
          </p:cNvSpPr>
          <p:nvPr>
            <p:ph type="title"/>
          </p:nvPr>
        </p:nvSpPr>
        <p:spPr/>
        <p:txBody>
          <a:bodyPr/>
          <a:lstStyle/>
          <a:p>
            <a:r>
              <a:rPr lang="en-US" dirty="0" smtClean="0"/>
              <a:t>Illegal flipping (flopping)</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1056510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724400"/>
          </a:xfrm>
        </p:spPr>
        <p:txBody>
          <a:bodyPr/>
          <a:lstStyle/>
          <a:p>
            <a:pPr lvl="0">
              <a:spcAft>
                <a:spcPts val="600"/>
              </a:spcAft>
              <a:buClr>
                <a:srgbClr val="2DA2BF"/>
              </a:buClr>
            </a:pPr>
            <a:r>
              <a:rPr lang="en-US" sz="1800" b="1" dirty="0" smtClean="0">
                <a:solidFill>
                  <a:schemeClr val="accent1">
                    <a:lumMod val="75000"/>
                  </a:schemeClr>
                </a:solidFill>
              </a:rPr>
              <a:t>The </a:t>
            </a:r>
            <a:r>
              <a:rPr lang="en-US" sz="1800" b="1" dirty="0">
                <a:solidFill>
                  <a:schemeClr val="accent1">
                    <a:lumMod val="75000"/>
                  </a:schemeClr>
                </a:solidFill>
              </a:rPr>
              <a:t>Scam</a:t>
            </a:r>
          </a:p>
          <a:p>
            <a:pPr lvl="1">
              <a:spcAft>
                <a:spcPts val="600"/>
              </a:spcAft>
              <a:buClr>
                <a:srgbClr val="2DA2BF"/>
              </a:buClr>
            </a:pPr>
            <a:r>
              <a:rPr lang="en-US" dirty="0">
                <a:solidFill>
                  <a:prstClr val="black"/>
                </a:solidFill>
              </a:rPr>
              <a:t>In this scheme, </a:t>
            </a:r>
            <a:r>
              <a:rPr lang="en-US" dirty="0" smtClean="0">
                <a:solidFill>
                  <a:prstClr val="black"/>
                </a:solidFill>
              </a:rPr>
              <a:t>investors or appraisers hire </a:t>
            </a:r>
            <a:r>
              <a:rPr lang="en-US" dirty="0">
                <a:solidFill>
                  <a:prstClr val="black"/>
                </a:solidFill>
              </a:rPr>
              <a:t>brokers to assess a home for less than its market value and convince banks to accept a sale at that level. </a:t>
            </a:r>
          </a:p>
          <a:p>
            <a:pPr lvl="1">
              <a:spcAft>
                <a:spcPts val="600"/>
              </a:spcAft>
              <a:buClr>
                <a:srgbClr val="2DA2BF"/>
              </a:buClr>
            </a:pPr>
            <a:r>
              <a:rPr lang="en-US" dirty="0">
                <a:solidFill>
                  <a:prstClr val="black"/>
                </a:solidFill>
              </a:rPr>
              <a:t>The buyer conceals from the lender that he has lined up a higher offer and then quickly resells the property for a </a:t>
            </a:r>
            <a:r>
              <a:rPr lang="en-US" dirty="0" smtClean="0">
                <a:solidFill>
                  <a:prstClr val="black"/>
                </a:solidFill>
              </a:rPr>
              <a:t>profit. </a:t>
            </a:r>
          </a:p>
          <a:p>
            <a:pPr lvl="0">
              <a:spcAft>
                <a:spcPts val="600"/>
              </a:spcAft>
              <a:buClr>
                <a:srgbClr val="2DA2BF"/>
              </a:buClr>
            </a:pPr>
            <a:r>
              <a:rPr lang="en-US" sz="1800" b="1" dirty="0" smtClean="0">
                <a:solidFill>
                  <a:schemeClr val="accent1">
                    <a:lumMod val="75000"/>
                  </a:schemeClr>
                </a:solidFill>
              </a:rPr>
              <a:t>Impact/Outcomes</a:t>
            </a:r>
            <a:endParaRPr lang="en-US" sz="1800" dirty="0">
              <a:solidFill>
                <a:schemeClr val="accent1">
                  <a:lumMod val="75000"/>
                </a:schemeClr>
              </a:solidFill>
            </a:endParaRPr>
          </a:p>
          <a:p>
            <a:pPr lvl="1">
              <a:spcAft>
                <a:spcPts val="600"/>
              </a:spcAft>
              <a:buClr>
                <a:srgbClr val="2DA2BF"/>
              </a:buClr>
            </a:pPr>
            <a:r>
              <a:rPr lang="en-US" dirty="0">
                <a:solidFill>
                  <a:prstClr val="black"/>
                </a:solidFill>
              </a:rPr>
              <a:t>“Flopping” occurs in more than 1 percent of short sales and may </a:t>
            </a:r>
            <a:r>
              <a:rPr lang="en-US" dirty="0" smtClean="0">
                <a:solidFill>
                  <a:prstClr val="black"/>
                </a:solidFill>
              </a:rPr>
              <a:t/>
            </a:r>
            <a:br>
              <a:rPr lang="en-US" dirty="0" smtClean="0">
                <a:solidFill>
                  <a:prstClr val="black"/>
                </a:solidFill>
              </a:rPr>
            </a:br>
            <a:r>
              <a:rPr lang="en-US" dirty="0" smtClean="0">
                <a:solidFill>
                  <a:prstClr val="black"/>
                </a:solidFill>
              </a:rPr>
              <a:t>cost </a:t>
            </a:r>
            <a:r>
              <a:rPr lang="en-US" dirty="0">
                <a:solidFill>
                  <a:prstClr val="black"/>
                </a:solidFill>
              </a:rPr>
              <a:t>lenders $50 million or more each </a:t>
            </a:r>
            <a:r>
              <a:rPr lang="en-US" dirty="0" smtClean="0">
                <a:solidFill>
                  <a:prstClr val="black"/>
                </a:solidFill>
              </a:rPr>
              <a:t>year.</a:t>
            </a:r>
            <a:endParaRPr lang="en-US" sz="1800" dirty="0">
              <a:solidFill>
                <a:prstClr val="black"/>
              </a:solidFill>
            </a:endParaRPr>
          </a:p>
          <a:p>
            <a:pPr lvl="1">
              <a:spcAft>
                <a:spcPts val="600"/>
              </a:spcAft>
              <a:buClr>
                <a:srgbClr val="2DA2BF"/>
              </a:buClr>
            </a:pPr>
            <a:endParaRPr lang="en-US" sz="1800" dirty="0" smtClean="0">
              <a:solidFill>
                <a:prstClr val="black"/>
              </a:solidFill>
            </a:endParaRPr>
          </a:p>
          <a:p>
            <a:pPr lvl="1">
              <a:spcAft>
                <a:spcPts val="600"/>
              </a:spcAft>
              <a:buClr>
                <a:srgbClr val="2DA2BF"/>
              </a:buClr>
            </a:pPr>
            <a:endParaRPr lang="en-US" sz="1800" dirty="0" smtClean="0">
              <a:solidFill>
                <a:prstClr val="black"/>
              </a:solidFill>
            </a:endParaRPr>
          </a:p>
          <a:p>
            <a:endParaRPr lang="en-US" dirty="0"/>
          </a:p>
        </p:txBody>
      </p:sp>
      <p:sp>
        <p:nvSpPr>
          <p:cNvPr id="3" name="Title 2"/>
          <p:cNvSpPr>
            <a:spLocks noGrp="1"/>
          </p:cNvSpPr>
          <p:nvPr>
            <p:ph type="title"/>
          </p:nvPr>
        </p:nvSpPr>
        <p:spPr/>
        <p:txBody>
          <a:bodyPr/>
          <a:lstStyle/>
          <a:p>
            <a:r>
              <a:rPr lang="en-US" dirty="0" smtClean="0"/>
              <a:t>Illegal </a:t>
            </a:r>
            <a:r>
              <a:rPr lang="en-US" dirty="0"/>
              <a:t>f</a:t>
            </a:r>
            <a:r>
              <a:rPr lang="en-US" dirty="0" smtClean="0"/>
              <a:t>lipping (</a:t>
            </a:r>
            <a:r>
              <a:rPr lang="en-US" dirty="0"/>
              <a:t>f</a:t>
            </a:r>
            <a:r>
              <a:rPr lang="en-US" dirty="0" smtClean="0"/>
              <a:t>lopping), cont’d</a:t>
            </a:r>
            <a:endParaRPr lang="en-US" sz="2000"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31740656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525" y="1298812"/>
            <a:ext cx="8001000" cy="4642644"/>
          </a:xfrm>
          <a:solidFill>
            <a:srgbClr val="F5F5F5"/>
          </a:solidFill>
        </p:spPr>
        <p:txBody>
          <a:bodyPr/>
          <a:lstStyle/>
          <a:p>
            <a:pPr marL="109537" indent="0">
              <a:spcAft>
                <a:spcPts val="600"/>
              </a:spcAft>
              <a:buClr>
                <a:srgbClr val="2DA2BF"/>
              </a:buClr>
              <a:buNone/>
            </a:pPr>
            <a:r>
              <a:rPr lang="en-US" sz="1800" b="1" dirty="0" smtClean="0">
                <a:latin typeface="Times New Roman" panose="02020603050405020304" pitchFamily="18" charset="0"/>
                <a:cs typeface="Times New Roman" panose="02020603050405020304" pitchFamily="18" charset="0"/>
              </a:rPr>
              <a:t>Hypothetical Example</a:t>
            </a:r>
            <a:endParaRPr lang="en-US" sz="1800" b="1" dirty="0">
              <a:latin typeface="Times New Roman" panose="02020603050405020304" pitchFamily="18" charset="0"/>
              <a:cs typeface="Times New Roman" panose="02020603050405020304" pitchFamily="18" charset="0"/>
            </a:endParaRPr>
          </a:p>
          <a:p>
            <a:pPr marL="392113" lvl="1" indent="0">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Harry buys a house for $700K at the height of the </a:t>
            </a:r>
            <a:r>
              <a:rPr lang="en-US" dirty="0" smtClean="0">
                <a:solidFill>
                  <a:prstClr val="black"/>
                </a:solidFill>
                <a:latin typeface="Times New Roman" panose="02020603050405020304" pitchFamily="18" charset="0"/>
                <a:cs typeface="Times New Roman" panose="02020603050405020304" pitchFamily="18" charset="0"/>
              </a:rPr>
              <a:t>housing boom, </a:t>
            </a:r>
            <a:r>
              <a:rPr lang="en-US" dirty="0">
                <a:solidFill>
                  <a:prstClr val="black"/>
                </a:solidFill>
                <a:latin typeface="Times New Roman" panose="02020603050405020304" pitchFamily="18" charset="0"/>
                <a:cs typeface="Times New Roman" panose="02020603050405020304" pitchFamily="18" charset="0"/>
              </a:rPr>
              <a:t>putting 10 percent down, and taking out a $630K mortgage. Four years later, that house is worth 20% less, or $560K. The mortgage hasn’t amortized very much, so Harry still owes the bank $610K.</a:t>
            </a:r>
          </a:p>
          <a:p>
            <a:pPr marL="392113" lvl="1" indent="0">
              <a:spcAft>
                <a:spcPts val="600"/>
              </a:spcAft>
              <a:buClr>
                <a:srgbClr val="2DA2BF"/>
              </a:buClr>
              <a:buNone/>
            </a:pPr>
            <a:r>
              <a:rPr lang="en-US" dirty="0" smtClean="0">
                <a:solidFill>
                  <a:prstClr val="black"/>
                </a:solidFill>
                <a:latin typeface="Times New Roman" panose="02020603050405020304" pitchFamily="18" charset="0"/>
                <a:cs typeface="Times New Roman" panose="02020603050405020304" pitchFamily="18" charset="0"/>
              </a:rPr>
              <a:t>Harry could wait </a:t>
            </a:r>
            <a:r>
              <a:rPr lang="en-US" dirty="0">
                <a:solidFill>
                  <a:prstClr val="black"/>
                </a:solidFill>
                <a:latin typeface="Times New Roman" panose="02020603050405020304" pitchFamily="18" charset="0"/>
                <a:cs typeface="Times New Roman" panose="02020603050405020304" pitchFamily="18" charset="0"/>
              </a:rPr>
              <a:t>for the markets to recover. H</a:t>
            </a:r>
            <a:r>
              <a:rPr lang="en-US" dirty="0" smtClean="0">
                <a:solidFill>
                  <a:prstClr val="black"/>
                </a:solidFill>
                <a:latin typeface="Times New Roman" panose="02020603050405020304" pitchFamily="18" charset="0"/>
                <a:cs typeface="Times New Roman" panose="02020603050405020304" pitchFamily="18" charset="0"/>
              </a:rPr>
              <a:t>e </a:t>
            </a:r>
            <a:r>
              <a:rPr lang="en-US" dirty="0">
                <a:solidFill>
                  <a:prstClr val="black"/>
                </a:solidFill>
                <a:latin typeface="Times New Roman" panose="02020603050405020304" pitchFamily="18" charset="0"/>
                <a:cs typeface="Times New Roman" panose="02020603050405020304" pitchFamily="18" charset="0"/>
              </a:rPr>
              <a:t>could </a:t>
            </a:r>
            <a:r>
              <a:rPr lang="en-US" dirty="0" smtClean="0">
                <a:solidFill>
                  <a:prstClr val="black"/>
                </a:solidFill>
                <a:latin typeface="Times New Roman" panose="02020603050405020304" pitchFamily="18" charset="0"/>
                <a:cs typeface="Times New Roman" panose="02020603050405020304" pitchFamily="18" charset="0"/>
              </a:rPr>
              <a:t>sell the house </a:t>
            </a:r>
            <a:r>
              <a:rPr lang="en-US" dirty="0">
                <a:solidFill>
                  <a:prstClr val="black"/>
                </a:solidFill>
                <a:latin typeface="Times New Roman" panose="02020603050405020304" pitchFamily="18" charset="0"/>
                <a:cs typeface="Times New Roman" panose="02020603050405020304" pitchFamily="18" charset="0"/>
              </a:rPr>
              <a:t>and pay the bank the balance owed on the mortgage out of his pocket. Or he could convince the bank to approve a “short sale” for less than what’s owed on the mortgage–in which case the bank, to cut its losses, generally forgives the difference between what’s owed and the sale price.</a:t>
            </a:r>
          </a:p>
          <a:p>
            <a:pPr marL="392113" lvl="1" indent="0">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Those are all legitimate choices. The transaction becomes a “flop,” however, when Harry gets greedy</a:t>
            </a:r>
            <a:r>
              <a:rPr lang="en-US" dirty="0" smtClean="0">
                <a:solidFill>
                  <a:prstClr val="black"/>
                </a:solidFill>
                <a:latin typeface="Times New Roman" panose="02020603050405020304" pitchFamily="18" charset="0"/>
                <a:cs typeface="Times New Roman" panose="02020603050405020304" pitchFamily="18" charset="0"/>
              </a:rPr>
              <a:t>.  Harry </a:t>
            </a:r>
            <a:r>
              <a:rPr lang="en-US" dirty="0">
                <a:solidFill>
                  <a:prstClr val="black"/>
                </a:solidFill>
                <a:latin typeface="Times New Roman" panose="02020603050405020304" pitchFamily="18" charset="0"/>
                <a:cs typeface="Times New Roman" panose="02020603050405020304" pitchFamily="18" charset="0"/>
              </a:rPr>
              <a:t>decides to convince the bank that prices have actually declined 30 percent. In that case, it might approve a short sale at $490K. </a:t>
            </a:r>
          </a:p>
          <a:p>
            <a:pPr marL="392113" lvl="1" indent="0">
              <a:spcBef>
                <a:spcPts val="0"/>
              </a:spcBef>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Harry’s friend Barry buys the house for that price</a:t>
            </a:r>
            <a:r>
              <a:rPr lang="en-US" dirty="0" smtClean="0">
                <a:solidFill>
                  <a:prstClr val="black"/>
                </a:solidFill>
                <a:latin typeface="Times New Roman" panose="02020603050405020304" pitchFamily="18" charset="0"/>
                <a:cs typeface="Times New Roman" panose="02020603050405020304" pitchFamily="18" charset="0"/>
              </a:rPr>
              <a:t>. They </a:t>
            </a:r>
            <a:r>
              <a:rPr lang="en-US" dirty="0">
                <a:solidFill>
                  <a:prstClr val="black"/>
                </a:solidFill>
                <a:latin typeface="Times New Roman" panose="02020603050405020304" pitchFamily="18" charset="0"/>
                <a:cs typeface="Times New Roman" panose="02020603050405020304" pitchFamily="18" charset="0"/>
              </a:rPr>
              <a:t>then sell it for the true market price of $560K. </a:t>
            </a:r>
          </a:p>
          <a:p>
            <a:pPr marL="392113" lvl="1" indent="0">
              <a:spcBef>
                <a:spcPts val="0"/>
              </a:spcBef>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Harry and Barry split the profit of $70K, minus transaction costs. </a:t>
            </a:r>
          </a:p>
          <a:p>
            <a:pPr marL="392113" lvl="1" indent="0">
              <a:spcBef>
                <a:spcPts val="0"/>
              </a:spcBef>
              <a:spcAft>
                <a:spcPts val="600"/>
              </a:spcAft>
              <a:buClr>
                <a:srgbClr val="2DA2BF"/>
              </a:buClr>
              <a:buNone/>
            </a:pPr>
            <a:r>
              <a:rPr lang="en-US" dirty="0">
                <a:solidFill>
                  <a:prstClr val="black"/>
                </a:solidFill>
                <a:latin typeface="Times New Roman" panose="02020603050405020304" pitchFamily="18" charset="0"/>
                <a:cs typeface="Times New Roman" panose="02020603050405020304" pitchFamily="18" charset="0"/>
              </a:rPr>
              <a:t>The real estate agent </a:t>
            </a:r>
            <a:r>
              <a:rPr lang="en-US" dirty="0" smtClean="0">
                <a:solidFill>
                  <a:prstClr val="black"/>
                </a:solidFill>
                <a:latin typeface="Times New Roman" panose="02020603050405020304" pitchFamily="18" charset="0"/>
                <a:cs typeface="Times New Roman" panose="02020603050405020304" pitchFamily="18" charset="0"/>
              </a:rPr>
              <a:t>who brokered both sales earned </a:t>
            </a:r>
            <a:r>
              <a:rPr lang="en-US" dirty="0">
                <a:solidFill>
                  <a:prstClr val="black"/>
                </a:solidFill>
                <a:latin typeface="Times New Roman" panose="02020603050405020304" pitchFamily="18" charset="0"/>
                <a:cs typeface="Times New Roman" panose="02020603050405020304" pitchFamily="18" charset="0"/>
              </a:rPr>
              <a:t>two quick sales </a:t>
            </a:r>
            <a:r>
              <a:rPr lang="en-US" dirty="0" smtClean="0">
                <a:solidFill>
                  <a:prstClr val="black"/>
                </a:solidFill>
                <a:latin typeface="Times New Roman" panose="02020603050405020304" pitchFamily="18" charset="0"/>
                <a:cs typeface="Times New Roman" panose="02020603050405020304" pitchFamily="18" charset="0"/>
              </a:rPr>
              <a:t/>
            </a:r>
            <a:br>
              <a:rPr lang="en-US" dirty="0" smtClean="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commissions</a:t>
            </a:r>
            <a:r>
              <a:rPr lang="en-US" dirty="0">
                <a:solidFill>
                  <a:prstClr val="black"/>
                </a:solidFill>
                <a:latin typeface="Times New Roman" panose="02020603050405020304" pitchFamily="18" charset="0"/>
                <a:cs typeface="Times New Roman" panose="02020603050405020304" pitchFamily="18" charset="0"/>
              </a:rPr>
              <a:t>.</a:t>
            </a:r>
          </a:p>
          <a:p>
            <a:pPr marL="392113" lvl="1" indent="0">
              <a:spcAft>
                <a:spcPts val="600"/>
              </a:spcAft>
              <a:buClr>
                <a:srgbClr val="2DA2BF"/>
              </a:buClr>
              <a:buNone/>
            </a:pPr>
            <a:endParaRPr lang="en-US" sz="1800" dirty="0"/>
          </a:p>
        </p:txBody>
      </p:sp>
      <p:sp>
        <p:nvSpPr>
          <p:cNvPr id="3" name="Title 2"/>
          <p:cNvSpPr>
            <a:spLocks noGrp="1"/>
          </p:cNvSpPr>
          <p:nvPr>
            <p:ph type="title"/>
          </p:nvPr>
        </p:nvSpPr>
        <p:spPr/>
        <p:txBody>
          <a:bodyPr/>
          <a:lstStyle/>
          <a:p>
            <a:r>
              <a:rPr lang="en-US" dirty="0" smtClean="0">
                <a:solidFill>
                  <a:schemeClr val="accent1">
                    <a:lumMod val="75000"/>
                  </a:schemeClr>
                </a:solidFill>
              </a:rPr>
              <a:t>Illegal </a:t>
            </a:r>
            <a:r>
              <a:rPr lang="en-US" dirty="0">
                <a:solidFill>
                  <a:schemeClr val="accent1">
                    <a:lumMod val="75000"/>
                  </a:schemeClr>
                </a:solidFill>
              </a:rPr>
              <a:t>f</a:t>
            </a:r>
            <a:r>
              <a:rPr lang="en-US" dirty="0" smtClean="0">
                <a:solidFill>
                  <a:schemeClr val="accent1">
                    <a:lumMod val="75000"/>
                  </a:schemeClr>
                </a:solidFill>
              </a:rPr>
              <a:t>lipping (flopping) – real life example</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10052952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974080" y="1645920"/>
            <a:ext cx="3169920" cy="4754880"/>
          </a:xfrm>
          <a:prstGeom prst="rect">
            <a:avLst/>
          </a:prstGeom>
        </p:spPr>
      </p:pic>
      <p:sp>
        <p:nvSpPr>
          <p:cNvPr id="2" name="Content Placeholder 1"/>
          <p:cNvSpPr>
            <a:spLocks noGrp="1"/>
          </p:cNvSpPr>
          <p:nvPr>
            <p:ph idx="1"/>
          </p:nvPr>
        </p:nvSpPr>
        <p:spPr>
          <a:xfrm>
            <a:off x="609600" y="1295400"/>
            <a:ext cx="7010400" cy="4724400"/>
          </a:xfrm>
        </p:spPr>
        <p:txBody>
          <a:bodyPr/>
          <a:lstStyle/>
          <a:p>
            <a:pPr marR="0">
              <a:lnSpc>
                <a:spcPts val="2100"/>
              </a:lnSpc>
              <a:spcAft>
                <a:spcPts val="600"/>
              </a:spcAft>
            </a:pPr>
            <a:r>
              <a:rPr lang="en-CA" sz="1800" b="1" dirty="0">
                <a:solidFill>
                  <a:schemeClr val="accent1">
                    <a:lumMod val="75000"/>
                  </a:schemeClr>
                </a:solidFill>
              </a:rPr>
              <a:t>The </a:t>
            </a:r>
            <a:r>
              <a:rPr lang="en-CA" sz="1800" b="1" dirty="0" smtClean="0">
                <a:solidFill>
                  <a:schemeClr val="accent1">
                    <a:lumMod val="75000"/>
                  </a:schemeClr>
                </a:solidFill>
              </a:rPr>
              <a:t>Victim</a:t>
            </a:r>
            <a:endParaRPr lang="en-US" sz="1800" b="1" dirty="0">
              <a:solidFill>
                <a:schemeClr val="accent1">
                  <a:lumMod val="75000"/>
                </a:schemeClr>
              </a:solidFill>
            </a:endParaRPr>
          </a:p>
          <a:p>
            <a:pPr lvl="1">
              <a:lnSpc>
                <a:spcPts val="2100"/>
              </a:lnSpc>
              <a:spcAft>
                <a:spcPts val="600"/>
              </a:spcAft>
            </a:pPr>
            <a:r>
              <a:rPr lang="en-US" dirty="0"/>
              <a:t>P</a:t>
            </a:r>
            <a:r>
              <a:rPr lang="en-US" dirty="0" smtClean="0"/>
              <a:t>eople </a:t>
            </a:r>
            <a:r>
              <a:rPr lang="en-US" dirty="0"/>
              <a:t>whose home mortgages are in </a:t>
            </a:r>
            <a:r>
              <a:rPr lang="en-US" dirty="0" smtClean="0"/>
              <a:t>trouble.</a:t>
            </a:r>
          </a:p>
          <a:p>
            <a:pPr>
              <a:lnSpc>
                <a:spcPts val="2100"/>
              </a:lnSpc>
              <a:spcAft>
                <a:spcPts val="600"/>
              </a:spcAft>
            </a:pPr>
            <a:r>
              <a:rPr lang="en-CA" sz="1800" b="1" dirty="0" smtClean="0">
                <a:solidFill>
                  <a:schemeClr val="accent1">
                    <a:lumMod val="75000"/>
                  </a:schemeClr>
                </a:solidFill>
              </a:rPr>
              <a:t>Background to the Scam</a:t>
            </a:r>
            <a:endParaRPr lang="en-US" sz="1800" b="1" dirty="0">
              <a:solidFill>
                <a:schemeClr val="accent1">
                  <a:lumMod val="75000"/>
                </a:schemeClr>
              </a:solidFill>
            </a:endParaRPr>
          </a:p>
          <a:p>
            <a:pPr lvl="1">
              <a:lnSpc>
                <a:spcPts val="2100"/>
              </a:lnSpc>
              <a:spcAft>
                <a:spcPts val="600"/>
              </a:spcAft>
            </a:pPr>
            <a:r>
              <a:rPr lang="en-US" dirty="0" smtClean="0"/>
              <a:t>Scam operators, posing as “mortgage consultants,” </a:t>
            </a:r>
            <a:r>
              <a:rPr lang="en-US" dirty="0"/>
              <a:t>may </a:t>
            </a:r>
            <a:r>
              <a:rPr lang="en-US" dirty="0" smtClean="0"/>
              <a:t/>
            </a:r>
            <a:br>
              <a:rPr lang="en-US" dirty="0" smtClean="0"/>
            </a:br>
            <a:r>
              <a:rPr lang="en-US" dirty="0" smtClean="0"/>
              <a:t>promise </a:t>
            </a:r>
            <a:r>
              <a:rPr lang="en-US" dirty="0"/>
              <a:t>to take care of </a:t>
            </a:r>
            <a:r>
              <a:rPr lang="en-US" dirty="0" smtClean="0"/>
              <a:t>the homeowner’s problem with their </a:t>
            </a:r>
            <a:br>
              <a:rPr lang="en-US" dirty="0" smtClean="0"/>
            </a:br>
            <a:r>
              <a:rPr lang="en-US" dirty="0" smtClean="0"/>
              <a:t>mortgage </a:t>
            </a:r>
            <a:r>
              <a:rPr lang="en-US" dirty="0"/>
              <a:t>lender </a:t>
            </a:r>
            <a:r>
              <a:rPr lang="en-US" dirty="0" smtClean="0"/>
              <a:t>or help them refinance.</a:t>
            </a:r>
          </a:p>
          <a:p>
            <a:pPr lvl="1">
              <a:lnSpc>
                <a:spcPts val="2100"/>
              </a:lnSpc>
              <a:spcAft>
                <a:spcPts val="600"/>
              </a:spcAft>
            </a:pPr>
            <a:r>
              <a:rPr lang="en-US" dirty="0" smtClean="0"/>
              <a:t>They may </a:t>
            </a:r>
            <a:r>
              <a:rPr lang="en-US" dirty="0"/>
              <a:t>ask </a:t>
            </a:r>
            <a:r>
              <a:rPr lang="en-US" dirty="0" smtClean="0"/>
              <a:t>the homeowner </a:t>
            </a:r>
            <a:r>
              <a:rPr lang="en-US" dirty="0"/>
              <a:t>to </a:t>
            </a:r>
            <a:r>
              <a:rPr lang="en-US" dirty="0" smtClean="0"/>
              <a:t>make mortgage </a:t>
            </a:r>
            <a:r>
              <a:rPr lang="en-US" dirty="0"/>
              <a:t>payments directly to the scam </a:t>
            </a:r>
            <a:r>
              <a:rPr lang="en-US" dirty="0" smtClean="0"/>
              <a:t>operator. They </a:t>
            </a:r>
            <a:r>
              <a:rPr lang="en-US" dirty="0"/>
              <a:t>may even ask </a:t>
            </a:r>
            <a:r>
              <a:rPr lang="en-US" dirty="0" smtClean="0"/>
              <a:t>the homeowner </a:t>
            </a:r>
            <a:r>
              <a:rPr lang="en-US" dirty="0"/>
              <a:t>to hand over </a:t>
            </a:r>
            <a:r>
              <a:rPr lang="en-US" dirty="0" smtClean="0"/>
              <a:t>the </a:t>
            </a:r>
            <a:r>
              <a:rPr lang="en-US" dirty="0"/>
              <a:t>property deed to the </a:t>
            </a:r>
            <a:r>
              <a:rPr lang="en-US" dirty="0" smtClean="0"/>
              <a:t>operator.  The homeowner then has to pay the fraudster in </a:t>
            </a:r>
            <a:r>
              <a:rPr lang="en-US" dirty="0"/>
              <a:t>order to stay in </a:t>
            </a:r>
            <a:r>
              <a:rPr lang="en-US" dirty="0" smtClean="0"/>
              <a:t>their own home</a:t>
            </a:r>
            <a:r>
              <a:rPr lang="en-US" dirty="0"/>
              <a:t>. </a:t>
            </a:r>
          </a:p>
          <a:p>
            <a:pPr lvl="1">
              <a:lnSpc>
                <a:spcPts val="2100"/>
              </a:lnSpc>
              <a:spcAft>
                <a:spcPts val="600"/>
              </a:spcAft>
            </a:pPr>
            <a:endParaRPr lang="en-CA" sz="1800" dirty="0" smtClean="0"/>
          </a:p>
        </p:txBody>
      </p:sp>
      <p:sp>
        <p:nvSpPr>
          <p:cNvPr id="3" name="Title 2"/>
          <p:cNvSpPr>
            <a:spLocks noGrp="1"/>
          </p:cNvSpPr>
          <p:nvPr>
            <p:ph type="title"/>
          </p:nvPr>
        </p:nvSpPr>
        <p:spPr/>
        <p:txBody>
          <a:bodyPr/>
          <a:lstStyle/>
          <a:p>
            <a:r>
              <a:rPr lang="en-US" dirty="0" smtClean="0"/>
              <a:t>Bankruptcy</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35390906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724400"/>
          </a:xfrm>
        </p:spPr>
        <p:txBody>
          <a:bodyPr/>
          <a:lstStyle/>
          <a:p>
            <a:pPr marR="0">
              <a:lnSpc>
                <a:spcPts val="2100"/>
              </a:lnSpc>
              <a:spcAft>
                <a:spcPts val="600"/>
              </a:spcAft>
            </a:pPr>
            <a:r>
              <a:rPr lang="en-CA" sz="1800" b="1" dirty="0" smtClean="0">
                <a:solidFill>
                  <a:schemeClr val="accent1">
                    <a:lumMod val="75000"/>
                  </a:schemeClr>
                </a:solidFill>
              </a:rPr>
              <a:t>The </a:t>
            </a:r>
            <a:r>
              <a:rPr lang="en-CA" sz="1800" b="1" dirty="0">
                <a:solidFill>
                  <a:schemeClr val="accent1">
                    <a:lumMod val="75000"/>
                  </a:schemeClr>
                </a:solidFill>
              </a:rPr>
              <a:t>Scam</a:t>
            </a:r>
            <a:endParaRPr lang="en-US" sz="1800" b="1" dirty="0">
              <a:solidFill>
                <a:schemeClr val="accent1">
                  <a:lumMod val="75000"/>
                </a:schemeClr>
              </a:solidFill>
            </a:endParaRPr>
          </a:p>
          <a:p>
            <a:pPr lvl="1">
              <a:spcBef>
                <a:spcPts val="0"/>
              </a:spcBef>
              <a:spcAft>
                <a:spcPts val="600"/>
              </a:spcAft>
            </a:pPr>
            <a:r>
              <a:rPr lang="en-US" dirty="0" smtClean="0">
                <a:solidFill>
                  <a:prstClr val="black"/>
                </a:solidFill>
              </a:rPr>
              <a:t>Instead </a:t>
            </a:r>
            <a:r>
              <a:rPr lang="en-US" dirty="0">
                <a:solidFill>
                  <a:prstClr val="black"/>
                </a:solidFill>
              </a:rPr>
              <a:t>of contacting </a:t>
            </a:r>
            <a:r>
              <a:rPr lang="en-US" dirty="0" smtClean="0">
                <a:solidFill>
                  <a:prstClr val="black"/>
                </a:solidFill>
              </a:rPr>
              <a:t>the homeowner’s </a:t>
            </a:r>
            <a:r>
              <a:rPr lang="en-US" dirty="0">
                <a:solidFill>
                  <a:prstClr val="black"/>
                </a:solidFill>
              </a:rPr>
              <a:t>lender or refinancing </a:t>
            </a:r>
            <a:r>
              <a:rPr lang="en-US" dirty="0" smtClean="0">
                <a:solidFill>
                  <a:prstClr val="black"/>
                </a:solidFill>
              </a:rPr>
              <a:t>the loan</a:t>
            </a:r>
            <a:r>
              <a:rPr lang="en-US" dirty="0">
                <a:solidFill>
                  <a:prstClr val="black"/>
                </a:solidFill>
              </a:rPr>
              <a:t>, the scam operator pockets all the money </a:t>
            </a:r>
            <a:r>
              <a:rPr lang="en-US" dirty="0" smtClean="0">
                <a:solidFill>
                  <a:prstClr val="black"/>
                </a:solidFill>
              </a:rPr>
              <a:t>from the payments, then </a:t>
            </a:r>
            <a:r>
              <a:rPr lang="en-US" dirty="0">
                <a:solidFill>
                  <a:prstClr val="black"/>
                </a:solidFill>
              </a:rPr>
              <a:t>files a bankruptcy case in </a:t>
            </a:r>
            <a:r>
              <a:rPr lang="en-US" dirty="0" smtClean="0">
                <a:solidFill>
                  <a:prstClr val="black"/>
                </a:solidFill>
              </a:rPr>
              <a:t>the homeowner’s name—sometimes </a:t>
            </a:r>
            <a:r>
              <a:rPr lang="en-US" dirty="0">
                <a:solidFill>
                  <a:prstClr val="black"/>
                </a:solidFill>
              </a:rPr>
              <a:t>without </a:t>
            </a:r>
            <a:r>
              <a:rPr lang="en-US" dirty="0" smtClean="0">
                <a:solidFill>
                  <a:prstClr val="black"/>
                </a:solidFill>
              </a:rPr>
              <a:t>their knowledge.</a:t>
            </a:r>
            <a:endParaRPr lang="en-CA" dirty="0" smtClean="0"/>
          </a:p>
          <a:p>
            <a:pPr lvl="1">
              <a:spcBef>
                <a:spcPts val="0"/>
              </a:spcBef>
              <a:spcAft>
                <a:spcPts val="600"/>
              </a:spcAft>
            </a:pPr>
            <a:r>
              <a:rPr lang="en-CA" dirty="0" smtClean="0"/>
              <a:t>Creditors’ calls and letters to the homeowners cease, shoring up the perception that the scammers were helpful and, therefore, legitimate.</a:t>
            </a:r>
          </a:p>
          <a:p>
            <a:pPr>
              <a:spcBef>
                <a:spcPts val="0"/>
              </a:spcBef>
              <a:spcAft>
                <a:spcPts val="600"/>
              </a:spcAft>
            </a:pPr>
            <a:r>
              <a:rPr lang="en-US" sz="1800" b="1" dirty="0" smtClean="0">
                <a:solidFill>
                  <a:schemeClr val="accent1">
                    <a:lumMod val="75000"/>
                  </a:schemeClr>
                </a:solidFill>
              </a:rPr>
              <a:t>Impact/Outcomes</a:t>
            </a:r>
          </a:p>
          <a:p>
            <a:pPr lvl="1">
              <a:spcBef>
                <a:spcPts val="0"/>
              </a:spcBef>
              <a:spcAft>
                <a:spcPts val="600"/>
              </a:spcAft>
            </a:pPr>
            <a:r>
              <a:rPr lang="en-CA" dirty="0"/>
              <a:t>While the homeowners think everything </a:t>
            </a:r>
            <a:r>
              <a:rPr lang="en-CA" dirty="0" smtClean="0"/>
              <a:t>has been </a:t>
            </a:r>
            <a:r>
              <a:rPr lang="en-CA" dirty="0"/>
              <a:t>taken care of and their </a:t>
            </a:r>
            <a:r>
              <a:rPr lang="en-CA" dirty="0" smtClean="0"/>
              <a:t>problems </a:t>
            </a:r>
            <a:r>
              <a:rPr lang="en-CA" dirty="0"/>
              <a:t>resolved, the scammers have time to dissolve their company, skip town, etc.</a:t>
            </a:r>
            <a:endParaRPr lang="en-US" dirty="0"/>
          </a:p>
          <a:p>
            <a:pPr lvl="1">
              <a:spcBef>
                <a:spcPts val="0"/>
              </a:spcBef>
              <a:spcAft>
                <a:spcPts val="600"/>
              </a:spcAft>
            </a:pPr>
            <a:r>
              <a:rPr lang="en-CA" dirty="0" smtClean="0"/>
              <a:t>When </a:t>
            </a:r>
            <a:r>
              <a:rPr lang="en-CA" dirty="0"/>
              <a:t>the bankruptcy petition gets to court, the homeowners don’t participate because they are unaware of the petition, so the judge dismisses the case and the foreclosure process </a:t>
            </a:r>
            <a:r>
              <a:rPr lang="en-CA" dirty="0" smtClean="0"/>
              <a:t>resumes.</a:t>
            </a:r>
          </a:p>
          <a:p>
            <a:pPr lvl="1">
              <a:spcBef>
                <a:spcPts val="0"/>
              </a:spcBef>
              <a:spcAft>
                <a:spcPts val="600"/>
              </a:spcAft>
            </a:pPr>
            <a:r>
              <a:rPr lang="en-US" dirty="0" smtClean="0"/>
              <a:t>The homeowners lose </a:t>
            </a:r>
            <a:r>
              <a:rPr lang="en-US" dirty="0"/>
              <a:t>the money </a:t>
            </a:r>
            <a:r>
              <a:rPr lang="en-US" dirty="0" smtClean="0"/>
              <a:t>paid to </a:t>
            </a:r>
            <a:r>
              <a:rPr lang="en-US" dirty="0"/>
              <a:t>the scam </a:t>
            </a:r>
            <a:r>
              <a:rPr lang="en-US" dirty="0" smtClean="0"/>
              <a:t>operator, and often lose their home. The homeowners will also have </a:t>
            </a:r>
            <a:r>
              <a:rPr lang="en-US" dirty="0"/>
              <a:t>a bankruptcy listed on </a:t>
            </a:r>
            <a:r>
              <a:rPr lang="en-US" dirty="0" smtClean="0"/>
              <a:t>their credit records </a:t>
            </a:r>
            <a:r>
              <a:rPr lang="en-US" dirty="0"/>
              <a:t>for years afterward. </a:t>
            </a:r>
          </a:p>
          <a:p>
            <a:pPr lvl="1">
              <a:spcBef>
                <a:spcPts val="0"/>
              </a:spcBef>
              <a:spcAft>
                <a:spcPts val="600"/>
              </a:spcAft>
            </a:pPr>
            <a:endParaRPr lang="en-CA" dirty="0" smtClean="0"/>
          </a:p>
          <a:p>
            <a:pPr lvl="1">
              <a:lnSpc>
                <a:spcPts val="2100"/>
              </a:lnSpc>
              <a:spcAft>
                <a:spcPts val="600"/>
              </a:spcAft>
            </a:pPr>
            <a:endParaRPr lang="en-US" sz="1800" dirty="0">
              <a:solidFill>
                <a:srgbClr val="002060"/>
              </a:solidFill>
            </a:endParaRPr>
          </a:p>
          <a:p>
            <a:pPr lvl="1">
              <a:lnSpc>
                <a:spcPts val="2100"/>
              </a:lnSpc>
              <a:spcAft>
                <a:spcPts val="600"/>
              </a:spcAft>
            </a:pPr>
            <a:endParaRPr lang="en-CA" sz="1800" dirty="0"/>
          </a:p>
          <a:p>
            <a:pPr lvl="1">
              <a:lnSpc>
                <a:spcPts val="2100"/>
              </a:lnSpc>
              <a:spcAft>
                <a:spcPts val="600"/>
              </a:spcAft>
            </a:pPr>
            <a:endParaRPr lang="en-US" sz="1800" dirty="0"/>
          </a:p>
        </p:txBody>
      </p:sp>
      <p:sp>
        <p:nvSpPr>
          <p:cNvPr id="3" name="Title 2"/>
          <p:cNvSpPr>
            <a:spLocks noGrp="1"/>
          </p:cNvSpPr>
          <p:nvPr>
            <p:ph type="title"/>
          </p:nvPr>
        </p:nvSpPr>
        <p:spPr/>
        <p:txBody>
          <a:bodyPr/>
          <a:lstStyle/>
          <a:p>
            <a:r>
              <a:rPr lang="en-US" dirty="0" smtClean="0"/>
              <a:t>Bankruptcy,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8263176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724400"/>
          </a:xfrm>
        </p:spPr>
        <p:txBody>
          <a:bodyPr/>
          <a:lstStyle/>
          <a:p>
            <a:pPr marL="109537" indent="0">
              <a:lnSpc>
                <a:spcPts val="2100"/>
              </a:lnSpc>
              <a:spcAft>
                <a:spcPts val="600"/>
              </a:spcAft>
              <a:buNone/>
            </a:pPr>
            <a:r>
              <a:rPr lang="en-CA" dirty="0" smtClean="0">
                <a:latin typeface="Times New Roman" panose="02020603050405020304" pitchFamily="18" charset="0"/>
                <a:cs typeface="Times New Roman" panose="02020603050405020304" pitchFamily="18" charset="0"/>
              </a:rPr>
              <a:t>.</a:t>
            </a:r>
          </a:p>
          <a:p>
            <a:pPr lvl="1">
              <a:lnSpc>
                <a:spcPts val="2100"/>
              </a:lnSpc>
              <a:spcAft>
                <a:spcPts val="600"/>
              </a:spcAft>
            </a:pPr>
            <a:endParaRPr lang="en-US" sz="1800" dirty="0"/>
          </a:p>
        </p:txBody>
      </p:sp>
      <p:sp>
        <p:nvSpPr>
          <p:cNvPr id="3" name="Title 2"/>
          <p:cNvSpPr>
            <a:spLocks noGrp="1"/>
          </p:cNvSpPr>
          <p:nvPr>
            <p:ph type="title"/>
          </p:nvPr>
        </p:nvSpPr>
        <p:spPr/>
        <p:txBody>
          <a:bodyPr>
            <a:normAutofit/>
          </a:bodyPr>
          <a:lstStyle/>
          <a:p>
            <a:r>
              <a:rPr lang="en-US" dirty="0">
                <a:solidFill>
                  <a:schemeClr val="accent1">
                    <a:lumMod val="75000"/>
                  </a:schemeClr>
                </a:solidFill>
              </a:rPr>
              <a:t>Bankruptcy – real life example</a:t>
            </a: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58</a:t>
            </a:fld>
            <a:endParaRPr lang="en-US" dirty="0">
              <a:solidFill>
                <a:prstClr val="black"/>
              </a:solidFill>
            </a:endParaRPr>
          </a:p>
        </p:txBody>
      </p:sp>
      <p:sp>
        <p:nvSpPr>
          <p:cNvPr id="6" name="Content Placeholder 1"/>
          <p:cNvSpPr txBox="1">
            <a:spLocks/>
          </p:cNvSpPr>
          <p:nvPr/>
        </p:nvSpPr>
        <p:spPr bwMode="auto">
          <a:xfrm>
            <a:off x="304800" y="1143000"/>
            <a:ext cx="8001000" cy="464264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1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915988" indent="-285750" algn="l" rtl="0" eaLnBrk="0" fontAlgn="base" hangingPunct="0">
              <a:spcBef>
                <a:spcPts val="350"/>
              </a:spcBef>
              <a:spcAft>
                <a:spcPct val="0"/>
              </a:spcAft>
              <a:buClr>
                <a:schemeClr val="accent1">
                  <a:lumMod val="60000"/>
                  <a:lumOff val="40000"/>
                </a:schemeClr>
              </a:buClr>
              <a:buSzPct val="100000"/>
              <a:buFont typeface="Wingdings" panose="05000000000000000000" pitchFamily="2"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nSpc>
                <a:spcPts val="2100"/>
              </a:lnSpc>
              <a:spcAft>
                <a:spcPts val="600"/>
              </a:spcAft>
              <a:buNone/>
            </a:pPr>
            <a:r>
              <a:rPr lang="en-CA" b="1" dirty="0">
                <a:latin typeface="Times New Roman" panose="02020603050405020304" pitchFamily="18" charset="0"/>
                <a:cs typeface="Times New Roman" panose="02020603050405020304" pitchFamily="18" charset="0"/>
              </a:rPr>
              <a:t>Jane and Walter F. of Chicago, IL</a:t>
            </a:r>
            <a:endParaRPr lang="en-US" b="1" dirty="0">
              <a:latin typeface="Times New Roman" panose="02020603050405020304" pitchFamily="18" charset="0"/>
              <a:cs typeface="Times New Roman" panose="02020603050405020304" pitchFamily="18" charset="0"/>
            </a:endParaRPr>
          </a:p>
          <a:p>
            <a:pPr marL="136525" indent="0">
              <a:lnSpc>
                <a:spcPts val="2100"/>
              </a:lnSpc>
              <a:spcAft>
                <a:spcPts val="600"/>
              </a:spcAft>
              <a:buNone/>
            </a:pPr>
            <a:r>
              <a:rPr lang="en-CA" dirty="0">
                <a:latin typeface="Times New Roman" panose="02020603050405020304" pitchFamily="18" charset="0"/>
                <a:cs typeface="Times New Roman" panose="02020603050405020304" pitchFamily="18" charset="0"/>
              </a:rPr>
              <a:t>Jane and Walter F. are a couple with three children approaching college age.  Jane has always been a homemaker and Walter was recently fired from his job as an IT advisor with an automotive manufacturer.  Despite Walter’s good salary, they lived hand to mouth after they put away money for college and savings.  Within a few months after Walter was fired, the couple could not make their mortgage payments. In addition, they started getting harassed by creditors.</a:t>
            </a:r>
          </a:p>
          <a:p>
            <a:pPr marL="136525" indent="0">
              <a:lnSpc>
                <a:spcPts val="2100"/>
              </a:lnSpc>
              <a:spcAft>
                <a:spcPts val="600"/>
              </a:spcAft>
              <a:buNone/>
            </a:pPr>
            <a:r>
              <a:rPr lang="en-CA" dirty="0">
                <a:latin typeface="Times New Roman" panose="02020603050405020304" pitchFamily="18" charset="0"/>
                <a:cs typeface="Times New Roman" panose="02020603050405020304" pitchFamily="18" charset="0"/>
              </a:rPr>
              <a:t>One day, Walter found an ad on the internet.  Walter would be the first to maintain that he would never fall for an ad over the internet, particularly one to do with refinancing a home.  But since he was on a reputable bank website at the time the ad popped up, Walter assumed the ad was legitimate and perhaps even endorsed by the bank</a:t>
            </a:r>
            <a:endParaRPr lang="en-US" dirty="0"/>
          </a:p>
        </p:txBody>
      </p:sp>
    </p:spTree>
    <p:extLst>
      <p:ext uri="{BB962C8B-B14F-4D97-AF65-F5344CB8AC3E}">
        <p14:creationId xmlns:p14="http://schemas.microsoft.com/office/powerpoint/2010/main" val="461155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724400"/>
          </a:xfrm>
        </p:spPr>
        <p:txBody>
          <a:bodyPr/>
          <a:lstStyle/>
          <a:p>
            <a:pPr marL="109537" indent="0">
              <a:lnSpc>
                <a:spcPts val="2100"/>
              </a:lnSpc>
              <a:spcAft>
                <a:spcPts val="600"/>
              </a:spcAft>
              <a:buNone/>
            </a:pPr>
            <a:r>
              <a:rPr lang="en-CA" dirty="0" smtClean="0">
                <a:latin typeface="Times New Roman" panose="02020603050405020304" pitchFamily="18" charset="0"/>
                <a:cs typeface="Times New Roman" panose="02020603050405020304" pitchFamily="18" charset="0"/>
              </a:rPr>
              <a:t>.</a:t>
            </a:r>
          </a:p>
          <a:p>
            <a:pPr lvl="1">
              <a:lnSpc>
                <a:spcPts val="2100"/>
              </a:lnSpc>
              <a:spcAft>
                <a:spcPts val="600"/>
              </a:spcAft>
            </a:pPr>
            <a:endParaRPr lang="en-US" sz="1800" dirty="0"/>
          </a:p>
        </p:txBody>
      </p:sp>
      <p:sp>
        <p:nvSpPr>
          <p:cNvPr id="3" name="Title 2"/>
          <p:cNvSpPr>
            <a:spLocks noGrp="1"/>
          </p:cNvSpPr>
          <p:nvPr>
            <p:ph type="title"/>
          </p:nvPr>
        </p:nvSpPr>
        <p:spPr/>
        <p:txBody>
          <a:bodyPr>
            <a:normAutofit/>
          </a:bodyPr>
          <a:lstStyle/>
          <a:p>
            <a:r>
              <a:rPr lang="en-US" dirty="0">
                <a:solidFill>
                  <a:schemeClr val="accent1">
                    <a:lumMod val="75000"/>
                  </a:schemeClr>
                </a:solidFill>
              </a:rPr>
              <a:t>Bankruptcy – real life </a:t>
            </a:r>
            <a:r>
              <a:rPr lang="en-US" dirty="0" smtClean="0">
                <a:solidFill>
                  <a:schemeClr val="accent1">
                    <a:lumMod val="75000"/>
                  </a:schemeClr>
                </a:solidFill>
              </a:rPr>
              <a:t>example, cont’d</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59</a:t>
            </a:fld>
            <a:endParaRPr lang="en-US" dirty="0">
              <a:solidFill>
                <a:prstClr val="black"/>
              </a:solidFill>
            </a:endParaRPr>
          </a:p>
        </p:txBody>
      </p:sp>
      <p:sp>
        <p:nvSpPr>
          <p:cNvPr id="6" name="Content Placeholder 1"/>
          <p:cNvSpPr txBox="1">
            <a:spLocks/>
          </p:cNvSpPr>
          <p:nvPr/>
        </p:nvSpPr>
        <p:spPr bwMode="auto">
          <a:xfrm>
            <a:off x="304800" y="1143000"/>
            <a:ext cx="8001000" cy="464264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1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915988" indent="-285750" algn="l" rtl="0" eaLnBrk="0" fontAlgn="base" hangingPunct="0">
              <a:spcBef>
                <a:spcPts val="350"/>
              </a:spcBef>
              <a:spcAft>
                <a:spcPct val="0"/>
              </a:spcAft>
              <a:buClr>
                <a:schemeClr val="accent1">
                  <a:lumMod val="60000"/>
                  <a:lumOff val="40000"/>
                </a:schemeClr>
              </a:buClr>
              <a:buSzPct val="100000"/>
              <a:buFont typeface="Wingdings" panose="05000000000000000000" pitchFamily="2"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36525" indent="0">
              <a:lnSpc>
                <a:spcPts val="2100"/>
              </a:lnSpc>
              <a:spcAft>
                <a:spcPts val="600"/>
              </a:spcAft>
              <a:buNone/>
            </a:pPr>
            <a:r>
              <a:rPr lang="en-CA" dirty="0">
                <a:latin typeface="Times New Roman" panose="02020603050405020304" pitchFamily="18" charset="0"/>
                <a:cs typeface="Times New Roman" panose="02020603050405020304" pitchFamily="18" charset="0"/>
              </a:rPr>
              <a:t>A very professional man, well spoken and well dressed, showed up at their home.  He spent a long time with them and he seemed educated and informed.  He had even attended the same university as Walter back in Saint Louis and the two reminisced over coffee. </a:t>
            </a:r>
          </a:p>
          <a:p>
            <a:pPr marL="136525" indent="0">
              <a:lnSpc>
                <a:spcPts val="2100"/>
              </a:lnSpc>
              <a:spcAft>
                <a:spcPts val="600"/>
              </a:spcAft>
              <a:buNone/>
            </a:pPr>
            <a:r>
              <a:rPr lang="en-US" dirty="0">
                <a:latin typeface="Times New Roman" panose="02020603050405020304" pitchFamily="18" charset="0"/>
                <a:cs typeface="Times New Roman" panose="02020603050405020304" pitchFamily="18" charset="0"/>
              </a:rPr>
              <a:t>The man suggested that his company look after refinancing the couple’s home and he offered some very good rates. He even suggested that the couple make future mortgage payments to his company. </a:t>
            </a:r>
          </a:p>
          <a:p>
            <a:pPr marL="136525" indent="0">
              <a:lnSpc>
                <a:spcPts val="2100"/>
              </a:lnSpc>
              <a:spcAft>
                <a:spcPts val="600"/>
              </a:spcAft>
              <a:buNone/>
            </a:pPr>
            <a:r>
              <a:rPr lang="en-US" dirty="0">
                <a:latin typeface="Times New Roman" panose="02020603050405020304" pitchFamily="18" charset="0"/>
                <a:cs typeface="Times New Roman" panose="02020603050405020304" pitchFamily="18" charset="0"/>
              </a:rPr>
              <a:t>Walter and Jane felt comfortable doing that because he was so likeable and he was an alumnus of Walter’s alma mater.  The man told the couple that he would contact their creditors and take care of everything. Jane and Walter used some of their savings to pay the upfront fee</a:t>
            </a:r>
            <a:r>
              <a:rPr 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165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a:spcBef>
                <a:spcPts val="0"/>
              </a:spcBef>
              <a:spcAft>
                <a:spcPts val="800"/>
              </a:spcAft>
              <a:buClr>
                <a:srgbClr val="2DA2BF"/>
              </a:buClr>
            </a:pPr>
            <a:r>
              <a:rPr lang="en-US" dirty="0">
                <a:solidFill>
                  <a:prstClr val="black"/>
                </a:solidFill>
              </a:rPr>
              <a:t>Financial institutions sought to increase </a:t>
            </a:r>
            <a:r>
              <a:rPr lang="en-US" dirty="0" smtClean="0">
                <a:solidFill>
                  <a:prstClr val="black"/>
                </a:solidFill>
              </a:rPr>
              <a:t>profits by </a:t>
            </a:r>
            <a:r>
              <a:rPr lang="en-US" dirty="0">
                <a:solidFill>
                  <a:prstClr val="black"/>
                </a:solidFill>
              </a:rPr>
              <a:t>adding features to their </a:t>
            </a:r>
            <a:r>
              <a:rPr lang="en-US" dirty="0" smtClean="0">
                <a:solidFill>
                  <a:prstClr val="black"/>
                </a:solidFill>
              </a:rPr>
              <a:t>loans, </a:t>
            </a:r>
            <a:r>
              <a:rPr lang="en-US" dirty="0">
                <a:solidFill>
                  <a:prstClr val="black"/>
                </a:solidFill>
              </a:rPr>
              <a:t>including adjustable interest rates and prepayment penalties, which </a:t>
            </a:r>
            <a:r>
              <a:rPr lang="en-US" b="1" dirty="0">
                <a:solidFill>
                  <a:prstClr val="black"/>
                </a:solidFill>
              </a:rPr>
              <a:t>increased costs for borrowers</a:t>
            </a:r>
            <a:r>
              <a:rPr lang="en-US" dirty="0">
                <a:solidFill>
                  <a:prstClr val="black"/>
                </a:solidFill>
              </a:rPr>
              <a:t>.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To generate more income from fees, lenders directed many borrowers </a:t>
            </a:r>
            <a:r>
              <a:rPr lang="en-US" dirty="0" smtClean="0">
                <a:solidFill>
                  <a:prstClr val="black"/>
                </a:solidFill>
              </a:rPr>
              <a:t>into </a:t>
            </a:r>
            <a:r>
              <a:rPr lang="en-US" b="1" dirty="0">
                <a:solidFill>
                  <a:prstClr val="black"/>
                </a:solidFill>
              </a:rPr>
              <a:t>higher cost loans </a:t>
            </a:r>
            <a:r>
              <a:rPr lang="en-US" dirty="0">
                <a:solidFill>
                  <a:prstClr val="black"/>
                </a:solidFill>
              </a:rPr>
              <a:t>even when they qualified for loans with more conventional terms.</a:t>
            </a:r>
            <a:r>
              <a:rPr lang="en-US" b="1" dirty="0">
                <a:solidFill>
                  <a:prstClr val="black"/>
                </a:solidFill>
              </a:rPr>
              <a:t> </a:t>
            </a:r>
            <a:endParaRPr lang="en-US" dirty="0">
              <a:solidFill>
                <a:prstClr val="black"/>
              </a:solidFill>
            </a:endParaRPr>
          </a:p>
          <a:p>
            <a:pPr>
              <a:spcBef>
                <a:spcPts val="0"/>
              </a:spcBef>
              <a:spcAft>
                <a:spcPts val="800"/>
              </a:spcAft>
              <a:buClr>
                <a:srgbClr val="2DA2BF"/>
              </a:buClr>
            </a:pPr>
            <a:r>
              <a:rPr lang="en-US" dirty="0" smtClean="0">
                <a:solidFill>
                  <a:prstClr val="black"/>
                </a:solidFill>
              </a:rPr>
              <a:t>As a result of these actions, many </a:t>
            </a:r>
            <a:r>
              <a:rPr lang="en-US" dirty="0">
                <a:solidFill>
                  <a:prstClr val="black"/>
                </a:solidFill>
              </a:rPr>
              <a:t>borrowers</a:t>
            </a:r>
            <a:r>
              <a:rPr lang="en-US" b="1" dirty="0">
                <a:solidFill>
                  <a:prstClr val="black"/>
                </a:solidFill>
              </a:rPr>
              <a:t> took out loans much larger than they could afford</a:t>
            </a:r>
            <a:r>
              <a:rPr lang="en-US" dirty="0">
                <a:solidFill>
                  <a:prstClr val="black"/>
                </a:solidFill>
              </a:rPr>
              <a:t>, assuming </a:t>
            </a:r>
            <a:r>
              <a:rPr lang="en-US" dirty="0" smtClean="0">
                <a:solidFill>
                  <a:prstClr val="black"/>
                </a:solidFill>
              </a:rPr>
              <a:t>they would be able to </a:t>
            </a:r>
            <a:r>
              <a:rPr lang="en-US" dirty="0">
                <a:solidFill>
                  <a:prstClr val="black"/>
                </a:solidFill>
              </a:rPr>
              <a:t>sell or refinance their homes at a higher price later. </a:t>
            </a:r>
          </a:p>
          <a:p>
            <a:pPr>
              <a:spcBef>
                <a:spcPts val="0"/>
              </a:spcBef>
              <a:spcAft>
                <a:spcPts val="800"/>
              </a:spcAft>
              <a:buClr>
                <a:srgbClr val="2DA2BF"/>
              </a:buClr>
            </a:pPr>
            <a:r>
              <a:rPr lang="en-US" dirty="0" smtClean="0">
                <a:solidFill>
                  <a:prstClr val="black"/>
                </a:solidFill>
              </a:rPr>
              <a:t>Countless </a:t>
            </a:r>
            <a:r>
              <a:rPr lang="en-US" dirty="0">
                <a:solidFill>
                  <a:prstClr val="black"/>
                </a:solidFill>
              </a:rPr>
              <a:t>borrowers also </a:t>
            </a:r>
            <a:r>
              <a:rPr lang="en-US" b="1" dirty="0">
                <a:solidFill>
                  <a:prstClr val="black"/>
                </a:solidFill>
              </a:rPr>
              <a:t>took out adjustable rate mortgages </a:t>
            </a:r>
            <a:r>
              <a:rPr lang="en-US" dirty="0">
                <a:solidFill>
                  <a:prstClr val="black"/>
                </a:solidFill>
              </a:rPr>
              <a:t>(ARMs), where </a:t>
            </a:r>
            <a:r>
              <a:rPr lang="en-US" dirty="0" smtClean="0">
                <a:solidFill>
                  <a:prstClr val="black"/>
                </a:solidFill>
              </a:rPr>
              <a:t>initial interest </a:t>
            </a:r>
            <a:r>
              <a:rPr lang="en-US" dirty="0">
                <a:solidFill>
                  <a:prstClr val="black"/>
                </a:solidFill>
              </a:rPr>
              <a:t>rates were lower than those on fixed-rate loans. </a:t>
            </a:r>
            <a:endParaRPr lang="en-US" dirty="0" smtClean="0">
              <a:solidFill>
                <a:prstClr val="black"/>
              </a:solidFill>
            </a:endParaRPr>
          </a:p>
          <a:p>
            <a:pPr lvl="0">
              <a:spcBef>
                <a:spcPts val="0"/>
              </a:spcBef>
              <a:spcAft>
                <a:spcPts val="800"/>
              </a:spcAft>
              <a:buClr>
                <a:srgbClr val="2DA2BF"/>
              </a:buClr>
            </a:pPr>
            <a:r>
              <a:rPr lang="en-US" dirty="0">
                <a:solidFill>
                  <a:prstClr val="black"/>
                </a:solidFill>
              </a:rPr>
              <a:t>With the flood of buyers seeking financing, and the pressure to generate fee income, many mortgage lenders </a:t>
            </a:r>
            <a:r>
              <a:rPr lang="en-US" dirty="0" smtClean="0">
                <a:solidFill>
                  <a:prstClr val="black"/>
                </a:solidFill>
              </a:rPr>
              <a:t>approved </a:t>
            </a:r>
            <a:r>
              <a:rPr lang="en-US" b="1" dirty="0" smtClean="0">
                <a:solidFill>
                  <a:prstClr val="black"/>
                </a:solidFill>
              </a:rPr>
              <a:t>“no doc” loans</a:t>
            </a:r>
            <a:r>
              <a:rPr lang="en-US" dirty="0" smtClean="0">
                <a:solidFill>
                  <a:prstClr val="black"/>
                </a:solidFill>
              </a:rPr>
              <a:t>—waiving the </a:t>
            </a:r>
            <a:r>
              <a:rPr lang="en-US" dirty="0">
                <a:solidFill>
                  <a:prstClr val="black"/>
                </a:solidFill>
              </a:rPr>
              <a:t>documentation </a:t>
            </a:r>
            <a:r>
              <a:rPr lang="en-US" dirty="0" smtClean="0">
                <a:solidFill>
                  <a:prstClr val="black"/>
                </a:solidFill>
              </a:rPr>
              <a:t>borrowers normally would need to support </a:t>
            </a:r>
            <a:r>
              <a:rPr lang="en-US" dirty="0">
                <a:solidFill>
                  <a:prstClr val="black"/>
                </a:solidFill>
              </a:rPr>
              <a:t>their ability to repay them</a:t>
            </a:r>
            <a:r>
              <a:rPr lang="en-US" dirty="0" smtClean="0">
                <a:solidFill>
                  <a:prstClr val="black"/>
                </a:solidFill>
              </a:rPr>
              <a:t>.</a:t>
            </a:r>
            <a:endParaRPr lang="en-US" dirty="0">
              <a:solidFill>
                <a:prstClr val="black"/>
              </a:solidFill>
            </a:endParaRPr>
          </a:p>
          <a:p>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8962299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229600" cy="4724400"/>
          </a:xfrm>
        </p:spPr>
        <p:txBody>
          <a:bodyPr/>
          <a:lstStyle/>
          <a:p>
            <a:pPr marL="109537" indent="0">
              <a:lnSpc>
                <a:spcPts val="2100"/>
              </a:lnSpc>
              <a:spcAft>
                <a:spcPts val="600"/>
              </a:spcAft>
              <a:buNone/>
            </a:pPr>
            <a:r>
              <a:rPr lang="en-CA" dirty="0" smtClean="0">
                <a:latin typeface="Times New Roman" panose="02020603050405020304" pitchFamily="18" charset="0"/>
                <a:cs typeface="Times New Roman" panose="02020603050405020304" pitchFamily="18" charset="0"/>
              </a:rPr>
              <a:t>.</a:t>
            </a:r>
          </a:p>
          <a:p>
            <a:pPr lvl="1">
              <a:lnSpc>
                <a:spcPts val="2100"/>
              </a:lnSpc>
              <a:spcAft>
                <a:spcPts val="600"/>
              </a:spcAft>
            </a:pPr>
            <a:endParaRPr lang="en-US" sz="1800" dirty="0"/>
          </a:p>
        </p:txBody>
      </p:sp>
      <p:sp>
        <p:nvSpPr>
          <p:cNvPr id="3" name="Title 2"/>
          <p:cNvSpPr>
            <a:spLocks noGrp="1"/>
          </p:cNvSpPr>
          <p:nvPr>
            <p:ph type="title"/>
          </p:nvPr>
        </p:nvSpPr>
        <p:spPr/>
        <p:txBody>
          <a:bodyPr>
            <a:normAutofit/>
          </a:bodyPr>
          <a:lstStyle/>
          <a:p>
            <a:r>
              <a:rPr lang="en-US" dirty="0">
                <a:solidFill>
                  <a:schemeClr val="accent1">
                    <a:lumMod val="75000"/>
                  </a:schemeClr>
                </a:solidFill>
              </a:rPr>
              <a:t>Bankruptcy – real life </a:t>
            </a:r>
            <a:r>
              <a:rPr lang="en-US" dirty="0" smtClean="0">
                <a:solidFill>
                  <a:schemeClr val="accent1">
                    <a:lumMod val="75000"/>
                  </a:schemeClr>
                </a:solidFill>
              </a:rPr>
              <a:t>example, cont’d</a:t>
            </a:r>
            <a:endParaRPr lang="en-US" dirty="0">
              <a:solidFill>
                <a:schemeClr val="accent1">
                  <a:lumMod val="75000"/>
                </a:scheme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60</a:t>
            </a:fld>
            <a:endParaRPr lang="en-US" dirty="0">
              <a:solidFill>
                <a:prstClr val="black"/>
              </a:solidFill>
            </a:endParaRPr>
          </a:p>
        </p:txBody>
      </p:sp>
      <p:sp>
        <p:nvSpPr>
          <p:cNvPr id="6" name="Content Placeholder 1"/>
          <p:cNvSpPr txBox="1">
            <a:spLocks/>
          </p:cNvSpPr>
          <p:nvPr/>
        </p:nvSpPr>
        <p:spPr bwMode="auto">
          <a:xfrm>
            <a:off x="304800" y="1143000"/>
            <a:ext cx="8001000" cy="464264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1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2pPr>
            <a:lvl3pPr marL="915988" indent="-285750" algn="l" rtl="0" eaLnBrk="0" fontAlgn="base" hangingPunct="0">
              <a:spcBef>
                <a:spcPts val="350"/>
              </a:spcBef>
              <a:spcAft>
                <a:spcPct val="0"/>
              </a:spcAft>
              <a:buClr>
                <a:schemeClr val="accent1">
                  <a:lumMod val="60000"/>
                  <a:lumOff val="40000"/>
                </a:schemeClr>
              </a:buClr>
              <a:buSzPct val="100000"/>
              <a:buFont typeface="Wingdings" panose="05000000000000000000" pitchFamily="2" charset="2"/>
              <a:buChar char=""/>
              <a:defRPr sz="16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4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36525" indent="0">
              <a:lnSpc>
                <a:spcPts val="2100"/>
              </a:lnSpc>
              <a:spcAft>
                <a:spcPts val="600"/>
              </a:spcAft>
              <a:buNone/>
            </a:pPr>
            <a:r>
              <a:rPr lang="en-CA" dirty="0">
                <a:latin typeface="Times New Roman" panose="02020603050405020304" pitchFamily="18" charset="0"/>
                <a:cs typeface="Times New Roman" panose="02020603050405020304" pitchFamily="18" charset="0"/>
              </a:rPr>
              <a:t>When the phone calls and harassment from creditors stopped, Walter and Jane were thrilled. They were making mortgage payments at a greatly reduced rate and their lives seemed to be back to normal.  Walter was actively looking for a job and had some good leads.</a:t>
            </a:r>
          </a:p>
          <a:p>
            <a:pPr marL="136525" indent="0">
              <a:lnSpc>
                <a:spcPts val="2100"/>
              </a:lnSpc>
              <a:spcAft>
                <a:spcPts val="600"/>
              </a:spcAft>
              <a:buNone/>
            </a:pPr>
            <a:r>
              <a:rPr lang="en-CA" dirty="0">
                <a:latin typeface="Times New Roman" panose="02020603050405020304" pitchFamily="18" charset="0"/>
                <a:cs typeface="Times New Roman" panose="02020603050405020304" pitchFamily="18" charset="0"/>
              </a:rPr>
              <a:t>Within a few months, however, Walter and Jane received more foreclosure notices.  When Walter followed up with what was happening, he learned that a bankruptcy petition had been filed in their name and that they had not been in court to contest it.  When Walter tried to contact the man who worked with them, his number had been disconnected.  </a:t>
            </a:r>
          </a:p>
        </p:txBody>
      </p:sp>
    </p:spTree>
    <p:extLst>
      <p:ext uri="{BB962C8B-B14F-4D97-AF65-F5344CB8AC3E}">
        <p14:creationId xmlns:p14="http://schemas.microsoft.com/office/powerpoint/2010/main" val="2966320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northtexaskids.com/ntkblog/wp-content/uploads/2011/10/halloween-safety-tips-from-mcgruff-the-crime-do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81000"/>
            <a:ext cx="25908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p:txBody>
          <a:bodyPr/>
          <a:lstStyle/>
          <a:p>
            <a:pPr algn="r" eaLnBrk="1" hangingPunct="1">
              <a:defRPr/>
            </a:pPr>
            <a:r>
              <a:rPr lang="en-US" sz="4400" dirty="0" smtClean="0"/>
              <a:t>For More Information</a:t>
            </a:r>
          </a:p>
        </p:txBody>
      </p:sp>
      <p:sp>
        <p:nvSpPr>
          <p:cNvPr id="53252" name="Content Placeholder 2"/>
          <p:cNvSpPr>
            <a:spLocks noGrp="1"/>
          </p:cNvSpPr>
          <p:nvPr>
            <p:ph idx="1"/>
          </p:nvPr>
        </p:nvSpPr>
        <p:spPr>
          <a:xfrm>
            <a:off x="685800" y="2133600"/>
            <a:ext cx="8229600" cy="3873500"/>
          </a:xfrm>
        </p:spPr>
        <p:txBody>
          <a:bodyPr>
            <a:normAutofit/>
          </a:bodyPr>
          <a:lstStyle/>
          <a:p>
            <a:pPr marL="274320" indent="-274320" algn="r" eaLnBrk="1" fontAlgn="auto" hangingPunct="1">
              <a:lnSpc>
                <a:spcPct val="90000"/>
              </a:lnSpc>
              <a:spcAft>
                <a:spcPts val="0"/>
              </a:spcAft>
              <a:buClr>
                <a:schemeClr val="accent3"/>
              </a:buClr>
              <a:buFont typeface="Wingdings 3" pitchFamily="18" charset="2"/>
              <a:buNone/>
              <a:defRPr/>
            </a:pPr>
            <a:r>
              <a:rPr lang="en-US" b="1" dirty="0" smtClean="0"/>
              <a:t>National Crime Prevention Council</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1201 Connecticut Avenue, NW</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Suite 200 </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Washington, DC 20036-2636</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t>202-466-6272</a:t>
            </a:r>
          </a:p>
          <a:p>
            <a:pPr marL="274320" indent="-274320" algn="r" eaLnBrk="1" fontAlgn="auto" hangingPunct="1">
              <a:lnSpc>
                <a:spcPct val="90000"/>
              </a:lnSpc>
              <a:spcAft>
                <a:spcPts val="0"/>
              </a:spcAft>
              <a:buClr>
                <a:schemeClr val="accent3"/>
              </a:buClr>
              <a:buFont typeface="Wingdings 3" pitchFamily="18" charset="2"/>
              <a:buNone/>
              <a:defRPr/>
            </a:pPr>
            <a:r>
              <a:rPr lang="en-US" dirty="0" smtClean="0">
                <a:hlinkClick r:id="rId4"/>
              </a:rPr>
              <a:t>www.ncpc.org</a:t>
            </a:r>
            <a:r>
              <a:rPr lang="en-US" dirty="0" smtClean="0"/>
              <a:t>  </a:t>
            </a:r>
          </a:p>
          <a:p>
            <a:pPr marL="274320" indent="-274320" algn="r" eaLnBrk="1" fontAlgn="auto" hangingPunct="1">
              <a:lnSpc>
                <a:spcPct val="90000"/>
              </a:lnSpc>
              <a:spcAft>
                <a:spcPts val="0"/>
              </a:spcAft>
              <a:buClr>
                <a:schemeClr val="accent3"/>
              </a:buClr>
              <a:buFont typeface="Wingdings 3" pitchFamily="18" charset="2"/>
              <a:buNone/>
              <a:defRPr/>
            </a:pPr>
            <a:endParaRPr lang="en-US" sz="2400" dirty="0"/>
          </a:p>
        </p:txBody>
      </p:sp>
      <p:sp>
        <p:nvSpPr>
          <p:cNvPr id="80901" name="Slide Number Placeholder 4"/>
          <p:cNvSpPr>
            <a:spLocks noGrp="1"/>
          </p:cNvSpPr>
          <p:nvPr>
            <p:ph type="sldNum" sz="quarter" idx="12"/>
          </p:nvPr>
        </p:nvSpPr>
        <p:spPr bwMode="auto">
          <a:xfrm>
            <a:off x="8594725" y="6407150"/>
            <a:ext cx="549275" cy="396875"/>
          </a:xfrm>
          <a:prstGeom prst="bracketPair">
            <a:avLst>
              <a:gd name="adj" fmla="val 17949"/>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fld id="{B527CE1B-67B0-43B5-AFFE-EFA13AA0CD93}" type="slidenum">
              <a:rPr lang="zh-CN" altLang="en-US" sz="1000">
                <a:latin typeface="Arial" panose="020B0604020202020204" pitchFamily="34" charset="0"/>
                <a:cs typeface="Arial" panose="020B0604020202020204" pitchFamily="34" charset="0"/>
              </a:rPr>
              <a:pPr eaLnBrk="1" hangingPunct="1">
                <a:spcBef>
                  <a:spcPct val="0"/>
                </a:spcBef>
                <a:buClrTx/>
                <a:buSzTx/>
                <a:buFontTx/>
                <a:buNone/>
              </a:pPr>
              <a:t>61</a:t>
            </a:fld>
            <a:endParaRPr lang="zh-CN" altLang="en-US" sz="1000">
              <a:latin typeface="Arial" panose="020B0604020202020204" pitchFamily="34" charset="0"/>
              <a:cs typeface="Arial" panose="020B0604020202020204" pitchFamily="34" charset="0"/>
            </a:endParaRPr>
          </a:p>
        </p:txBody>
      </p:sp>
      <p:sp>
        <p:nvSpPr>
          <p:cNvPr id="80902" name="Footer Placeholder 1"/>
          <p:cNvSpPr txBox="1">
            <a:spLocks/>
          </p:cNvSpPr>
          <p:nvPr/>
        </p:nvSpPr>
        <p:spPr bwMode="auto">
          <a:xfrm>
            <a:off x="3429000" y="6324600"/>
            <a:ext cx="30527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000" dirty="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2015 </a:t>
            </a:r>
            <a:r>
              <a:rPr lang="en-US" altLang="en-US" sz="1000" dirty="0">
                <a:latin typeface="Arial" panose="020B0604020202020204" pitchFamily="34" charset="0"/>
                <a:cs typeface="Arial" panose="020B0604020202020204" pitchFamily="34" charset="0"/>
              </a:rPr>
              <a:t>National Crime Prevention Council, Inc. www.ncpc.org  </a:t>
            </a:r>
          </a:p>
        </p:txBody>
      </p:sp>
    </p:spTree>
    <p:extLst>
      <p:ext uri="{BB962C8B-B14F-4D97-AF65-F5344CB8AC3E}">
        <p14:creationId xmlns:p14="http://schemas.microsoft.com/office/powerpoint/2010/main" val="325601690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7315200" cy="4724400"/>
          </a:xfrm>
        </p:spPr>
        <p:txBody>
          <a:bodyPr/>
          <a:lstStyle/>
          <a:p>
            <a:pPr lvl="0">
              <a:spcBef>
                <a:spcPts val="0"/>
              </a:spcBef>
              <a:spcAft>
                <a:spcPts val="1000"/>
              </a:spcAft>
              <a:buClr>
                <a:srgbClr val="2DA2BF"/>
              </a:buClr>
            </a:pPr>
            <a:endParaRPr lang="en-US" dirty="0" smtClean="0">
              <a:solidFill>
                <a:prstClr val="black"/>
              </a:solidFill>
            </a:endParaRPr>
          </a:p>
          <a:p>
            <a:pPr lvl="0">
              <a:spcBef>
                <a:spcPts val="0"/>
              </a:spcBef>
              <a:spcAft>
                <a:spcPts val="1000"/>
              </a:spcAft>
              <a:buClr>
                <a:srgbClr val="2DA2BF"/>
              </a:buClr>
            </a:pPr>
            <a:endParaRPr lang="en-US" dirty="0">
              <a:solidFill>
                <a:prstClr val="black"/>
              </a:solidFill>
            </a:endParaRPr>
          </a:p>
          <a:p>
            <a:pPr lvl="0">
              <a:spcBef>
                <a:spcPts val="0"/>
              </a:spcBef>
              <a:spcAft>
                <a:spcPts val="1000"/>
              </a:spcAft>
              <a:buClr>
                <a:srgbClr val="2DA2BF"/>
              </a:buClr>
            </a:pPr>
            <a:endParaRPr lang="en-US" dirty="0" smtClean="0">
              <a:solidFill>
                <a:prstClr val="black"/>
              </a:solidFill>
            </a:endParaRPr>
          </a:p>
          <a:p>
            <a:pPr marL="887412" lvl="3" indent="0">
              <a:spcBef>
                <a:spcPts val="0"/>
              </a:spcBef>
              <a:spcAft>
                <a:spcPts val="1000"/>
              </a:spcAft>
              <a:buClr>
                <a:srgbClr val="2DA2BF"/>
              </a:buClr>
              <a:buNone/>
            </a:pPr>
            <a:r>
              <a:rPr lang="en-US" sz="1600" dirty="0" smtClean="0">
                <a:solidFill>
                  <a:prstClr val="black"/>
                </a:solidFill>
              </a:rPr>
              <a:t>By </a:t>
            </a:r>
            <a:r>
              <a:rPr lang="en-US" sz="1600" dirty="0">
                <a:solidFill>
                  <a:prstClr val="black"/>
                </a:solidFill>
              </a:rPr>
              <a:t>2004, the FBI warned that mortgage fraud was becoming so rampant that the resulting </a:t>
            </a:r>
            <a:r>
              <a:rPr lang="en-US" sz="1600" dirty="0" smtClean="0">
                <a:solidFill>
                  <a:prstClr val="black"/>
                </a:solidFill>
              </a:rPr>
              <a:t>“epidemic” </a:t>
            </a:r>
            <a:r>
              <a:rPr lang="en-US" sz="1600" dirty="0">
                <a:solidFill>
                  <a:prstClr val="black"/>
                </a:solidFill>
              </a:rPr>
              <a:t>of crimes could trigger a massive financial crisis</a:t>
            </a:r>
            <a:r>
              <a:rPr lang="en-US" sz="1600" dirty="0" smtClean="0">
                <a:solidFill>
                  <a:prstClr val="black"/>
                </a:solidFill>
              </a:rPr>
              <a:t>.</a:t>
            </a:r>
          </a:p>
          <a:p>
            <a:pPr marL="887412" lvl="3" indent="0">
              <a:spcBef>
                <a:spcPts val="0"/>
              </a:spcBef>
              <a:spcAft>
                <a:spcPts val="1000"/>
              </a:spcAft>
              <a:buClr>
                <a:srgbClr val="2DA2BF"/>
              </a:buClr>
              <a:buNone/>
            </a:pPr>
            <a:r>
              <a:rPr lang="en-US" sz="1600" dirty="0" smtClean="0">
                <a:solidFill>
                  <a:prstClr val="black"/>
                </a:solidFill>
              </a:rPr>
              <a:t>In 2005</a:t>
            </a:r>
            <a:r>
              <a:rPr lang="en-US" sz="1600" dirty="0">
                <a:solidFill>
                  <a:prstClr val="black"/>
                </a:solidFill>
              </a:rPr>
              <a:t>, the FBI </a:t>
            </a:r>
            <a:r>
              <a:rPr lang="en-US" sz="1600" dirty="0" smtClean="0">
                <a:solidFill>
                  <a:prstClr val="black"/>
                </a:solidFill>
              </a:rPr>
              <a:t>reported </a:t>
            </a:r>
            <a:r>
              <a:rPr lang="en-US" sz="1600" dirty="0">
                <a:solidFill>
                  <a:prstClr val="black"/>
                </a:solidFill>
              </a:rPr>
              <a:t>that </a:t>
            </a:r>
            <a:r>
              <a:rPr lang="en-US" sz="1600" dirty="0" smtClean="0">
                <a:solidFill>
                  <a:prstClr val="black"/>
                </a:solidFill>
              </a:rPr>
              <a:t>“mortgage </a:t>
            </a:r>
            <a:r>
              <a:rPr lang="en-US" sz="1600" dirty="0">
                <a:solidFill>
                  <a:prstClr val="black"/>
                </a:solidFill>
              </a:rPr>
              <a:t>fraud is one of the fastest growing white collar crimes in the United States</a:t>
            </a:r>
            <a:r>
              <a:rPr lang="en-US" sz="1600" dirty="0" smtClean="0">
                <a:solidFill>
                  <a:prstClr val="black"/>
                </a:solidFill>
              </a:rPr>
              <a:t>.”</a:t>
            </a:r>
            <a:endParaRPr lang="en-US" sz="1600" dirty="0">
              <a:solidFill>
                <a:prstClr val="black"/>
              </a:solidFill>
            </a:endParaRPr>
          </a:p>
          <a:p>
            <a:pPr lvl="1">
              <a:spcBef>
                <a:spcPts val="0"/>
              </a:spcBef>
              <a:spcAft>
                <a:spcPts val="1000"/>
              </a:spcAft>
              <a:buClr>
                <a:srgbClr val="2DA2BF"/>
              </a:buClr>
            </a:pPr>
            <a:endParaRPr lang="en-US" dirty="0">
              <a:solidFill>
                <a:prstClr val="black"/>
              </a:solidFill>
            </a:endParaRPr>
          </a:p>
          <a:p>
            <a:pPr lvl="1"/>
            <a:endParaRPr lang="en-US" dirty="0" smtClean="0"/>
          </a:p>
        </p:txBody>
      </p:sp>
      <p:sp>
        <p:nvSpPr>
          <p:cNvPr id="3" name="Title 2"/>
          <p:cNvSpPr>
            <a:spLocks noGrp="1"/>
          </p:cNvSpPr>
          <p:nvPr>
            <p:ph type="title"/>
          </p:nvPr>
        </p:nvSpPr>
        <p:spPr/>
        <p:txBody>
          <a:bodyPr>
            <a:normAutofit/>
          </a:bodyPr>
          <a:lstStyle/>
          <a:p>
            <a:r>
              <a:rPr lang="en-US" dirty="0" smtClean="0"/>
              <a:t>First </a:t>
            </a:r>
            <a:r>
              <a:rPr lang="en-US" dirty="0"/>
              <a:t>w</a:t>
            </a:r>
            <a:r>
              <a:rPr lang="en-US" dirty="0" smtClean="0"/>
              <a:t>ave of mortgage fraud, cont’d</a:t>
            </a:r>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solidFill>
              </a:rPr>
              <a:t>© 2015 National Crime Prevention Council, Inc. www.ncpc.org</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117596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lvl="0">
              <a:spcBef>
                <a:spcPts val="400"/>
              </a:spcBef>
            </a:pPr>
            <a:r>
              <a:rPr lang="en-US" dirty="0" smtClean="0"/>
              <a:t>Common loan origination scams</a:t>
            </a:r>
            <a:endParaRPr lang="en-US" sz="2800"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8</a:t>
            </a:fld>
            <a:endParaRPr lang="en-US" dirty="0"/>
          </a:p>
        </p:txBody>
      </p:sp>
      <p:sp>
        <p:nvSpPr>
          <p:cNvPr id="6" name="Content Placeholder 1"/>
          <p:cNvSpPr txBox="1">
            <a:spLocks/>
          </p:cNvSpPr>
          <p:nvPr/>
        </p:nvSpPr>
        <p:spPr bwMode="auto">
          <a:xfrm>
            <a:off x="795130" y="1600200"/>
            <a:ext cx="4114800" cy="3352800"/>
          </a:xfrm>
          <a:prstGeom prst="rect">
            <a:avLst/>
          </a:prstGeom>
          <a:no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60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income or assets	</a:t>
            </a:r>
            <a:endParaRPr lang="en-CA" sz="1800" dirty="0" smtClean="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Straw </a:t>
            </a:r>
            <a:r>
              <a:rPr lang="en-CA" sz="1800" dirty="0">
                <a:solidFill>
                  <a:schemeClr val="accent4">
                    <a:lumMod val="75000"/>
                  </a:schemeClr>
                </a:solidFill>
                <a:ea typeface="Calibri"/>
                <a:cs typeface="Times New Roman"/>
              </a:rPr>
              <a:t>buyer</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Identity </a:t>
            </a:r>
            <a:r>
              <a:rPr lang="en-CA" sz="1800" dirty="0" smtClean="0">
                <a:solidFill>
                  <a:schemeClr val="accent4">
                    <a:lumMod val="75000"/>
                  </a:schemeClr>
                </a:solidFill>
                <a:ea typeface="Calibri"/>
                <a:cs typeface="Times New Roman"/>
              </a:rPr>
              <a:t>theft</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Inflated </a:t>
            </a:r>
            <a:r>
              <a:rPr lang="en-CA" sz="1800" dirty="0">
                <a:solidFill>
                  <a:schemeClr val="accent4">
                    <a:lumMod val="75000"/>
                  </a:schemeClr>
                </a:solidFill>
                <a:ea typeface="Calibri"/>
                <a:cs typeface="Times New Roman"/>
              </a:rPr>
              <a:t>appraisal</a:t>
            </a:r>
            <a:endParaRPr lang="en-US" sz="1800" dirty="0">
              <a:solidFill>
                <a:schemeClr val="accent4">
                  <a:lumMod val="75000"/>
                </a:schemeClr>
              </a:solidFill>
              <a:ea typeface="Calibri"/>
              <a:cs typeface="Times New Roman"/>
            </a:endParaRPr>
          </a:p>
          <a:p>
            <a:pPr marL="285750" indent="-285750">
              <a:spcBef>
                <a:spcPts val="0"/>
              </a:spcBef>
              <a:spcAft>
                <a:spcPts val="1200"/>
              </a:spcAft>
              <a:tabLst>
                <a:tab pos="3240405" algn="l"/>
              </a:tabLst>
            </a:pPr>
            <a:r>
              <a:rPr lang="en-CA" sz="1800" dirty="0">
                <a:solidFill>
                  <a:schemeClr val="accent4">
                    <a:lumMod val="75000"/>
                  </a:schemeClr>
                </a:solidFill>
                <a:ea typeface="Calibri"/>
                <a:cs typeface="Times New Roman"/>
              </a:rPr>
              <a:t>Altered </a:t>
            </a:r>
            <a:r>
              <a:rPr lang="en-CA" sz="1800" dirty="0" smtClean="0">
                <a:solidFill>
                  <a:schemeClr val="accent4">
                    <a:lumMod val="75000"/>
                  </a:schemeClr>
                </a:solidFill>
                <a:ea typeface="Calibri"/>
                <a:cs typeface="Times New Roman"/>
              </a:rPr>
              <a:t>documents</a:t>
            </a:r>
          </a:p>
          <a:p>
            <a:pPr marL="285750" indent="-285750">
              <a:spcBef>
                <a:spcPts val="0"/>
              </a:spcBef>
              <a:spcAft>
                <a:spcPts val="1200"/>
              </a:spcAft>
              <a:tabLst>
                <a:tab pos="3240405" algn="l"/>
              </a:tabLst>
            </a:pPr>
            <a:r>
              <a:rPr lang="en-CA" sz="1800" dirty="0" smtClean="0">
                <a:solidFill>
                  <a:schemeClr val="accent4">
                    <a:lumMod val="75000"/>
                  </a:schemeClr>
                </a:solidFill>
                <a:ea typeface="Calibri"/>
                <a:cs typeface="Times New Roman"/>
              </a:rPr>
              <a:t>Predatory </a:t>
            </a:r>
            <a:r>
              <a:rPr lang="en-CA" sz="1800" dirty="0">
                <a:solidFill>
                  <a:schemeClr val="accent4">
                    <a:lumMod val="75000"/>
                  </a:schemeClr>
                </a:solidFill>
                <a:ea typeface="Calibri"/>
                <a:cs typeface="Times New Roman"/>
              </a:rPr>
              <a:t>lending</a:t>
            </a:r>
            <a:endParaRPr lang="en-US" sz="1800" dirty="0">
              <a:solidFill>
                <a:schemeClr val="accent4">
                  <a:lumMod val="75000"/>
                </a:schemeClr>
              </a:solidFill>
              <a:ea typeface="Calibri"/>
              <a:cs typeface="Times New Roman"/>
            </a:endParaRPr>
          </a:p>
          <a:p>
            <a:pPr marL="285750" indent="-285750">
              <a:spcBef>
                <a:spcPts val="0"/>
              </a:spcBef>
              <a:spcAft>
                <a:spcPts val="1200"/>
              </a:spcAft>
            </a:pPr>
            <a:r>
              <a:rPr lang="en-US" sz="1800" dirty="0">
                <a:solidFill>
                  <a:schemeClr val="accent4">
                    <a:lumMod val="75000"/>
                  </a:schemeClr>
                </a:solidFill>
              </a:rPr>
              <a:t>Multiple loans	</a:t>
            </a:r>
          </a:p>
          <a:p>
            <a:pPr>
              <a:spcAft>
                <a:spcPts val="1200"/>
              </a:spcAft>
            </a:pPr>
            <a:endParaRPr lang="en-US" dirty="0"/>
          </a:p>
        </p:txBody>
      </p:sp>
      <p:sp>
        <p:nvSpPr>
          <p:cNvPr id="11" name="Content Placeholder 1"/>
          <p:cNvSpPr txBox="1">
            <a:spLocks/>
          </p:cNvSpPr>
          <p:nvPr/>
        </p:nvSpPr>
        <p:spPr bwMode="auto">
          <a:xfrm>
            <a:off x="4419600" y="1600200"/>
            <a:ext cx="4114800" cy="334477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0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0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18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a:spcBef>
                <a:spcPts val="0"/>
              </a:spcBef>
              <a:spcAft>
                <a:spcPts val="1200"/>
              </a:spcAft>
            </a:pPr>
            <a:r>
              <a:rPr lang="en-US" sz="1800" dirty="0" smtClean="0">
                <a:solidFill>
                  <a:schemeClr val="accent4">
                    <a:lumMod val="75000"/>
                  </a:schemeClr>
                </a:solidFill>
              </a:rPr>
              <a:t>Stated </a:t>
            </a:r>
            <a:r>
              <a:rPr lang="en-US" sz="1800" dirty="0">
                <a:solidFill>
                  <a:schemeClr val="accent4">
                    <a:lumMod val="75000"/>
                  </a:schemeClr>
                </a:solidFill>
              </a:rPr>
              <a:t>income loan</a:t>
            </a:r>
          </a:p>
          <a:p>
            <a:pPr marL="285750" indent="-285750">
              <a:spcBef>
                <a:spcPts val="0"/>
              </a:spcBef>
              <a:spcAft>
                <a:spcPts val="1200"/>
              </a:spcAft>
            </a:pPr>
            <a:r>
              <a:rPr lang="en-US" sz="1800" dirty="0">
                <a:solidFill>
                  <a:schemeClr val="accent4">
                    <a:lumMod val="75000"/>
                  </a:schemeClr>
                </a:solidFill>
              </a:rPr>
              <a:t>Air loans</a:t>
            </a:r>
          </a:p>
          <a:p>
            <a:pPr marL="285750" indent="-285750">
              <a:spcBef>
                <a:spcPts val="0"/>
              </a:spcBef>
              <a:spcAft>
                <a:spcPts val="1200"/>
              </a:spcAft>
            </a:pPr>
            <a:r>
              <a:rPr lang="en-US" sz="1800" dirty="0">
                <a:solidFill>
                  <a:schemeClr val="accent4">
                    <a:lumMod val="75000"/>
                  </a:schemeClr>
                </a:solidFill>
              </a:rPr>
              <a:t>Inflated deposits </a:t>
            </a:r>
            <a:r>
              <a:rPr lang="en-US" sz="1800" dirty="0" smtClean="0">
                <a:solidFill>
                  <a:schemeClr val="accent4">
                    <a:lumMod val="75000"/>
                  </a:schemeClr>
                </a:solidFill>
              </a:rPr>
              <a:t>&amp; soft second </a:t>
            </a:r>
            <a:r>
              <a:rPr lang="en-US" sz="1800" dirty="0">
                <a:solidFill>
                  <a:schemeClr val="accent4">
                    <a:lumMod val="75000"/>
                  </a:schemeClr>
                </a:solidFill>
              </a:rPr>
              <a:t>mortgages</a:t>
            </a:r>
          </a:p>
          <a:p>
            <a:pPr marL="285750" indent="-285750">
              <a:spcBef>
                <a:spcPts val="0"/>
              </a:spcBef>
              <a:spcAft>
                <a:spcPts val="1200"/>
              </a:spcAft>
            </a:pPr>
            <a:r>
              <a:rPr lang="en-US" sz="1800" dirty="0">
                <a:solidFill>
                  <a:schemeClr val="accent4">
                    <a:lumMod val="75000"/>
                  </a:schemeClr>
                </a:solidFill>
              </a:rPr>
              <a:t>Flipping </a:t>
            </a:r>
          </a:p>
          <a:p>
            <a:pPr marL="285750" indent="-285750">
              <a:spcBef>
                <a:spcPts val="0"/>
              </a:spcBef>
              <a:spcAft>
                <a:spcPts val="1200"/>
              </a:spcAft>
            </a:pPr>
            <a:r>
              <a:rPr lang="en-US" sz="1800" dirty="0">
                <a:solidFill>
                  <a:schemeClr val="accent4">
                    <a:lumMod val="75000"/>
                  </a:schemeClr>
                </a:solidFill>
              </a:rPr>
              <a:t>Money laundering</a:t>
            </a:r>
          </a:p>
          <a:p>
            <a:pPr>
              <a:spcAft>
                <a:spcPts val="1200"/>
              </a:spcAft>
            </a:pPr>
            <a:endParaRPr lang="en-US" dirty="0"/>
          </a:p>
        </p:txBody>
      </p:sp>
    </p:spTree>
    <p:extLst>
      <p:ext uri="{BB962C8B-B14F-4D97-AF65-F5344CB8AC3E}">
        <p14:creationId xmlns:p14="http://schemas.microsoft.com/office/powerpoint/2010/main" val="150301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fraud by type between 2008-2012</a:t>
            </a:r>
            <a:endParaRPr lang="en-US" dirty="0"/>
          </a:p>
        </p:txBody>
      </p:sp>
      <p:sp>
        <p:nvSpPr>
          <p:cNvPr id="4" name="Footer Placeholder 3"/>
          <p:cNvSpPr>
            <a:spLocks noGrp="1"/>
          </p:cNvSpPr>
          <p:nvPr>
            <p:ph type="ftr" sz="quarter" idx="11"/>
          </p:nvPr>
        </p:nvSpPr>
        <p:spPr/>
        <p:txBody>
          <a:bodyPr/>
          <a:lstStyle/>
          <a:p>
            <a:pPr>
              <a:defRPr/>
            </a:pPr>
            <a:r>
              <a:rPr lang="en-US" smtClean="0"/>
              <a:t>© 2015 National Crime Prevention Council, Inc. www.ncpc.org</a:t>
            </a:r>
            <a:endParaRPr lang="en-US" dirty="0"/>
          </a:p>
        </p:txBody>
      </p:sp>
      <p:sp>
        <p:nvSpPr>
          <p:cNvPr id="5" name="Slide Number Placeholder 4"/>
          <p:cNvSpPr>
            <a:spLocks noGrp="1"/>
          </p:cNvSpPr>
          <p:nvPr>
            <p:ph type="sldNum" sz="quarter" idx="12"/>
          </p:nvPr>
        </p:nvSpPr>
        <p:spPr/>
        <p:txBody>
          <a:bodyPr/>
          <a:lstStyle/>
          <a:p>
            <a:pPr>
              <a:defRPr/>
            </a:pPr>
            <a:fld id="{01903F6C-5999-4276-B626-1B757EB90D46}" type="slidenum">
              <a:rPr lang="en-US" smtClean="0"/>
              <a:pPr>
                <a:defRPr/>
              </a:pPr>
              <a:t>9</a:t>
            </a:fld>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447800"/>
            <a:ext cx="807781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420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90164C9A32204CB76FAA5F05A688B0" ma:contentTypeVersion="2" ma:contentTypeDescription="Create a new document." ma:contentTypeScope="" ma:versionID="0b52fb5bb566120ed63fabf6d8458c26">
  <xsd:schema xmlns:xsd="http://www.w3.org/2001/XMLSchema" xmlns:xs="http://www.w3.org/2001/XMLSchema" xmlns:p="http://schemas.microsoft.com/office/2006/metadata/properties" xmlns:ns2="b2b430db-b6d0-4e4e-8ac9-84c8b4021184" targetNamespace="http://schemas.microsoft.com/office/2006/metadata/properties" ma:root="true" ma:fieldsID="27e881714e7c7d3728ed125f74da5bf9" ns2:_="">
    <xsd:import namespace="b2b430db-b6d0-4e4e-8ac9-84c8b402118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430db-b6d0-4e4e-8ac9-84c8b40211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62DC0-029F-4736-810A-A9DFB2A6D73A}">
  <ds:schemaRefs>
    <ds:schemaRef ds:uri="http://schemas.microsoft.com/sharepoint/v3/contenttype/forms"/>
  </ds:schemaRefs>
</ds:datastoreItem>
</file>

<file path=customXml/itemProps2.xml><?xml version="1.0" encoding="utf-8"?>
<ds:datastoreItem xmlns:ds="http://schemas.openxmlformats.org/officeDocument/2006/customXml" ds:itemID="{4F7109FB-0D49-40E8-B304-770EF17F5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430db-b6d0-4e4e-8ac9-84c8b40211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6AD006-5ED6-42F3-ADD8-D0936C84C5DF}">
  <ds:schemaRefs>
    <ds:schemaRef ds:uri="b2b430db-b6d0-4e4e-8ac9-84c8b4021184"/>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56732</TotalTime>
  <Words>9439</Words>
  <Application>Microsoft Office PowerPoint</Application>
  <PresentationFormat>On-screen Show (4:3)</PresentationFormat>
  <Paragraphs>713</Paragraphs>
  <Slides>61</Slides>
  <Notes>61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黑体</vt:lpstr>
      <vt:lpstr>Arial</vt:lpstr>
      <vt:lpstr>Calibri</vt:lpstr>
      <vt:lpstr>Lucida Sans Unicode</vt:lpstr>
      <vt:lpstr>Times New Roman</vt:lpstr>
      <vt:lpstr>Verdana</vt:lpstr>
      <vt:lpstr>Wingdings</vt:lpstr>
      <vt:lpstr>Wingdings 2</vt:lpstr>
      <vt:lpstr>Wingdings 3</vt:lpstr>
      <vt:lpstr>Concourse</vt:lpstr>
      <vt:lpstr>Assisting Victims of Mortgage Fraud</vt:lpstr>
      <vt:lpstr>Introduction</vt:lpstr>
      <vt:lpstr>Objectives</vt:lpstr>
      <vt:lpstr>In the beginning…</vt:lpstr>
      <vt:lpstr>First wave of mortgage fraud: loan originations</vt:lpstr>
      <vt:lpstr>First wave of mortgage fraud</vt:lpstr>
      <vt:lpstr>First wave of mortgage fraud, cont’d</vt:lpstr>
      <vt:lpstr>Common loan origination scams</vt:lpstr>
      <vt:lpstr>Loan origination fraud by type between 2008-2012</vt:lpstr>
      <vt:lpstr>Housing boom collapse</vt:lpstr>
      <vt:lpstr>Housing boom collapse, cont’d</vt:lpstr>
      <vt:lpstr>Foreclosure crisis</vt:lpstr>
      <vt:lpstr>Foreclosure crisis opens door for new fraud</vt:lpstr>
      <vt:lpstr>Top locations for mortgage fraud in the U.S. 2012  </vt:lpstr>
      <vt:lpstr>Part One:  New Trends in Mortgage Fraud</vt:lpstr>
      <vt:lpstr>Part One goals</vt:lpstr>
      <vt:lpstr>Government action has curtailed loan origination fraud</vt:lpstr>
      <vt:lpstr>Mortgage fraud evolved after the financial crisis</vt:lpstr>
      <vt:lpstr>Loan origination vs. distressed homeowner fraud</vt:lpstr>
      <vt:lpstr>Distressed homeowner fraud</vt:lpstr>
      <vt:lpstr>  </vt:lpstr>
      <vt:lpstr>Typical distressed homeowner frauds</vt:lpstr>
      <vt:lpstr>Loan Modification Scams </vt:lpstr>
      <vt:lpstr>Types of loan modification scams</vt:lpstr>
      <vt:lpstr>Phantom help (or phony counseling)</vt:lpstr>
      <vt:lpstr>Phantom help, cont’d</vt:lpstr>
      <vt:lpstr>Phantom help – real life example</vt:lpstr>
      <vt:lpstr>Phantom help – real life example, cont’d</vt:lpstr>
      <vt:lpstr>Fake government programs</vt:lpstr>
      <vt:lpstr>Fake government programs, cont’d</vt:lpstr>
      <vt:lpstr>Fake government programs - real life example</vt:lpstr>
      <vt:lpstr>Fake government programs - real life example, cont’d</vt:lpstr>
      <vt:lpstr>Bait and switch</vt:lpstr>
      <vt:lpstr>Bait and switch, cont’d</vt:lpstr>
      <vt:lpstr>Bait and switch, cont’d</vt:lpstr>
      <vt:lpstr>Bait and switch - real life example</vt:lpstr>
      <vt:lpstr>Bait and switch - real life example, cont’d</vt:lpstr>
      <vt:lpstr>Scam: Forensic audit</vt:lpstr>
      <vt:lpstr>Forensic audit: Example</vt:lpstr>
      <vt:lpstr>Reverse mortgages (HECM)</vt:lpstr>
      <vt:lpstr>Reverse mortgages (HECM), cont’d</vt:lpstr>
      <vt:lpstr>Reverse mortgages – real life example</vt:lpstr>
      <vt:lpstr>Reverse mortgages – real life example, cont’d</vt:lpstr>
      <vt:lpstr>Foreclosure rescue scams</vt:lpstr>
      <vt:lpstr>Types of foreclosure rescue scams</vt:lpstr>
      <vt:lpstr>Rent-to-own (leaseback scheme)</vt:lpstr>
      <vt:lpstr>Rent-to-own (leaseback scheme), cont’d</vt:lpstr>
      <vt:lpstr>Rent-to-own - real life example</vt:lpstr>
      <vt:lpstr>Equity stripping</vt:lpstr>
      <vt:lpstr>Equity stripping, cont’d</vt:lpstr>
      <vt:lpstr>Equity stripping, cont’d</vt:lpstr>
      <vt:lpstr>Equity stripping - real life example</vt:lpstr>
      <vt:lpstr>Illegal flipping (flopping)</vt:lpstr>
      <vt:lpstr>Illegal flipping (flopping), cont’d</vt:lpstr>
      <vt:lpstr>Illegal flipping (flopping) – real life example</vt:lpstr>
      <vt:lpstr>Bankruptcy</vt:lpstr>
      <vt:lpstr>Bankruptcy, cont’d</vt:lpstr>
      <vt:lpstr>Bankruptcy – real life example</vt:lpstr>
      <vt:lpstr>Bankruptcy – real life example, cont’d</vt:lpstr>
      <vt:lpstr>Bankruptcy – real life example, cont’d</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Coletrane, Sarita</dc:creator>
  <cp:lastModifiedBy>Coletrane</cp:lastModifiedBy>
  <cp:revision>643</cp:revision>
  <cp:lastPrinted>2014-10-23T00:06:33Z</cp:lastPrinted>
  <dcterms:created xsi:type="dcterms:W3CDTF">1601-01-01T00:00:00Z</dcterms:created>
  <dcterms:modified xsi:type="dcterms:W3CDTF">2015-07-20T17:21:23Z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0x0101006390164C9A32204CB76FAA5F05A688B0</vt:lpwstr>
  </property>
</Properties>
</file>