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60" r:id="rId3"/>
  </p:sldMasterIdLst>
  <p:notesMasterIdLst>
    <p:notesMasterId r:id="rId49"/>
  </p:notesMasterIdLst>
  <p:handoutMasterIdLst>
    <p:handoutMasterId r:id="rId50"/>
  </p:handoutMasterIdLst>
  <p:sldIdLst>
    <p:sldId id="256" r:id="rId4"/>
    <p:sldId id="293" r:id="rId5"/>
    <p:sldId id="257" r:id="rId6"/>
    <p:sldId id="265" r:id="rId7"/>
    <p:sldId id="259" r:id="rId8"/>
    <p:sldId id="292" r:id="rId9"/>
    <p:sldId id="260" r:id="rId10"/>
    <p:sldId id="295" r:id="rId11"/>
    <p:sldId id="258" r:id="rId12"/>
    <p:sldId id="262" r:id="rId13"/>
    <p:sldId id="263" r:id="rId14"/>
    <p:sldId id="283" r:id="rId15"/>
    <p:sldId id="298" r:id="rId16"/>
    <p:sldId id="275" r:id="rId17"/>
    <p:sldId id="273" r:id="rId18"/>
    <p:sldId id="269" r:id="rId19"/>
    <p:sldId id="289" r:id="rId20"/>
    <p:sldId id="267" r:id="rId21"/>
    <p:sldId id="268" r:id="rId22"/>
    <p:sldId id="270" r:id="rId23"/>
    <p:sldId id="271" r:id="rId24"/>
    <p:sldId id="286" r:id="rId25"/>
    <p:sldId id="290" r:id="rId26"/>
    <p:sldId id="301" r:id="rId27"/>
    <p:sldId id="302" r:id="rId28"/>
    <p:sldId id="287" r:id="rId29"/>
    <p:sldId id="276" r:id="rId30"/>
    <p:sldId id="274" r:id="rId31"/>
    <p:sldId id="277" r:id="rId32"/>
    <p:sldId id="278" r:id="rId33"/>
    <p:sldId id="279" r:id="rId34"/>
    <p:sldId id="280" r:id="rId35"/>
    <p:sldId id="285" r:id="rId36"/>
    <p:sldId id="299" r:id="rId37"/>
    <p:sldId id="296" r:id="rId38"/>
    <p:sldId id="303" r:id="rId39"/>
    <p:sldId id="304" r:id="rId40"/>
    <p:sldId id="305" r:id="rId41"/>
    <p:sldId id="306" r:id="rId42"/>
    <p:sldId id="288" r:id="rId43"/>
    <p:sldId id="282" r:id="rId44"/>
    <p:sldId id="281" r:id="rId45"/>
    <p:sldId id="300" r:id="rId46"/>
    <p:sldId id="266" r:id="rId47"/>
    <p:sldId id="26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3399"/>
    <a:srgbClr val="000099"/>
    <a:srgbClr val="0000CC"/>
    <a:srgbClr val="0033CC"/>
    <a:srgbClr val="1224D4"/>
    <a:srgbClr val="0A0FDC"/>
    <a:srgbClr val="090DC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536" autoAdjust="0"/>
  </p:normalViewPr>
  <p:slideViewPr>
    <p:cSldViewPr>
      <p:cViewPr varScale="1">
        <p:scale>
          <a:sx n="44" d="100"/>
          <a:sy n="44" d="100"/>
        </p:scale>
        <p:origin x="-776" y="-80"/>
      </p:cViewPr>
      <p:guideLst>
        <p:guide orient="horz" pos="2160"/>
        <p:guide pos="2880"/>
      </p:guideLst>
    </p:cSldViewPr>
  </p:slideViewPr>
  <p:outlineViewPr>
    <p:cViewPr>
      <p:scale>
        <a:sx n="33" d="100"/>
        <a:sy n="33" d="100"/>
      </p:scale>
      <p:origin x="48" y="52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0F61A3-E2C9-4DC4-A1EB-DF49838120F9}" type="datetimeFigureOut">
              <a:rPr lang="en-US" smtClean="0"/>
              <a:pPr/>
              <a:t>6/28/2011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053522-08D0-4A9D-8B20-CFF5B6F6418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85188-7BB2-4DA0-BD4D-41C4750C17D6}" type="datetimeFigureOut">
              <a:rPr lang="en-US" smtClean="0"/>
              <a:pPr/>
              <a:t>6/28/2011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8469F-41BD-4687-A4B7-D83A58FBDF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all participants to the presentation.  Introduce yourself and share your background in working with child safety issues.  Mention that the National Crime Prevention Council in partnership with the Office for Victims of Crime is the creator of this PowerPoint.  Explain that the presentation you are going to give will introduce the participants to </a:t>
            </a:r>
            <a:r>
              <a:rPr lang="en-US" dirty="0" err="1" smtClean="0"/>
              <a:t>cyberbullying</a:t>
            </a:r>
            <a:r>
              <a:rPr lang="en-US" dirty="0" smtClean="0"/>
              <a:t> and give them some tips for managing </a:t>
            </a:r>
            <a:r>
              <a:rPr lang="en-US" dirty="0" err="1" smtClean="0"/>
              <a:t>cyberbullying</a:t>
            </a:r>
            <a:r>
              <a:rPr lang="en-US" dirty="0" smtClean="0"/>
              <a:t> in their communities. Refer participants to NCPC’s two websites, www.mcgruff.org (for children) and www.ncpc.org.</a:t>
            </a:r>
          </a:p>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that cyberbullying</a:t>
            </a:r>
            <a:r>
              <a:rPr lang="en-US" baseline="0" dirty="0" smtClean="0"/>
              <a:t> prevention is a key step to addressing the issue of cyberbullying.  Bullying is not simply a rite of passage for children while growing up.  No child deserves to be bullied or </a:t>
            </a:r>
            <a:r>
              <a:rPr lang="en-US" baseline="0" dirty="0" err="1" smtClean="0"/>
              <a:t>cyberbullied</a:t>
            </a:r>
            <a:r>
              <a:rPr lang="en-US" baseline="0" dirty="0" smtClean="0"/>
              <a:t>.</a:t>
            </a:r>
          </a:p>
          <a:p>
            <a:endParaRPr lang="en-US" baseline="0" dirty="0" smtClean="0"/>
          </a:p>
          <a:p>
            <a:r>
              <a:rPr lang="en-US" baseline="0" dirty="0" smtClean="0"/>
              <a:t>Explain how youth who are </a:t>
            </a:r>
            <a:r>
              <a:rPr lang="en-US" baseline="0" dirty="0" err="1" smtClean="0"/>
              <a:t>cyberbullied</a:t>
            </a:r>
            <a:r>
              <a:rPr lang="en-US" baseline="0" dirty="0" smtClean="0"/>
              <a:t> may lack a safe retreat if they are bullied in their own home. It may feel inescapable to them now that the bullying has moved into the privacy of their own home.</a:t>
            </a:r>
          </a:p>
          <a:p>
            <a:endParaRPr lang="en-US" baseline="0" dirty="0" smtClean="0"/>
          </a:p>
          <a:p>
            <a:r>
              <a:rPr lang="en-US" baseline="0" dirty="0" smtClean="0"/>
              <a:t>This would be a good spot to illustrate the seriousness of cyberbullying by citing national or local news stories.</a:t>
            </a:r>
          </a:p>
        </p:txBody>
      </p:sp>
      <p:sp>
        <p:nvSpPr>
          <p:cNvPr id="4" name="Slide Number Placeholder 3"/>
          <p:cNvSpPr>
            <a:spLocks noGrp="1"/>
          </p:cNvSpPr>
          <p:nvPr>
            <p:ph type="sldNum" sz="quarter" idx="10"/>
          </p:nvPr>
        </p:nvSpPr>
        <p:spPr/>
        <p:txBody>
          <a:bodyPr/>
          <a:lstStyle/>
          <a:p>
            <a:fld id="{49C8469F-41BD-4687-A4B7-D83A58FBDFE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with participants</a:t>
            </a:r>
            <a:r>
              <a:rPr lang="en-US" baseline="0" dirty="0" smtClean="0"/>
              <a:t> the statistics  on the slide on why youth do not seek help or report incidents of </a:t>
            </a:r>
            <a:r>
              <a:rPr lang="en-US" baseline="0" dirty="0" err="1" smtClean="0"/>
              <a:t>cyberbullying</a:t>
            </a:r>
            <a:r>
              <a:rPr lang="en-US" baseline="0" dirty="0" smtClean="0"/>
              <a:t>. Let them know the source of the statistics is a 2010 NCPC Cyberbullying Prevention Research study that surveyed victim service providers on their feelings toward cyberbullying.</a:t>
            </a:r>
          </a:p>
          <a:p>
            <a:endParaRPr lang="en-US" baseline="0" dirty="0" smtClean="0"/>
          </a:p>
          <a:p>
            <a:r>
              <a:rPr lang="en-US" baseline="0" dirty="0" smtClean="0"/>
              <a:t>Stress that because youth are not reaching out, it is our job as victim service providers to conduct outreach and implement prevention strategies to encourage victims to speak out and not suffer in silence.</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these youth testimonies aloud to</a:t>
            </a:r>
            <a:r>
              <a:rPr lang="en-US" baseline="0" dirty="0" smtClean="0"/>
              <a:t> participants.</a:t>
            </a:r>
          </a:p>
          <a:p>
            <a:endParaRPr lang="en-US" baseline="0" dirty="0" smtClean="0"/>
          </a:p>
          <a:p>
            <a:r>
              <a:rPr lang="en-US" baseline="0" dirty="0" smtClean="0"/>
              <a:t>Ask participants how they feel about these statements.  Lead a discuss about how victim service providers could encourage youth to report.</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participants that a </a:t>
            </a:r>
            <a:r>
              <a:rPr lang="en-US" dirty="0" err="1" smtClean="0"/>
              <a:t>cyberbully</a:t>
            </a:r>
            <a:r>
              <a:rPr lang="en-US" dirty="0" smtClean="0"/>
              <a:t> can be anyone.</a:t>
            </a:r>
            <a:r>
              <a:rPr lang="en-US" baseline="0" dirty="0" smtClean="0"/>
              <a:t> Explain again how cyberbullying is different from traditional bullying in the sense that it can be anonymous and not in person but via technology. </a:t>
            </a:r>
          </a:p>
          <a:p>
            <a:endParaRPr lang="en-US" baseline="0" dirty="0" smtClean="0"/>
          </a:p>
          <a:p>
            <a:r>
              <a:rPr lang="en-US" baseline="0" dirty="0" smtClean="0"/>
              <a:t>Explain how the victim today could be the bully tomorrow and visa versa.</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with participants the statistics on the</a:t>
            </a:r>
            <a:r>
              <a:rPr lang="en-US" baseline="0" dirty="0" smtClean="0"/>
              <a:t> slide. Let them know that these statistics come from the NCPC 2010 </a:t>
            </a:r>
            <a:r>
              <a:rPr lang="en-US" baseline="0" dirty="0" err="1" smtClean="0"/>
              <a:t>Cyberbullying</a:t>
            </a:r>
            <a:r>
              <a:rPr lang="en-US" baseline="0" dirty="0" smtClean="0"/>
              <a:t> Prevention Research. Explain how these statistics are what victim service providers report on how youth feel when they are </a:t>
            </a:r>
            <a:r>
              <a:rPr lang="en-US" baseline="0" dirty="0" err="1" smtClean="0"/>
              <a:t>cyberbullied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youth</a:t>
            </a:r>
            <a:r>
              <a:rPr lang="en-US" baseline="0" dirty="0" smtClean="0"/>
              <a:t> have come up with a number of ways in which they react and deal with </a:t>
            </a:r>
            <a:r>
              <a:rPr lang="en-US" baseline="0" dirty="0" err="1" smtClean="0"/>
              <a:t>cyberbullying</a:t>
            </a:r>
            <a:r>
              <a:rPr lang="en-US" baseline="0" dirty="0" smtClean="0"/>
              <a:t>. Explain how the reactions are the slides are the most common reactions (except for the final bullet). </a:t>
            </a:r>
          </a:p>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the group that when children are bullied</a:t>
            </a:r>
            <a:r>
              <a:rPr lang="en-US" baseline="0" dirty="0" smtClean="0"/>
              <a:t> or </a:t>
            </a:r>
            <a:r>
              <a:rPr lang="en-US" baseline="0" dirty="0" err="1" smtClean="0"/>
              <a:t>cyberbullied</a:t>
            </a:r>
            <a:r>
              <a:rPr lang="en-US" dirty="0" smtClean="0"/>
              <a:t> they don’t often tell an adult right away.  The child who has been </a:t>
            </a:r>
            <a:r>
              <a:rPr lang="en-US" dirty="0" err="1" smtClean="0"/>
              <a:t>cyberbullied</a:t>
            </a:r>
            <a:r>
              <a:rPr lang="en-US" dirty="0" smtClean="0"/>
              <a:t> may be embarrassed, or they may think an adult cannot help, or they may fear retaliation from the child or children doing the bullying. However, even if a child does not tell an adult about a bullying problem, there are signs that a child is being </a:t>
            </a:r>
            <a:r>
              <a:rPr lang="en-US" dirty="0" err="1" smtClean="0"/>
              <a:t>cyberbullied</a:t>
            </a:r>
            <a:r>
              <a:rPr lang="en-US" dirty="0" smtClean="0"/>
              <a:t>.</a:t>
            </a:r>
          </a:p>
          <a:p>
            <a:endParaRPr lang="en-US" dirty="0" smtClean="0"/>
          </a:p>
          <a:p>
            <a:r>
              <a:rPr lang="en-US" dirty="0" smtClean="0"/>
              <a:t>The most important thing adults can do is recognize and act to prevent </a:t>
            </a:r>
            <a:r>
              <a:rPr lang="en-US" dirty="0" err="1" smtClean="0"/>
              <a:t>cyberbullying</a:t>
            </a:r>
            <a:r>
              <a:rPr lang="en-US" dirty="0" smtClean="0"/>
              <a:t>.</a:t>
            </a:r>
          </a:p>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signs are not necessarily</a:t>
            </a:r>
            <a:r>
              <a:rPr lang="en-US" baseline="0" dirty="0" smtClean="0"/>
              <a:t> unique to cyberbullying but they can indicate that the child is experiencing some sort of problem.  </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a:t>
            </a:r>
            <a:r>
              <a:rPr lang="en-US" baseline="0" dirty="0" smtClean="0"/>
              <a:t> that behavior changes in how a child uses technology are big red flags: the amount of time spent using these devices, and how secretive they are about using them.</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participants</a:t>
            </a:r>
            <a:r>
              <a:rPr lang="en-US" baseline="0" dirty="0" smtClean="0"/>
              <a:t> that w</a:t>
            </a:r>
            <a:r>
              <a:rPr lang="en-US" dirty="0" smtClean="0"/>
              <a:t>hile it’s</a:t>
            </a:r>
            <a:r>
              <a:rPr lang="en-US" baseline="0" dirty="0" smtClean="0"/>
              <a:t> often hard to tell whether or not a child is actually </a:t>
            </a:r>
            <a:r>
              <a:rPr lang="en-US" baseline="0" dirty="0" err="1" smtClean="0"/>
              <a:t>cyberbullying</a:t>
            </a:r>
            <a:r>
              <a:rPr lang="en-US" baseline="0" dirty="0" smtClean="0"/>
              <a:t> others, there are some signs that could be red flags.</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participants  “What do you think</a:t>
            </a:r>
            <a:r>
              <a:rPr lang="en-US" baseline="0" dirty="0" smtClean="0"/>
              <a:t> of when I say “</a:t>
            </a:r>
            <a:r>
              <a:rPr lang="en-US" baseline="0" dirty="0" err="1" smtClean="0"/>
              <a:t>cyberbullying</a:t>
            </a:r>
            <a:r>
              <a:rPr lang="en-US" baseline="0" dirty="0" smtClean="0"/>
              <a:t>.’” Write their responses on a flipchart.</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participants that this is an awareness video that will portray the tragic effects of </a:t>
            </a:r>
            <a:r>
              <a:rPr lang="en-US" baseline="0" dirty="0" err="1" smtClean="0"/>
              <a:t>cyberbullying</a:t>
            </a:r>
            <a:r>
              <a:rPr lang="en-US" baseline="0" dirty="0" smtClean="0"/>
              <a:t>. </a:t>
            </a:r>
          </a:p>
          <a:p>
            <a:endParaRPr lang="en-US" baseline="0" dirty="0" smtClean="0"/>
          </a:p>
          <a:p>
            <a:r>
              <a:rPr lang="en-US" baseline="0" dirty="0" smtClean="0"/>
              <a:t>Let participants know that there will be small group discussions after the video.</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participants</a:t>
            </a:r>
            <a:r>
              <a:rPr lang="en-US" baseline="0" dirty="0" smtClean="0"/>
              <a:t> into three to five small groups. Have each group discuss each question. Give participants about 5 minutes to discuss these questions. Ask each group to report what they came up with. Write responses on a flipchart. </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how crime prevention is everyone’s business and how cyberbullying prevention should take place on every level: youth, parents, educators, law enforcement, and community leaders.</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over the statistics with the participants. Let them know that this is where youth who are </a:t>
            </a:r>
            <a:r>
              <a:rPr lang="en-US" baseline="0" dirty="0" err="1" smtClean="0"/>
              <a:t>cyberbullied</a:t>
            </a:r>
            <a:r>
              <a:rPr lang="en-US" baseline="0" dirty="0" smtClean="0"/>
              <a:t> turn for help.</a:t>
            </a:r>
          </a:p>
          <a:p>
            <a:endParaRPr lang="en-US" baseline="0" dirty="0" smtClean="0"/>
          </a:p>
          <a:p>
            <a:r>
              <a:rPr lang="en-US" baseline="0" dirty="0" smtClean="0"/>
              <a:t>This is to get them thinking about where youth turn for help and to show them that everyone has a role in prevention.</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participants that</a:t>
            </a:r>
            <a:r>
              <a:rPr lang="en-US" baseline="0" dirty="0" smtClean="0"/>
              <a:t> most often, parents are a child’s first stop for help. Parents are critical in helping to prevent </a:t>
            </a:r>
            <a:r>
              <a:rPr lang="en-US" baseline="0" dirty="0" err="1" smtClean="0"/>
              <a:t>cyberbullying</a:t>
            </a:r>
            <a:r>
              <a:rPr lang="en-US" baseline="0" dirty="0" smtClean="0"/>
              <a:t>.</a:t>
            </a:r>
            <a:endParaRPr lang="en-US"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9C8469F-41BD-4687-A4B7-D83A58FBDFE0}"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a:t>
            </a:r>
            <a:r>
              <a:rPr lang="en-US" baseline="0" dirty="0" smtClean="0"/>
              <a:t> to participants the importance of incorporating cyberbullying prevention into their schools through a code of conduct, youth-led student groups, and school policies.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C8469F-41BD-4687-A4B7-D83A58FBDFE0}"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how there is no national law against cyberbullying so it is important to stay up to date on local laws and policies regarding cyberbullying.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participants that community partners are key to </a:t>
            </a:r>
            <a:r>
              <a:rPr lang="en-US" baseline="0" dirty="0" err="1" smtClean="0"/>
              <a:t>cyberbullying</a:t>
            </a:r>
            <a:r>
              <a:rPr lang="en-US" baseline="0" dirty="0" smtClean="0"/>
              <a:t> prevention. The more community partners that are involved, the more successful your efforts will be.</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C8469F-41BD-4687-A4B7-D83A58FBDFE0}"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participants again that </a:t>
            </a:r>
            <a:r>
              <a:rPr lang="en-US" dirty="0" err="1" smtClean="0"/>
              <a:t>cyberbullying</a:t>
            </a:r>
            <a:r>
              <a:rPr lang="en-US" baseline="0" dirty="0" smtClean="0"/>
              <a:t> prevention is everybody’s business.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C8469F-41BD-4687-A4B7-D83A58FBDFE0}"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participants that </a:t>
            </a:r>
            <a:r>
              <a:rPr lang="en-US" baseline="0" dirty="0" err="1" smtClean="0"/>
              <a:t>cyberbullying</a:t>
            </a:r>
            <a:r>
              <a:rPr lang="en-US" baseline="0" dirty="0" smtClean="0"/>
              <a:t> can happen with any type of technology including but not limited to computers, cell phones, tablets (</a:t>
            </a:r>
            <a:r>
              <a:rPr lang="en-US" baseline="0" dirty="0" err="1" smtClean="0"/>
              <a:t>iPad</a:t>
            </a:r>
            <a:r>
              <a:rPr lang="en-US" baseline="0" dirty="0" smtClean="0"/>
              <a:t>), or gaming systems (Xbox Live, </a:t>
            </a:r>
            <a:r>
              <a:rPr lang="en-US" baseline="0" dirty="0" err="1" smtClean="0"/>
              <a:t>Playstation</a:t>
            </a:r>
            <a:r>
              <a:rPr lang="en-US" baseline="0" dirty="0" smtClean="0"/>
              <a:t> Network, etc.).</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participants that these are NCPC programs that address cyberbullying at different levels: children, teens, and adults. Inform participants that they can visit www.ncpc.org for more information on NCPC programs.</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participants</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Fill in your specific</a:t>
            </a:r>
            <a:r>
              <a:rPr lang="en-US" baseline="0" dirty="0" smtClean="0"/>
              <a:t> program or community’s program information here.</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Fill in </a:t>
            </a:r>
            <a:r>
              <a:rPr lang="en-US" smtClean="0"/>
              <a:t>your information here.</a:t>
            </a:r>
            <a:endParaRPr lang="en-US"/>
          </a:p>
        </p:txBody>
      </p:sp>
      <p:sp>
        <p:nvSpPr>
          <p:cNvPr id="4" name="Slide Number Placeholder 3"/>
          <p:cNvSpPr>
            <a:spLocks noGrp="1"/>
          </p:cNvSpPr>
          <p:nvPr>
            <p:ph type="sldNum" sz="quarter" idx="10"/>
          </p:nvPr>
        </p:nvSpPr>
        <p:spPr/>
        <p:txBody>
          <a:bodyPr/>
          <a:lstStyle/>
          <a:p>
            <a:fld id="{49C8469F-41BD-4687-A4B7-D83A58FBDFE0}"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participants that </a:t>
            </a:r>
            <a:r>
              <a:rPr lang="en-US" dirty="0" err="1" smtClean="0"/>
              <a:t>cyberbullying</a:t>
            </a:r>
            <a:r>
              <a:rPr lang="en-US" dirty="0" smtClean="0"/>
              <a:t> can take many forms as described</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participants that </a:t>
            </a:r>
            <a:r>
              <a:rPr lang="en-US" baseline="0" dirty="0" err="1" smtClean="0"/>
              <a:t>cyberbullying</a:t>
            </a:r>
            <a:r>
              <a:rPr lang="en-US" baseline="0" dirty="0" smtClean="0"/>
              <a:t> differs from traditional bullying. The biggest factor is that it’s done via technology. Tell participants that cyberbullying can be completely anonymous. Traditional bullying happens in person and the perpetrator is known.</a:t>
            </a:r>
          </a:p>
          <a:p>
            <a:endParaRPr lang="en-US" baseline="0" dirty="0" smtClean="0"/>
          </a:p>
          <a:p>
            <a:r>
              <a:rPr lang="en-US" baseline="0" dirty="0" smtClean="0"/>
              <a:t>Tell participants that cyberbullying can actually happen in victims’ homes, on their home computers or phones, often making it feel inescapable.  Traditional bullying is done on school yards or community property, offering the home as a safe haven to escape the bullying. Cyberbullying, however, can take place in the child’s home and is often an extension of tradition bullying. The victim may be getting physically bullied in school and </a:t>
            </a:r>
            <a:r>
              <a:rPr lang="en-US" baseline="0" dirty="0" err="1" smtClean="0"/>
              <a:t>cyberbullied</a:t>
            </a:r>
            <a:r>
              <a:rPr lang="en-US" baseline="0" dirty="0" smtClean="0"/>
              <a:t> at home.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C8469F-41BD-4687-A4B7-D83A58FBDFE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a:t>
            </a:r>
            <a:r>
              <a:rPr lang="en-US" baseline="0" dirty="0" smtClean="0"/>
              <a:t> how things posted online are always there. Once they are posted they never truly get deleted and can be viewed by virtually anyone who has access to the Internet.</a:t>
            </a:r>
          </a:p>
          <a:p>
            <a:endParaRPr lang="en-US" baseline="0" dirty="0" smtClean="0"/>
          </a:p>
          <a:p>
            <a:r>
              <a:rPr lang="en-US" baseline="0" dirty="0" smtClean="0"/>
              <a:t>Also explain that because cyberbullying happens via technology and not in person, it can feel harsher. People tend to act differently online than in person because they can hide behind a computer or cell phone.</a:t>
            </a:r>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how cyberbullying is an increasing problem. More and more</a:t>
            </a:r>
            <a:r>
              <a:rPr lang="en-US" baseline="0" dirty="0" smtClean="0"/>
              <a:t> children and teens are dealing with it. </a:t>
            </a:r>
          </a:p>
          <a:p>
            <a:endParaRPr lang="en-US" baseline="0" dirty="0" smtClean="0"/>
          </a:p>
          <a:p>
            <a:r>
              <a:rPr lang="en-US" baseline="0" dirty="0" smtClean="0"/>
              <a:t>Tell participants that </a:t>
            </a:r>
            <a:r>
              <a:rPr lang="en-US" baseline="0" dirty="0" err="1" smtClean="0"/>
              <a:t>cyberbullying</a:t>
            </a:r>
            <a:r>
              <a:rPr lang="en-US" baseline="0" dirty="0" smtClean="0"/>
              <a:t> is higher among females than males.  Explain that females are more likely to be bullied socially and emotionally and males are more likely to be bullied physically. </a:t>
            </a:r>
            <a:endParaRPr lang="en-US" dirty="0" smtClean="0"/>
          </a:p>
        </p:txBody>
      </p:sp>
      <p:sp>
        <p:nvSpPr>
          <p:cNvPr id="4" name="Slide Number Placeholder 3"/>
          <p:cNvSpPr>
            <a:spLocks noGrp="1"/>
          </p:cNvSpPr>
          <p:nvPr>
            <p:ph type="sldNum" sz="quarter" idx="10"/>
          </p:nvPr>
        </p:nvSpPr>
        <p:spPr/>
        <p:txBody>
          <a:bodyPr/>
          <a:lstStyle/>
          <a:p>
            <a:fld id="{49C8469F-41BD-4687-A4B7-D83A58FBDFE0}"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8469F-41BD-4687-A4B7-D83A58FBDFE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Footer Placeholder 14"/>
          <p:cNvSpPr>
            <a:spLocks noGrp="1"/>
          </p:cNvSpPr>
          <p:nvPr>
            <p:ph type="ftr" sz="quarter" idx="12"/>
          </p:nvPr>
        </p:nvSpPr>
        <p:spPr/>
        <p:txBody>
          <a:bodyPr/>
          <a:lstStyle/>
          <a:p>
            <a:r>
              <a:rPr lang="en-US" dirty="0" smtClean="0"/>
              <a:t>© 2011 National Crime Prevention Council www.ncpc.org</a:t>
            </a:r>
            <a:endParaRPr lang="en-US" dirty="0"/>
          </a:p>
        </p:txBody>
      </p:sp>
      <p:sp>
        <p:nvSpPr>
          <p:cNvPr id="16" name="Rectangle 6"/>
          <p:cNvSpPr txBox="1">
            <a:spLocks noChangeArrowheads="1"/>
          </p:cNvSpPr>
          <p:nvPr userDrawn="1"/>
        </p:nvSpPr>
        <p:spPr bwMode="auto">
          <a:xfrm>
            <a:off x="762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F2076A-26A7-4B10-9F64-DF281C02880F}"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2011 National Crime Prevention Council www.ncpc.org</a:t>
            </a:r>
            <a:endParaRPr lang="en-US"/>
          </a:p>
        </p:txBody>
      </p:sp>
      <p:sp>
        <p:nvSpPr>
          <p:cNvPr id="7" name="Slide Number Placeholder 6"/>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2011 National Crime Prevention Council www.ncpc.org</a:t>
            </a:r>
            <a:endParaRPr lang="en-US"/>
          </a:p>
        </p:txBody>
      </p:sp>
      <p:sp>
        <p:nvSpPr>
          <p:cNvPr id="9" name="Slide Number Placeholder 8"/>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a:p>
        </p:txBody>
      </p:sp>
      <p:sp>
        <p:nvSpPr>
          <p:cNvPr id="5" name="Slide Number Placeholder 4"/>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2011 National Crime Prevention Council www.ncpc.org</a:t>
            </a:r>
            <a:endParaRPr lang="en-US"/>
          </a:p>
        </p:txBody>
      </p:sp>
      <p:sp>
        <p:nvSpPr>
          <p:cNvPr id="4" name="Slide Number Placeholder 3"/>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 2011 National Crime Prevention Council www.ncpc.org</a:t>
            </a:r>
            <a:endParaRPr lang="en-US" dirty="0"/>
          </a:p>
        </p:txBody>
      </p:sp>
      <p:sp>
        <p:nvSpPr>
          <p:cNvPr id="8" name="Rectangle 6"/>
          <p:cNvSpPr txBox="1">
            <a:spLocks noChangeArrowheads="1"/>
          </p:cNvSpPr>
          <p:nvPr userDrawn="1"/>
        </p:nvSpPr>
        <p:spPr bwMode="auto">
          <a:xfrm>
            <a:off x="762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F2076A-26A7-4B10-9F64-DF281C02880F}"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2011 National Crime Prevention Council www.ncpc.org</a:t>
            </a:r>
            <a:endParaRPr lang="en-US"/>
          </a:p>
        </p:txBody>
      </p:sp>
      <p:sp>
        <p:nvSpPr>
          <p:cNvPr id="7" name="Slide Number Placeholder 6"/>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2011 National Crime Prevention Council www.ncpc.org</a:t>
            </a:r>
            <a:endParaRPr lang="en-US"/>
          </a:p>
        </p:txBody>
      </p:sp>
      <p:sp>
        <p:nvSpPr>
          <p:cNvPr id="7" name="Slide Number Placeholder 6"/>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BD264DFC-5705-469A-9A16-14C210BB38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2011 National Crime Prevention Council www.ncpc.org</a:t>
            </a:r>
            <a:endParaRPr lang="en-US"/>
          </a:p>
        </p:txBody>
      </p:sp>
      <p:sp>
        <p:nvSpPr>
          <p:cNvPr id="7" name="Slide Number Placeholder 6"/>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2011 National Crime Prevention Council www.ncpc.org</a:t>
            </a:r>
            <a:endParaRPr lang="en-US"/>
          </a:p>
        </p:txBody>
      </p:sp>
      <p:sp>
        <p:nvSpPr>
          <p:cNvPr id="9" name="Slide Number Placeholder 8"/>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a:p>
        </p:txBody>
      </p:sp>
      <p:sp>
        <p:nvSpPr>
          <p:cNvPr id="5" name="Slide Number Placeholder 4"/>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 2011 National Crime Prevention Council www.ncpc.org</a:t>
            </a:r>
            <a:endParaRPr lang="en-US" dirty="0"/>
          </a:p>
        </p:txBody>
      </p:sp>
      <p:sp>
        <p:nvSpPr>
          <p:cNvPr id="7" name="Rectangle 6"/>
          <p:cNvSpPr txBox="1">
            <a:spLocks noChangeArrowheads="1"/>
          </p:cNvSpPr>
          <p:nvPr userDrawn="1"/>
        </p:nvSpPr>
        <p:spPr bwMode="auto">
          <a:xfrm>
            <a:off x="762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F2076A-26A7-4B10-9F64-DF281C02880F}"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2011 National Crime Prevention Council www.ncpc.org</a:t>
            </a:r>
            <a:endParaRPr lang="en-US"/>
          </a:p>
        </p:txBody>
      </p:sp>
      <p:sp>
        <p:nvSpPr>
          <p:cNvPr id="4" name="Slide Number Placeholder 3"/>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2011 National Crime Prevention Council www.ncpc.org</a:t>
            </a:r>
            <a:endParaRPr lang="en-US"/>
          </a:p>
        </p:txBody>
      </p:sp>
      <p:sp>
        <p:nvSpPr>
          <p:cNvPr id="7" name="Slide Number Placeholder 6"/>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2011 National Crime Prevention Council www.ncpc.org</a:t>
            </a:r>
            <a:endParaRPr lang="en-US"/>
          </a:p>
        </p:txBody>
      </p:sp>
      <p:sp>
        <p:nvSpPr>
          <p:cNvPr id="7" name="Slide Number Placeholder 6"/>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a:p>
        </p:txBody>
      </p:sp>
      <p:sp>
        <p:nvSpPr>
          <p:cNvPr id="6" name="Slide Number Placeholder 5"/>
          <p:cNvSpPr>
            <a:spLocks noGrp="1"/>
          </p:cNvSpPr>
          <p:nvPr>
            <p:ph type="sldNum" sz="quarter" idx="12"/>
          </p:nvPr>
        </p:nvSpPr>
        <p:spPr/>
        <p:txBody>
          <a:bodyPr/>
          <a:lstStyle/>
          <a:p>
            <a:fld id="{01B658D9-14A4-425F-8B99-96D31EBD41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 2011 National Crime Prevention Council www.ncpc.org</a:t>
            </a:r>
            <a:endParaRPr lang="en-US" dirty="0"/>
          </a:p>
        </p:txBody>
      </p:sp>
      <p:sp>
        <p:nvSpPr>
          <p:cNvPr id="8" name="Rectangle 6"/>
          <p:cNvSpPr txBox="1">
            <a:spLocks noChangeArrowheads="1"/>
          </p:cNvSpPr>
          <p:nvPr userDrawn="1"/>
        </p:nvSpPr>
        <p:spPr bwMode="auto">
          <a:xfrm>
            <a:off x="762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F2076A-26A7-4B10-9F64-DF281C02880F}"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 2011 National Crime Prevention Council www.ncpc.org</a:t>
            </a:r>
            <a:endParaRPr lang="en-US" dirty="0"/>
          </a:p>
        </p:txBody>
      </p:sp>
      <p:sp>
        <p:nvSpPr>
          <p:cNvPr id="10" name="Rectangle 6"/>
          <p:cNvSpPr txBox="1">
            <a:spLocks noChangeArrowheads="1"/>
          </p:cNvSpPr>
          <p:nvPr userDrawn="1"/>
        </p:nvSpPr>
        <p:spPr bwMode="auto">
          <a:xfrm>
            <a:off x="762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F2076A-26A7-4B10-9F64-DF281C02880F}"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2011 National Crime Prevention Council www.ncpc.org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2011 National Crime Prevention Council www.ncpc.org</a:t>
            </a:r>
            <a:endParaRPr lang="en-US" dirty="0"/>
          </a:p>
        </p:txBody>
      </p:sp>
      <p:pic>
        <p:nvPicPr>
          <p:cNvPr id="8" name="Picture 7" descr="NCPC_logo"/>
          <p:cNvPicPr>
            <a:picLocks noChangeAspect="1" noChangeArrowheads="1"/>
          </p:cNvPicPr>
          <p:nvPr userDrawn="1"/>
        </p:nvPicPr>
        <p:blipFill>
          <a:blip r:embed="rId14" cstate="print"/>
          <a:srcRect/>
          <a:stretch>
            <a:fillRect/>
          </a:stretch>
        </p:blipFill>
        <p:spPr bwMode="auto">
          <a:xfrm>
            <a:off x="8382000" y="5715000"/>
            <a:ext cx="628650" cy="990600"/>
          </a:xfrm>
          <a:prstGeom prst="rect">
            <a:avLst/>
          </a:prstGeom>
          <a:noFill/>
          <a:ln w="9525">
            <a:noFill/>
            <a:miter lim="800000"/>
            <a:headEnd/>
            <a:tailEnd/>
          </a:ln>
        </p:spPr>
      </p:pic>
      <p:sp>
        <p:nvSpPr>
          <p:cNvPr id="9" name="Rectangle 6"/>
          <p:cNvSpPr>
            <a:spLocks noGrp="1" noChangeArrowheads="1"/>
          </p:cNvSpPr>
          <p:nvPr>
            <p:ph type="sldNum" sz="quarter" idx="4"/>
          </p:nvPr>
        </p:nvSpPr>
        <p:spPr bwMode="auto">
          <a:xfrm>
            <a:off x="762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87F2076A-26A7-4B10-9F64-DF281C02880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sldNum="0" hdr="0" dt="0"/>
  <p:txStyles>
    <p:titleStyle>
      <a:lvl1pPr algn="ctr" defTabSz="914400" rtl="0" eaLnBrk="1" latinLnBrk="0" hangingPunct="1">
        <a:spcBef>
          <a:spcPct val="0"/>
        </a:spcBef>
        <a:buNone/>
        <a:defRPr sz="4900" kern="1200">
          <a:solidFill>
            <a:srgbClr val="FFFF9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2011 National Crime Prevention Council www.ncpc.org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4DFC-5705-469A-9A16-14C210BB38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2011 National Crime Prevention Council www.ncpc.org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8D9-14A4-425F-8B99-96D31EBD41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file:///\\ncpc-2004\common\Communications%20Department\Public%20Service%20Advertising\Cyberbullying\Kitchen_Final%20Viral%20Video.wmv" TargetMode="Externa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a:bodyPr>
          <a:lstStyle/>
          <a:p>
            <a:r>
              <a:rPr lang="en-US" dirty="0" err="1" smtClean="0"/>
              <a:t>Cyberbullying</a:t>
            </a:r>
            <a:endParaRPr lang="en-US" dirty="0"/>
          </a:p>
        </p:txBody>
      </p:sp>
      <p:sp>
        <p:nvSpPr>
          <p:cNvPr id="3" name="Subtitle 2"/>
          <p:cNvSpPr>
            <a:spLocks noGrp="1"/>
          </p:cNvSpPr>
          <p:nvPr>
            <p:ph type="subTitle" idx="1"/>
          </p:nvPr>
        </p:nvSpPr>
        <p:spPr>
          <a:xfrm>
            <a:off x="1371600" y="3657600"/>
            <a:ext cx="6400800" cy="1752600"/>
          </a:xfrm>
        </p:spPr>
        <p:txBody>
          <a:bodyPr/>
          <a:lstStyle/>
          <a:p>
            <a:r>
              <a:rPr lang="en-US" dirty="0" smtClean="0"/>
              <a:t>National Crime Prevention Council</a:t>
            </a:r>
          </a:p>
          <a:p>
            <a:r>
              <a:rPr lang="en-US" dirty="0" smtClean="0"/>
              <a:t>2011</a:t>
            </a:r>
            <a:endParaRPr lang="en-US" dirty="0"/>
          </a:p>
        </p:txBody>
      </p:sp>
      <p:sp>
        <p:nvSpPr>
          <p:cNvPr id="5" name="Footer Placeholder 4"/>
          <p:cNvSpPr>
            <a:spLocks noGrp="1"/>
          </p:cNvSpPr>
          <p:nvPr>
            <p:ph type="ftr" sz="quarter" idx="12"/>
          </p:nvPr>
        </p:nvSpPr>
        <p:spPr>
          <a:xfrm>
            <a:off x="3124200" y="6356350"/>
            <a:ext cx="2895600" cy="365125"/>
          </a:xfrm>
        </p:spPr>
        <p:txBody>
          <a:bodyPr/>
          <a:lstStyle/>
          <a:p>
            <a:r>
              <a:rPr lang="en-US" smtClean="0"/>
              <a:t>© 2011 National Crime Prevention Council www.ncpc.org</a:t>
            </a:r>
            <a:endParaRPr lang="en-US" dirty="0"/>
          </a:p>
        </p:txBody>
      </p:sp>
      <p:pic>
        <p:nvPicPr>
          <p:cNvPr id="1026" name="Picture 2" descr="C:\Users\ktokar\AppData\Local\Microsoft\Windows\Temporary Internet Files\Content.Outlook\OVOQEW97\FINAL Justice for VictimsOVC color.jpg"/>
          <p:cNvPicPr>
            <a:picLocks noChangeAspect="1" noChangeArrowheads="1"/>
          </p:cNvPicPr>
          <p:nvPr/>
        </p:nvPicPr>
        <p:blipFill>
          <a:blip r:embed="rId3" cstate="print"/>
          <a:srcRect/>
          <a:stretch>
            <a:fillRect/>
          </a:stretch>
        </p:blipFill>
        <p:spPr bwMode="auto">
          <a:xfrm>
            <a:off x="457200" y="5791200"/>
            <a:ext cx="2235200" cy="83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Facts and Figures </a:t>
            </a:r>
            <a:r>
              <a:rPr lang="en-US" sz="2400" dirty="0" smtClean="0"/>
              <a:t>(continued)</a:t>
            </a:r>
            <a:endParaRPr lang="en-US" sz="2400" dirty="0"/>
          </a:p>
        </p:txBody>
      </p:sp>
      <p:sp>
        <p:nvSpPr>
          <p:cNvPr id="3" name="Content Placeholder 2"/>
          <p:cNvSpPr>
            <a:spLocks noGrp="1"/>
          </p:cNvSpPr>
          <p:nvPr>
            <p:ph idx="1"/>
          </p:nvPr>
        </p:nvSpPr>
        <p:spPr/>
        <p:txBody>
          <a:bodyPr>
            <a:normAutofit/>
          </a:bodyPr>
          <a:lstStyle/>
          <a:p>
            <a:r>
              <a:rPr lang="en-US" sz="2900" dirty="0" smtClean="0"/>
              <a:t>43 percent of teens have experienced some form of cyberbullying.</a:t>
            </a:r>
          </a:p>
          <a:p>
            <a:r>
              <a:rPr lang="en-US" sz="2900" dirty="0" err="1" smtClean="0"/>
              <a:t>Cyberbullying</a:t>
            </a:r>
            <a:r>
              <a:rPr lang="en-US" sz="2900" dirty="0" smtClean="0"/>
              <a:t> victimization is higher among females than males.</a:t>
            </a:r>
          </a:p>
          <a:p>
            <a:pPr marL="971550" lvl="1" indent="-288925"/>
            <a:r>
              <a:rPr lang="en-US" sz="2900" dirty="0" smtClean="0"/>
              <a:t>36 percent of females report having experienced some form of cyberbullying compared to 33 percent of males.</a:t>
            </a:r>
          </a:p>
          <a:p>
            <a:pPr marL="403225" lvl="1" indent="-403225">
              <a:buFont typeface="Arial" pitchFamily="34" charset="0"/>
              <a:buChar char="•"/>
            </a:pPr>
            <a:r>
              <a:rPr lang="en-US" sz="2900" dirty="0" smtClean="0"/>
              <a:t>16 percent of females and 18 percent of males report that they have </a:t>
            </a:r>
            <a:r>
              <a:rPr lang="en-US" sz="2900" dirty="0" err="1" smtClean="0"/>
              <a:t>cyberbullied</a:t>
            </a:r>
            <a:r>
              <a:rPr lang="en-US" sz="2900" dirty="0" smtClean="0"/>
              <a:t>.</a:t>
            </a:r>
          </a:p>
        </p:txBody>
      </p:sp>
      <p:sp>
        <p:nvSpPr>
          <p:cNvPr id="4" name="TextBox 3"/>
          <p:cNvSpPr txBox="1"/>
          <p:nvPr/>
        </p:nvSpPr>
        <p:spPr>
          <a:xfrm>
            <a:off x="5486400" y="5791200"/>
            <a:ext cx="2209800" cy="369332"/>
          </a:xfrm>
          <a:prstGeom prst="rect">
            <a:avLst/>
          </a:prstGeom>
          <a:noFill/>
        </p:spPr>
        <p:txBody>
          <a:bodyPr wrap="square" rtlCol="0">
            <a:spAutoFit/>
          </a:bodyPr>
          <a:lstStyle/>
          <a:p>
            <a:r>
              <a:rPr lang="en-US" dirty="0" smtClean="0"/>
              <a:t>Source: NCPC 2007</a:t>
            </a:r>
            <a:endParaRPr lang="en-US" dirty="0"/>
          </a:p>
        </p:txBody>
      </p:sp>
      <p:sp>
        <p:nvSpPr>
          <p:cNvPr id="5" name="Footer Placeholder 4"/>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Youth </a:t>
            </a:r>
            <a:r>
              <a:rPr lang="en-US" dirty="0" err="1" smtClean="0"/>
              <a:t>Cyberbully</a:t>
            </a:r>
            <a:r>
              <a:rPr lang="en-US" dirty="0" smtClean="0"/>
              <a:t>?</a:t>
            </a:r>
            <a:endParaRPr lang="en-US" dirty="0"/>
          </a:p>
        </p:txBody>
      </p:sp>
      <p:sp>
        <p:nvSpPr>
          <p:cNvPr id="3" name="Content Placeholder 2"/>
          <p:cNvSpPr>
            <a:spLocks noGrp="1"/>
          </p:cNvSpPr>
          <p:nvPr>
            <p:ph idx="1"/>
          </p:nvPr>
        </p:nvSpPr>
        <p:spPr/>
        <p:txBody>
          <a:bodyPr/>
          <a:lstStyle/>
          <a:p>
            <a:r>
              <a:rPr lang="en-US" dirty="0" smtClean="0"/>
              <a:t>81 percent think “it’s funny.”</a:t>
            </a:r>
          </a:p>
          <a:p>
            <a:r>
              <a:rPr lang="en-US" dirty="0" smtClean="0"/>
              <a:t>64 percent say “they simply don’t like the person.”</a:t>
            </a:r>
          </a:p>
          <a:p>
            <a:r>
              <a:rPr lang="en-US" dirty="0" smtClean="0"/>
              <a:t>45 percent “view the victim as a loser.”</a:t>
            </a:r>
          </a:p>
          <a:p>
            <a:r>
              <a:rPr lang="en-US" dirty="0" smtClean="0"/>
              <a:t>58 percent “probably didn’t see the action as a big deal.”</a:t>
            </a:r>
          </a:p>
          <a:p>
            <a:endParaRPr lang="en-US" dirty="0" smtClean="0"/>
          </a:p>
          <a:p>
            <a:pPr lvl="2">
              <a:buNone/>
            </a:pPr>
            <a:r>
              <a:rPr lang="en-US" dirty="0" smtClean="0"/>
              <a:t>			</a:t>
            </a:r>
            <a:r>
              <a:rPr lang="en-US" sz="1600" dirty="0" smtClean="0"/>
              <a:t>Source:  NCPC Teens and </a:t>
            </a:r>
            <a:r>
              <a:rPr lang="en-US" sz="1600" dirty="0" err="1" smtClean="0"/>
              <a:t>Cyberbully</a:t>
            </a:r>
            <a:r>
              <a:rPr lang="en-US" sz="1600" dirty="0" smtClean="0"/>
              <a:t> Survey, 2007</a:t>
            </a:r>
            <a:endParaRPr lang="en-US" sz="1600"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Prevention Matters </a:t>
            </a:r>
            <a:endParaRPr lang="en-US" dirty="0"/>
          </a:p>
        </p:txBody>
      </p:sp>
      <p:sp>
        <p:nvSpPr>
          <p:cNvPr id="3" name="Content Placeholder 2"/>
          <p:cNvSpPr>
            <a:spLocks noGrp="1"/>
          </p:cNvSpPr>
          <p:nvPr>
            <p:ph idx="1"/>
          </p:nvPr>
        </p:nvSpPr>
        <p:spPr/>
        <p:txBody>
          <a:bodyPr/>
          <a:lstStyle/>
          <a:p>
            <a:pPr>
              <a:spcBef>
                <a:spcPts val="867"/>
              </a:spcBef>
            </a:pPr>
            <a:r>
              <a:rPr lang="en-US" dirty="0" smtClean="0"/>
              <a:t>Bullying is not a </a:t>
            </a:r>
            <a:r>
              <a:rPr lang="en-US" i="1" dirty="0" smtClean="0"/>
              <a:t>rite of passage.</a:t>
            </a:r>
          </a:p>
          <a:p>
            <a:pPr>
              <a:spcBef>
                <a:spcPts val="867"/>
              </a:spcBef>
            </a:pPr>
            <a:r>
              <a:rPr lang="en-US" dirty="0" smtClean="0"/>
              <a:t>Youth who are </a:t>
            </a:r>
            <a:r>
              <a:rPr lang="en-US" dirty="0" err="1" smtClean="0"/>
              <a:t>cyberbullied</a:t>
            </a:r>
            <a:r>
              <a:rPr lang="en-US" dirty="0" smtClean="0"/>
              <a:t> may lack a safe retreat.</a:t>
            </a:r>
          </a:p>
          <a:p>
            <a:pPr>
              <a:spcBef>
                <a:spcPts val="867"/>
              </a:spcBef>
            </a:pPr>
            <a:r>
              <a:rPr lang="en-US" dirty="0" smtClean="0"/>
              <a:t>It can be emotionally damaging.</a:t>
            </a:r>
          </a:p>
          <a:p>
            <a:pPr>
              <a:spcBef>
                <a:spcPts val="867"/>
              </a:spcBef>
            </a:pPr>
            <a:r>
              <a:rPr lang="en-US" dirty="0" smtClean="0"/>
              <a:t>You can empower youth to seek help and not suffer alone.</a:t>
            </a:r>
          </a:p>
          <a:p>
            <a:endParaRPr lang="en-US" i="1" dirty="0" smtClean="0"/>
          </a:p>
          <a:p>
            <a:endParaRPr lang="en-US" i="1"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Prevention Matters </a:t>
            </a:r>
            <a:endParaRPr lang="en-US" dirty="0"/>
          </a:p>
        </p:txBody>
      </p:sp>
      <p:sp>
        <p:nvSpPr>
          <p:cNvPr id="3" name="Content Placeholder 2"/>
          <p:cNvSpPr>
            <a:spLocks noGrp="1"/>
          </p:cNvSpPr>
          <p:nvPr>
            <p:ph idx="1"/>
          </p:nvPr>
        </p:nvSpPr>
        <p:spPr/>
        <p:txBody>
          <a:bodyPr>
            <a:normAutofit fontScale="85000" lnSpcReduction="10000"/>
          </a:bodyPr>
          <a:lstStyle/>
          <a:p>
            <a:pPr>
              <a:spcBef>
                <a:spcPts val="867"/>
              </a:spcBef>
            </a:pPr>
            <a:r>
              <a:rPr lang="en-US" sz="3000" dirty="0" smtClean="0"/>
              <a:t>Victim service providers report why youth chose not seek help:</a:t>
            </a:r>
          </a:p>
          <a:p>
            <a:pPr marL="914400" indent="-280988">
              <a:spcBef>
                <a:spcPts val="867"/>
              </a:spcBef>
              <a:buFont typeface="Times New Roman" pitchFamily="18" charset="0"/>
              <a:buChar char="–"/>
            </a:pPr>
            <a:r>
              <a:rPr lang="en-US" sz="3000" dirty="0" smtClean="0"/>
              <a:t>61 percent report that youth feel they can handle the situation on their own.</a:t>
            </a:r>
          </a:p>
          <a:p>
            <a:pPr marL="973138" indent="-339725">
              <a:spcBef>
                <a:spcPts val="867"/>
              </a:spcBef>
              <a:buFont typeface="Times New Roman" pitchFamily="18" charset="0"/>
              <a:buChar char="–"/>
            </a:pPr>
            <a:r>
              <a:rPr lang="en-US" sz="3000" dirty="0" smtClean="0"/>
              <a:t>52 percent report youth are concerned about retaliation if they report.</a:t>
            </a:r>
          </a:p>
          <a:p>
            <a:pPr marL="973138" indent="-339725">
              <a:spcBef>
                <a:spcPts val="867"/>
              </a:spcBef>
              <a:buFont typeface="Times New Roman" pitchFamily="18" charset="0"/>
              <a:buChar char="–"/>
            </a:pPr>
            <a:r>
              <a:rPr lang="en-US" sz="3000" dirty="0" smtClean="0"/>
              <a:t>37 percent believe youth are ashamed of the incident.</a:t>
            </a:r>
          </a:p>
          <a:p>
            <a:pPr marL="914400" indent="-280988">
              <a:spcBef>
                <a:spcPts val="867"/>
              </a:spcBef>
              <a:buFont typeface="Times New Roman" pitchFamily="18" charset="0"/>
              <a:buChar char="–"/>
            </a:pPr>
            <a:r>
              <a:rPr lang="en-US" sz="3000" dirty="0" smtClean="0"/>
              <a:t>38 percent believe youth fear getting into trouble because of the incident.</a:t>
            </a:r>
          </a:p>
          <a:p>
            <a:pPr marL="914400" indent="-280988">
              <a:spcBef>
                <a:spcPts val="867"/>
              </a:spcBef>
              <a:buNone/>
            </a:pPr>
            <a:endParaRPr lang="en-US" sz="3000" dirty="0" smtClean="0"/>
          </a:p>
          <a:p>
            <a:pPr marL="342900" lvl="1" indent="-342900" algn="just">
              <a:buNone/>
            </a:pPr>
            <a:r>
              <a:rPr lang="en-US" sz="1600" dirty="0" smtClean="0"/>
              <a:t>				</a:t>
            </a:r>
            <a:r>
              <a:rPr lang="en-US" sz="1600" i="1" dirty="0" smtClean="0"/>
              <a:t>Source: NCPC 2010 </a:t>
            </a:r>
            <a:r>
              <a:rPr lang="en-US" sz="1600" i="1" dirty="0" err="1" smtClean="0"/>
              <a:t>Cyberbullying</a:t>
            </a:r>
            <a:r>
              <a:rPr lang="en-US" sz="1600" i="1" dirty="0" smtClean="0"/>
              <a:t>  Prevention Research</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Youth Testimonies</a:t>
            </a:r>
            <a:endParaRPr lang="en-US" dirty="0"/>
          </a:p>
        </p:txBody>
      </p:sp>
      <p:sp>
        <p:nvSpPr>
          <p:cNvPr id="3" name="Content Placeholder 2"/>
          <p:cNvSpPr>
            <a:spLocks noGrp="1"/>
          </p:cNvSpPr>
          <p:nvPr>
            <p:ph idx="1"/>
          </p:nvPr>
        </p:nvSpPr>
        <p:spPr/>
        <p:txBody>
          <a:bodyPr>
            <a:normAutofit/>
          </a:bodyPr>
          <a:lstStyle/>
          <a:p>
            <a:pPr>
              <a:spcBef>
                <a:spcPts val="867"/>
              </a:spcBef>
            </a:pPr>
            <a:r>
              <a:rPr lang="en-US" sz="3000" i="1" dirty="0" smtClean="0"/>
              <a:t>“I think I could put up with a certain amount of bullying, but if it got really hurtful, I would speak out.”</a:t>
            </a:r>
          </a:p>
          <a:p>
            <a:pPr>
              <a:spcBef>
                <a:spcPts val="867"/>
              </a:spcBef>
            </a:pPr>
            <a:r>
              <a:rPr lang="en-US" sz="3000" i="1" dirty="0" smtClean="0"/>
              <a:t>“Unless they are threatening your life or the life of someone you know, it shouldn’t matter.”</a:t>
            </a:r>
          </a:p>
          <a:p>
            <a:pPr>
              <a:spcBef>
                <a:spcPts val="867"/>
              </a:spcBef>
            </a:pPr>
            <a:r>
              <a:rPr lang="en-US" sz="3000" i="1" dirty="0" smtClean="0"/>
              <a:t>“I think most kids are reluctant to tell someone because they think it makes them look like a little kid who is ‘tattling.’”</a:t>
            </a:r>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t>
            </a:r>
            <a:r>
              <a:rPr lang="en-US" dirty="0" err="1" smtClean="0"/>
              <a:t>Cyberbullies</a:t>
            </a:r>
            <a:r>
              <a:rPr lang="en-US" dirty="0" smtClean="0"/>
              <a:t>?</a:t>
            </a:r>
            <a:endParaRPr lang="en-US" dirty="0"/>
          </a:p>
        </p:txBody>
      </p:sp>
      <p:sp>
        <p:nvSpPr>
          <p:cNvPr id="3" name="Content Placeholder 2"/>
          <p:cNvSpPr>
            <a:spLocks noGrp="1"/>
          </p:cNvSpPr>
          <p:nvPr>
            <p:ph idx="1"/>
          </p:nvPr>
        </p:nvSpPr>
        <p:spPr/>
        <p:txBody>
          <a:bodyPr/>
          <a:lstStyle/>
          <a:p>
            <a:pPr>
              <a:spcBef>
                <a:spcPts val="867"/>
              </a:spcBef>
            </a:pPr>
            <a:r>
              <a:rPr lang="en-US" sz="3000" dirty="0" smtClean="0"/>
              <a:t>Can come from any economic, cultural, or religious background</a:t>
            </a:r>
          </a:p>
          <a:p>
            <a:pPr>
              <a:spcBef>
                <a:spcPts val="867"/>
              </a:spcBef>
            </a:pPr>
            <a:r>
              <a:rPr lang="en-US" sz="3000" dirty="0" smtClean="0"/>
              <a:t>Lack empathy</a:t>
            </a:r>
          </a:p>
          <a:p>
            <a:pPr>
              <a:spcBef>
                <a:spcPts val="867"/>
              </a:spcBef>
            </a:pPr>
            <a:r>
              <a:rPr lang="en-US" sz="3000" dirty="0" smtClean="0"/>
              <a:t>Are concerned with their own desires rather than those of others</a:t>
            </a:r>
          </a:p>
          <a:p>
            <a:pPr>
              <a:spcBef>
                <a:spcPts val="867"/>
              </a:spcBef>
            </a:pPr>
            <a:r>
              <a:rPr lang="en-US" sz="3000" dirty="0" smtClean="0"/>
              <a:t>Find it difficult to see things from someone else’s perspective</a:t>
            </a:r>
          </a:p>
          <a:p>
            <a:pPr>
              <a:spcBef>
                <a:spcPts val="867"/>
              </a:spcBef>
            </a:pPr>
            <a:r>
              <a:rPr lang="en-US" sz="3000" dirty="0" smtClean="0"/>
              <a:t>Are willing to use others to get what they want</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it Feel?</a:t>
            </a:r>
            <a:endParaRPr lang="en-US" dirty="0"/>
          </a:p>
        </p:txBody>
      </p:sp>
      <p:sp>
        <p:nvSpPr>
          <p:cNvPr id="3" name="Content Placeholder 2"/>
          <p:cNvSpPr>
            <a:spLocks noGrp="1"/>
          </p:cNvSpPr>
          <p:nvPr>
            <p:ph idx="1"/>
          </p:nvPr>
        </p:nvSpPr>
        <p:spPr/>
        <p:txBody>
          <a:bodyPr>
            <a:normAutofit/>
          </a:bodyPr>
          <a:lstStyle/>
          <a:p>
            <a:pPr>
              <a:spcBef>
                <a:spcPts val="867"/>
              </a:spcBef>
            </a:pPr>
            <a:r>
              <a:rPr lang="en-US" dirty="0" smtClean="0"/>
              <a:t>Youth who are </a:t>
            </a:r>
            <a:r>
              <a:rPr lang="en-US" dirty="0" err="1" smtClean="0"/>
              <a:t>cyberbullied</a:t>
            </a:r>
            <a:r>
              <a:rPr lang="en-US" dirty="0" smtClean="0"/>
              <a:t> report</a:t>
            </a:r>
          </a:p>
          <a:p>
            <a:pPr lvl="1">
              <a:spcBef>
                <a:spcPts val="867"/>
              </a:spcBef>
            </a:pPr>
            <a:r>
              <a:rPr lang="en-US" dirty="0" smtClean="0"/>
              <a:t>55 percent feel angry</a:t>
            </a:r>
          </a:p>
          <a:p>
            <a:pPr lvl="1">
              <a:spcBef>
                <a:spcPts val="867"/>
              </a:spcBef>
            </a:pPr>
            <a:r>
              <a:rPr lang="en-US" dirty="0" smtClean="0"/>
              <a:t>43 percent feel helpless</a:t>
            </a:r>
          </a:p>
          <a:p>
            <a:pPr lvl="1">
              <a:spcBef>
                <a:spcPts val="867"/>
              </a:spcBef>
            </a:pPr>
            <a:r>
              <a:rPr lang="en-US" dirty="0" smtClean="0"/>
              <a:t>42 percent feel scared</a:t>
            </a:r>
          </a:p>
          <a:p>
            <a:pPr lvl="1">
              <a:spcBef>
                <a:spcPts val="867"/>
              </a:spcBef>
            </a:pPr>
            <a:r>
              <a:rPr lang="en-US" dirty="0" smtClean="0"/>
              <a:t>36 percent feel vulnerable</a:t>
            </a:r>
          </a:p>
          <a:p>
            <a:pPr lvl="1">
              <a:spcBef>
                <a:spcPts val="867"/>
              </a:spcBef>
            </a:pPr>
            <a:r>
              <a:rPr lang="en-US" dirty="0" smtClean="0"/>
              <a:t>23 percent are looking for revenge</a:t>
            </a:r>
          </a:p>
          <a:p>
            <a:pPr lvl="1" algn="r"/>
            <a:endParaRPr lang="en-US" sz="1600" dirty="0" smtClean="0"/>
          </a:p>
          <a:p>
            <a:pPr lvl="1" algn="r">
              <a:buNone/>
            </a:pPr>
            <a:r>
              <a:rPr lang="en-US" sz="1800" i="1" dirty="0" smtClean="0"/>
              <a:t>Source: NCPC 2010 </a:t>
            </a:r>
            <a:r>
              <a:rPr lang="en-US" sz="1800" i="1" dirty="0" err="1" smtClean="0"/>
              <a:t>Cyberbullying</a:t>
            </a:r>
            <a:r>
              <a:rPr lang="en-US" sz="1800" i="1" dirty="0" smtClean="0"/>
              <a:t> Prevention Research</a:t>
            </a:r>
            <a:endParaRPr lang="en-US" sz="1800" i="1"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Victims React?</a:t>
            </a:r>
            <a:endParaRPr lang="en-US" dirty="0"/>
          </a:p>
        </p:txBody>
      </p:sp>
      <p:sp>
        <p:nvSpPr>
          <p:cNvPr id="3" name="Content Placeholder 2"/>
          <p:cNvSpPr>
            <a:spLocks noGrp="1"/>
          </p:cNvSpPr>
          <p:nvPr>
            <p:ph idx="1"/>
          </p:nvPr>
        </p:nvSpPr>
        <p:spPr/>
        <p:txBody>
          <a:bodyPr>
            <a:normAutofit/>
          </a:bodyPr>
          <a:lstStyle/>
          <a:p>
            <a:pPr>
              <a:spcBef>
                <a:spcPts val="867"/>
              </a:spcBef>
            </a:pPr>
            <a:r>
              <a:rPr lang="en-US" dirty="0" smtClean="0"/>
              <a:t>Victims of </a:t>
            </a:r>
            <a:r>
              <a:rPr lang="en-US" dirty="0" err="1" smtClean="0"/>
              <a:t>cyberbullying</a:t>
            </a:r>
            <a:r>
              <a:rPr lang="en-US" dirty="0" smtClean="0"/>
              <a:t> have</a:t>
            </a:r>
          </a:p>
          <a:p>
            <a:pPr lvl="1">
              <a:spcBef>
                <a:spcPts val="867"/>
              </a:spcBef>
            </a:pPr>
            <a:r>
              <a:rPr lang="en-US" dirty="0" smtClean="0"/>
              <a:t>Asked the bully to stop</a:t>
            </a:r>
          </a:p>
          <a:p>
            <a:pPr lvl="1">
              <a:spcBef>
                <a:spcPts val="867"/>
              </a:spcBef>
            </a:pPr>
            <a:r>
              <a:rPr lang="en-US" dirty="0" smtClean="0"/>
              <a:t>Blocked the communication</a:t>
            </a:r>
          </a:p>
          <a:p>
            <a:pPr lvl="1">
              <a:spcBef>
                <a:spcPts val="867"/>
              </a:spcBef>
            </a:pPr>
            <a:r>
              <a:rPr lang="en-US" dirty="0" smtClean="0"/>
              <a:t>Talked to friends about bullying</a:t>
            </a:r>
          </a:p>
          <a:p>
            <a:pPr lvl="1">
              <a:spcBef>
                <a:spcPts val="867"/>
              </a:spcBef>
            </a:pPr>
            <a:r>
              <a:rPr lang="en-US" dirty="0" smtClean="0"/>
              <a:t>Signed offline</a:t>
            </a:r>
          </a:p>
          <a:p>
            <a:pPr lvl="1">
              <a:spcBef>
                <a:spcPts val="867"/>
              </a:spcBef>
            </a:pPr>
            <a:r>
              <a:rPr lang="en-US" dirty="0" smtClean="0"/>
              <a:t>Did nothing </a:t>
            </a:r>
          </a:p>
          <a:p>
            <a:pPr lvl="1">
              <a:spcBef>
                <a:spcPts val="867"/>
              </a:spcBef>
            </a:pPr>
            <a:r>
              <a:rPr lang="en-US" b="1" i="1" dirty="0" smtClean="0"/>
              <a:t>Least likely response: talk to parents about the incident</a:t>
            </a:r>
          </a:p>
          <a:p>
            <a:pPr lvl="1"/>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Spotting the Signs of </a:t>
            </a:r>
            <a:r>
              <a:rPr lang="en-US" dirty="0" err="1" smtClean="0"/>
              <a:t>Cyberbullying</a:t>
            </a:r>
            <a:endParaRPr lang="en-US" dirty="0"/>
          </a:p>
        </p:txBody>
      </p:sp>
      <p:sp>
        <p:nvSpPr>
          <p:cNvPr id="3" name="Content Placeholder 2"/>
          <p:cNvSpPr>
            <a:spLocks noGrp="1"/>
          </p:cNvSpPr>
          <p:nvPr>
            <p:ph idx="1"/>
          </p:nvPr>
        </p:nvSpPr>
        <p:spPr/>
        <p:txBody>
          <a:bodyPr/>
          <a:lstStyle/>
          <a:p>
            <a:r>
              <a:rPr lang="en-US" dirty="0" smtClean="0"/>
              <a:t>Emotional</a:t>
            </a:r>
          </a:p>
          <a:p>
            <a:r>
              <a:rPr lang="en-US" dirty="0" smtClean="0"/>
              <a:t>Social/Behavioral</a:t>
            </a:r>
          </a:p>
          <a:p>
            <a:r>
              <a:rPr lang="en-US" dirty="0" smtClean="0"/>
              <a:t>Academic</a:t>
            </a:r>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Signs</a:t>
            </a:r>
            <a:endParaRPr lang="en-US" dirty="0"/>
          </a:p>
        </p:txBody>
      </p:sp>
      <p:sp>
        <p:nvSpPr>
          <p:cNvPr id="3" name="Content Placeholder 2"/>
          <p:cNvSpPr>
            <a:spLocks noGrp="1"/>
          </p:cNvSpPr>
          <p:nvPr>
            <p:ph idx="1"/>
          </p:nvPr>
        </p:nvSpPr>
        <p:spPr/>
        <p:txBody>
          <a:bodyPr>
            <a:normAutofit lnSpcReduction="10000"/>
          </a:bodyPr>
          <a:lstStyle/>
          <a:p>
            <a:pPr>
              <a:spcBef>
                <a:spcPts val="867"/>
              </a:spcBef>
            </a:pPr>
            <a:r>
              <a:rPr lang="en-US" dirty="0" smtClean="0"/>
              <a:t>Withdrawal or shyness</a:t>
            </a:r>
          </a:p>
          <a:p>
            <a:pPr>
              <a:spcBef>
                <a:spcPts val="867"/>
              </a:spcBef>
            </a:pPr>
            <a:r>
              <a:rPr lang="en-US" dirty="0" smtClean="0"/>
              <a:t>Depression</a:t>
            </a:r>
          </a:p>
          <a:p>
            <a:pPr>
              <a:spcBef>
                <a:spcPts val="867"/>
              </a:spcBef>
            </a:pPr>
            <a:r>
              <a:rPr lang="en-US" dirty="0" smtClean="0"/>
              <a:t>Moody</a:t>
            </a:r>
          </a:p>
          <a:p>
            <a:pPr>
              <a:spcBef>
                <a:spcPts val="867"/>
              </a:spcBef>
            </a:pPr>
            <a:r>
              <a:rPr lang="en-US" dirty="0" smtClean="0"/>
              <a:t>Irritable </a:t>
            </a:r>
          </a:p>
          <a:p>
            <a:pPr>
              <a:spcBef>
                <a:spcPts val="867"/>
              </a:spcBef>
            </a:pPr>
            <a:r>
              <a:rPr lang="en-US" dirty="0" smtClean="0"/>
              <a:t>Anxiety</a:t>
            </a:r>
          </a:p>
          <a:p>
            <a:pPr>
              <a:spcBef>
                <a:spcPts val="867"/>
              </a:spcBef>
            </a:pPr>
            <a:r>
              <a:rPr lang="en-US" dirty="0" smtClean="0"/>
              <a:t>Aggressive behavior</a:t>
            </a:r>
          </a:p>
          <a:p>
            <a:pPr>
              <a:spcBef>
                <a:spcPts val="867"/>
              </a:spcBef>
            </a:pPr>
            <a:r>
              <a:rPr lang="en-US" dirty="0" smtClean="0"/>
              <a:t>Suicide ideation</a:t>
            </a:r>
            <a:r>
              <a:rPr lang="en-US" i="1" dirty="0" smtClean="0"/>
              <a:t> </a:t>
            </a:r>
          </a:p>
          <a:p>
            <a:pPr>
              <a:spcBef>
                <a:spcPts val="867"/>
              </a:spcBef>
            </a:pPr>
            <a:r>
              <a:rPr lang="en-US" dirty="0" smtClean="0"/>
              <a:t>Loss of self-esteem</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This Presentation</a:t>
            </a:r>
            <a:endParaRPr lang="en-US" dirty="0"/>
          </a:p>
        </p:txBody>
      </p:sp>
      <p:sp>
        <p:nvSpPr>
          <p:cNvPr id="3" name="Content Placeholder 2"/>
          <p:cNvSpPr>
            <a:spLocks noGrp="1"/>
          </p:cNvSpPr>
          <p:nvPr>
            <p:ph idx="1"/>
          </p:nvPr>
        </p:nvSpPr>
        <p:spPr/>
        <p:txBody>
          <a:bodyPr/>
          <a:lstStyle/>
          <a:p>
            <a:pPr algn="ctr">
              <a:buNone/>
            </a:pPr>
            <a:r>
              <a:rPr lang="en-US" dirty="0" smtClean="0"/>
              <a:t>To inform participants of the tragic effects of </a:t>
            </a:r>
            <a:r>
              <a:rPr lang="en-US" dirty="0" err="1" smtClean="0"/>
              <a:t>cyberbullying</a:t>
            </a:r>
            <a:r>
              <a:rPr lang="en-US" dirty="0" smtClean="0"/>
              <a:t> and detail strategies for preventing and responding to this form of abuse. </a:t>
            </a:r>
          </a:p>
          <a:p>
            <a:pPr>
              <a:buNone/>
            </a:pPr>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Social/Behavioral</a:t>
            </a:r>
            <a:endParaRPr lang="en-US" dirty="0"/>
          </a:p>
        </p:txBody>
      </p:sp>
      <p:sp>
        <p:nvSpPr>
          <p:cNvPr id="3" name="Content Placeholder 2"/>
          <p:cNvSpPr>
            <a:spLocks noGrp="1"/>
          </p:cNvSpPr>
          <p:nvPr>
            <p:ph idx="1"/>
          </p:nvPr>
        </p:nvSpPr>
        <p:spPr/>
        <p:txBody>
          <a:bodyPr>
            <a:normAutofit/>
          </a:bodyPr>
          <a:lstStyle/>
          <a:p>
            <a:pPr>
              <a:lnSpc>
                <a:spcPct val="90000"/>
              </a:lnSpc>
              <a:spcBef>
                <a:spcPts val="867"/>
              </a:spcBef>
            </a:pPr>
            <a:r>
              <a:rPr lang="en-US" dirty="0" smtClean="0"/>
              <a:t>Suddenly stops using computer</a:t>
            </a:r>
          </a:p>
          <a:p>
            <a:pPr>
              <a:lnSpc>
                <a:spcPct val="90000"/>
              </a:lnSpc>
              <a:spcBef>
                <a:spcPts val="867"/>
              </a:spcBef>
            </a:pPr>
            <a:r>
              <a:rPr lang="en-US" dirty="0" smtClean="0"/>
              <a:t>Upset after using computer or cell phone</a:t>
            </a:r>
          </a:p>
          <a:p>
            <a:pPr>
              <a:lnSpc>
                <a:spcPct val="90000"/>
              </a:lnSpc>
              <a:spcBef>
                <a:spcPts val="867"/>
              </a:spcBef>
            </a:pPr>
            <a:r>
              <a:rPr lang="en-US" dirty="0" smtClean="0"/>
              <a:t>Changes in eating or sleeping habits (e.g., nightmares)</a:t>
            </a:r>
          </a:p>
          <a:p>
            <a:pPr>
              <a:lnSpc>
                <a:spcPct val="90000"/>
              </a:lnSpc>
              <a:spcBef>
                <a:spcPts val="867"/>
              </a:spcBef>
            </a:pPr>
            <a:r>
              <a:rPr lang="en-US" dirty="0" smtClean="0"/>
              <a:t>No longer wanting to participate in activities once enjoyed</a:t>
            </a:r>
          </a:p>
          <a:p>
            <a:pPr>
              <a:lnSpc>
                <a:spcPct val="90000"/>
              </a:lnSpc>
              <a:spcBef>
                <a:spcPts val="867"/>
              </a:spcBef>
            </a:pPr>
            <a:r>
              <a:rPr lang="en-US" dirty="0" smtClean="0"/>
              <a:t>Hurting self, attempting or threatening suicide</a:t>
            </a:r>
          </a:p>
          <a:p>
            <a:pPr>
              <a:lnSpc>
                <a:spcPct val="90000"/>
              </a:lnSpc>
              <a:spcBef>
                <a:spcPts val="867"/>
              </a:spcBef>
            </a:pPr>
            <a:r>
              <a:rPr lang="en-US" dirty="0" smtClean="0"/>
              <a:t>Suddenly changing or avoiding friends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Academic</a:t>
            </a:r>
            <a:endParaRPr lang="en-US" dirty="0"/>
          </a:p>
        </p:txBody>
      </p:sp>
      <p:sp>
        <p:nvSpPr>
          <p:cNvPr id="3" name="Content Placeholder 2"/>
          <p:cNvSpPr>
            <a:spLocks noGrp="1"/>
          </p:cNvSpPr>
          <p:nvPr>
            <p:ph idx="1"/>
          </p:nvPr>
        </p:nvSpPr>
        <p:spPr/>
        <p:txBody>
          <a:bodyPr/>
          <a:lstStyle/>
          <a:p>
            <a:pPr>
              <a:spcBef>
                <a:spcPts val="867"/>
              </a:spcBef>
            </a:pPr>
            <a:r>
              <a:rPr lang="en-US" dirty="0" smtClean="0"/>
              <a:t>Not wanting to go to school</a:t>
            </a:r>
          </a:p>
          <a:p>
            <a:pPr>
              <a:spcBef>
                <a:spcPts val="867"/>
              </a:spcBef>
            </a:pPr>
            <a:r>
              <a:rPr lang="en-US" dirty="0" smtClean="0"/>
              <a:t>Skipping school</a:t>
            </a:r>
          </a:p>
          <a:p>
            <a:pPr>
              <a:spcBef>
                <a:spcPts val="867"/>
              </a:spcBef>
            </a:pPr>
            <a:r>
              <a:rPr lang="en-US" dirty="0" smtClean="0"/>
              <a:t>Lost interest in school</a:t>
            </a:r>
          </a:p>
          <a:p>
            <a:pPr>
              <a:spcBef>
                <a:spcPts val="867"/>
              </a:spcBef>
            </a:pPr>
            <a:r>
              <a:rPr lang="en-US" dirty="0" smtClean="0"/>
              <a:t>Drop in grades</a:t>
            </a:r>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pic>
        <p:nvPicPr>
          <p:cNvPr id="6" name="Picture 6" descr="MPj03995440000[1]"/>
          <p:cNvPicPr>
            <a:picLocks noChangeAspect="1" noChangeArrowheads="1"/>
          </p:cNvPicPr>
          <p:nvPr/>
        </p:nvPicPr>
        <p:blipFill>
          <a:blip r:embed="rId2" cstate="print"/>
          <a:srcRect/>
          <a:stretch>
            <a:fillRect/>
          </a:stretch>
        </p:blipFill>
        <p:spPr bwMode="auto">
          <a:xfrm>
            <a:off x="5638800" y="2209800"/>
            <a:ext cx="2495550" cy="24352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RED FLAG</a:t>
            </a:r>
            <a:endParaRPr lang="en-US" b="1" dirty="0"/>
          </a:p>
        </p:txBody>
      </p:sp>
      <p:sp>
        <p:nvSpPr>
          <p:cNvPr id="3" name="Content Placeholder 2"/>
          <p:cNvSpPr>
            <a:spLocks noGrp="1"/>
          </p:cNvSpPr>
          <p:nvPr>
            <p:ph idx="1"/>
          </p:nvPr>
        </p:nvSpPr>
        <p:spPr>
          <a:xfrm>
            <a:off x="457200" y="1600200"/>
            <a:ext cx="8001000" cy="4525963"/>
          </a:xfrm>
        </p:spPr>
        <p:txBody>
          <a:bodyPr>
            <a:normAutofit/>
          </a:bodyPr>
          <a:lstStyle/>
          <a:p>
            <a:pPr algn="ctr">
              <a:spcBef>
                <a:spcPts val="867"/>
              </a:spcBef>
              <a:buNone/>
            </a:pPr>
            <a:endParaRPr lang="en-US" sz="3600" dirty="0" smtClean="0"/>
          </a:p>
          <a:p>
            <a:pPr algn="ctr">
              <a:spcBef>
                <a:spcPts val="867"/>
              </a:spcBef>
              <a:buNone/>
            </a:pPr>
            <a:r>
              <a:rPr lang="en-US" sz="3600" dirty="0" smtClean="0"/>
              <a:t>The biggest red flag that a child is being </a:t>
            </a:r>
            <a:r>
              <a:rPr lang="en-US" sz="3600" dirty="0" err="1" smtClean="0"/>
              <a:t>cyberbullied</a:t>
            </a:r>
            <a:r>
              <a:rPr lang="en-US" sz="3600" dirty="0" smtClean="0"/>
              <a:t> is a withdrawal from technology. If you notice a sudden change in computer or phone usage talk to the child, they may be a victim of </a:t>
            </a:r>
            <a:r>
              <a:rPr lang="en-US" sz="3600" dirty="0" err="1" smtClean="0"/>
              <a:t>cyberbullying</a:t>
            </a:r>
            <a:r>
              <a:rPr lang="en-US" sz="3600" dirty="0" smtClean="0"/>
              <a:t>.</a:t>
            </a:r>
            <a:endParaRPr lang="en-US" sz="3600"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pic>
        <p:nvPicPr>
          <p:cNvPr id="3080" name="Picture 8" descr="C:\Users\ktokar\AppData\Local\Microsoft\Windows\Temporary Internet Files\Content.IE5\50VLX6Z9\MC900434720[1].png"/>
          <p:cNvPicPr>
            <a:picLocks noChangeAspect="1" noChangeArrowheads="1"/>
          </p:cNvPicPr>
          <p:nvPr/>
        </p:nvPicPr>
        <p:blipFill>
          <a:blip r:embed="rId2" cstate="print"/>
          <a:srcRect/>
          <a:stretch>
            <a:fillRect/>
          </a:stretch>
        </p:blipFill>
        <p:spPr bwMode="auto">
          <a:xfrm>
            <a:off x="7315200" y="228600"/>
            <a:ext cx="1524000" cy="1524000"/>
          </a:xfrm>
          <a:prstGeom prst="rect">
            <a:avLst/>
          </a:prstGeom>
          <a:noFill/>
        </p:spPr>
      </p:pic>
      <p:pic>
        <p:nvPicPr>
          <p:cNvPr id="12" name="Picture 8" descr="C:\Users\ktokar\AppData\Local\Microsoft\Windows\Temporary Internet Files\Content.IE5\50VLX6Z9\MC900434720[1].png"/>
          <p:cNvPicPr>
            <a:picLocks noChangeAspect="1" noChangeArrowheads="1"/>
          </p:cNvPicPr>
          <p:nvPr/>
        </p:nvPicPr>
        <p:blipFill>
          <a:blip r:embed="rId2" cstate="print"/>
          <a:srcRect/>
          <a:stretch>
            <a:fillRect/>
          </a:stretch>
        </p:blipFill>
        <p:spPr bwMode="auto">
          <a:xfrm>
            <a:off x="685800" y="228600"/>
            <a:ext cx="1600200" cy="160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Warning Signs That Someone is Cyberbullying Others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Spends large amounts of time on computer</a:t>
            </a:r>
          </a:p>
          <a:p>
            <a:r>
              <a:rPr lang="en-US" dirty="0" smtClean="0"/>
              <a:t>Hides or turns off monitor when someone approaches</a:t>
            </a:r>
          </a:p>
          <a:p>
            <a:r>
              <a:rPr lang="en-US" dirty="0" smtClean="0"/>
              <a:t>Appears anxious while using computer</a:t>
            </a:r>
          </a:p>
          <a:p>
            <a:r>
              <a:rPr lang="en-US" dirty="0" smtClean="0"/>
              <a:t>Especially upset when technological privileges are revoked </a:t>
            </a:r>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Video</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idx="1"/>
          </p:nvPr>
        </p:nvSpPr>
        <p:spPr/>
        <p:txBody>
          <a:bodyPr/>
          <a:lstStyle/>
          <a:p>
            <a:pPr>
              <a:spcBef>
                <a:spcPts val="867"/>
              </a:spcBef>
            </a:pPr>
            <a:r>
              <a:rPr lang="en-US" sz="2800" dirty="0" smtClean="0"/>
              <a:t>Question 1: What are some things victim service providers, SROs, or school counselors can do within the school to prevent cyberbullying?</a:t>
            </a:r>
          </a:p>
          <a:p>
            <a:pPr>
              <a:spcBef>
                <a:spcPts val="867"/>
              </a:spcBef>
            </a:pPr>
            <a:r>
              <a:rPr lang="en-US" sz="2800" dirty="0" smtClean="0"/>
              <a:t>Question 2: What types of training or resources should school staff and faculty receive on </a:t>
            </a:r>
            <a:r>
              <a:rPr lang="en-US" sz="2800" dirty="0" err="1" smtClean="0"/>
              <a:t>cyberbullying</a:t>
            </a:r>
            <a:r>
              <a:rPr lang="en-US" sz="2800" dirty="0" smtClean="0"/>
              <a:t>?</a:t>
            </a:r>
          </a:p>
          <a:p>
            <a:pPr>
              <a:spcBef>
                <a:spcPts val="867"/>
              </a:spcBef>
            </a:pPr>
            <a:r>
              <a:rPr lang="en-US" sz="2800" dirty="0" smtClean="0"/>
              <a:t>Question 3: What is your school or community doing to address the issue of cyberbullying? What more could be done?</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a:t>
            </a:r>
            <a:endParaRPr lang="en-US" dirty="0"/>
          </a:p>
        </p:txBody>
      </p:sp>
      <p:pic>
        <p:nvPicPr>
          <p:cNvPr id="6" name="Content Placeholder 5" descr="McGpointCOLOR.jpg"/>
          <p:cNvPicPr>
            <a:picLocks noGrp="1" noChangeAspect="1"/>
          </p:cNvPicPr>
          <p:nvPr>
            <p:ph idx="1"/>
          </p:nvPr>
        </p:nvPicPr>
        <p:blipFill>
          <a:blip r:embed="rId3" cstate="print"/>
          <a:stretch>
            <a:fillRect/>
          </a:stretch>
        </p:blipFill>
        <p:spPr>
          <a:xfrm>
            <a:off x="3536924" y="1364246"/>
            <a:ext cx="2178076" cy="4761917"/>
          </a:xfrm>
          <a:prstGeom prst="rect">
            <a:avLst/>
          </a:prstGeom>
          <a:ln>
            <a:noFill/>
          </a:ln>
          <a:effectLst>
            <a:outerShdw blurRad="190500" algn="tl" rotWithShape="0">
              <a:srgbClr val="000000">
                <a:alpha val="70000"/>
              </a:srgbClr>
            </a:outerShdw>
          </a:effectLst>
        </p:spPr>
      </p:pic>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dirty="0" err="1" smtClean="0"/>
              <a:t>Cyberbullying</a:t>
            </a:r>
            <a:r>
              <a:rPr lang="en-US" dirty="0" smtClean="0"/>
              <a:t> Prevention</a:t>
            </a:r>
            <a:endParaRPr lang="en-US" dirty="0"/>
          </a:p>
        </p:txBody>
      </p:sp>
      <p:sp>
        <p:nvSpPr>
          <p:cNvPr id="3" name="Content Placeholder 2"/>
          <p:cNvSpPr>
            <a:spLocks noGrp="1"/>
          </p:cNvSpPr>
          <p:nvPr>
            <p:ph idx="1"/>
          </p:nvPr>
        </p:nvSpPr>
        <p:spPr>
          <a:xfrm>
            <a:off x="457200" y="1676400"/>
            <a:ext cx="7772400" cy="4525963"/>
          </a:xfrm>
        </p:spPr>
        <p:txBody>
          <a:bodyPr/>
          <a:lstStyle/>
          <a:p>
            <a:pPr>
              <a:spcBef>
                <a:spcPts val="867"/>
              </a:spcBef>
            </a:pPr>
            <a:endParaRPr lang="en-US" dirty="0" smtClean="0"/>
          </a:p>
          <a:p>
            <a:pPr>
              <a:spcBef>
                <a:spcPts val="867"/>
              </a:spcBef>
            </a:pPr>
            <a:r>
              <a:rPr lang="en-US" dirty="0" smtClean="0"/>
              <a:t>For Parents</a:t>
            </a:r>
          </a:p>
          <a:p>
            <a:pPr>
              <a:spcBef>
                <a:spcPts val="867"/>
              </a:spcBef>
            </a:pPr>
            <a:r>
              <a:rPr lang="en-US" dirty="0" smtClean="0"/>
              <a:t>For Educators </a:t>
            </a:r>
          </a:p>
          <a:p>
            <a:pPr>
              <a:spcBef>
                <a:spcPts val="867"/>
              </a:spcBef>
            </a:pPr>
            <a:r>
              <a:rPr lang="en-US" dirty="0" smtClean="0"/>
              <a:t>For Law Enforcement Officers</a:t>
            </a:r>
          </a:p>
          <a:p>
            <a:pPr>
              <a:spcBef>
                <a:spcPts val="867"/>
              </a:spcBef>
            </a:pPr>
            <a:r>
              <a:rPr lang="en-US" dirty="0" smtClean="0"/>
              <a:t>For Community Partners</a:t>
            </a:r>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pic>
        <p:nvPicPr>
          <p:cNvPr id="1077" name="Picture 53" descr="C:\Users\ktokar\AppData\Local\Microsoft\Windows\Temporary Internet Files\Content.IE5\50VLX6Z9\MC900056208[1].wmf"/>
          <p:cNvPicPr>
            <a:picLocks noChangeAspect="1" noChangeArrowheads="1"/>
          </p:cNvPicPr>
          <p:nvPr/>
        </p:nvPicPr>
        <p:blipFill>
          <a:blip r:embed="rId3" cstate="print"/>
          <a:srcRect/>
          <a:stretch>
            <a:fillRect/>
          </a:stretch>
        </p:blipFill>
        <p:spPr bwMode="auto">
          <a:xfrm>
            <a:off x="4038600" y="1524000"/>
            <a:ext cx="4555429" cy="185973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Youth Go for Help</a:t>
            </a:r>
            <a:endParaRPr lang="en-US" dirty="0"/>
          </a:p>
        </p:txBody>
      </p:sp>
      <p:sp>
        <p:nvSpPr>
          <p:cNvPr id="3" name="Content Placeholder 2"/>
          <p:cNvSpPr>
            <a:spLocks noGrp="1"/>
          </p:cNvSpPr>
          <p:nvPr>
            <p:ph idx="1"/>
          </p:nvPr>
        </p:nvSpPr>
        <p:spPr/>
        <p:txBody>
          <a:bodyPr/>
          <a:lstStyle/>
          <a:p>
            <a:pPr>
              <a:spcBef>
                <a:spcPts val="867"/>
              </a:spcBef>
            </a:pPr>
            <a:r>
              <a:rPr lang="en-US" dirty="0" smtClean="0"/>
              <a:t>69 percent turn to parents.</a:t>
            </a:r>
          </a:p>
          <a:p>
            <a:pPr>
              <a:spcBef>
                <a:spcPts val="867"/>
              </a:spcBef>
            </a:pPr>
            <a:r>
              <a:rPr lang="en-US" dirty="0" smtClean="0"/>
              <a:t>52 percent reach out to friends.</a:t>
            </a:r>
          </a:p>
          <a:p>
            <a:pPr>
              <a:spcBef>
                <a:spcPts val="867"/>
              </a:spcBef>
            </a:pPr>
            <a:r>
              <a:rPr lang="en-US" dirty="0" smtClean="0"/>
              <a:t>23 percent talk with a teacher.</a:t>
            </a:r>
          </a:p>
          <a:p>
            <a:pPr>
              <a:spcBef>
                <a:spcPts val="867"/>
              </a:spcBef>
            </a:pPr>
            <a:r>
              <a:rPr lang="en-US" dirty="0" smtClean="0"/>
              <a:t>8 percent would call a victims’ hotline or victims’ advocate.</a:t>
            </a:r>
            <a:endParaRPr lang="en-US" dirty="0" smtClean="0">
              <a:solidFill>
                <a:srgbClr val="FF0000"/>
              </a:solidFill>
            </a:endParaRPr>
          </a:p>
          <a:p>
            <a:pPr>
              <a:spcBef>
                <a:spcPts val="867"/>
              </a:spcBef>
              <a:buNone/>
            </a:pPr>
            <a:r>
              <a:rPr lang="en-US" i="1" dirty="0" smtClean="0"/>
              <a:t>				</a:t>
            </a:r>
            <a:r>
              <a:rPr lang="en-US" sz="2000" i="1" dirty="0" smtClean="0"/>
              <a:t>Source:  NCPC 2010 Teen Nation Research</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a:t>
            </a:r>
            <a:endParaRPr lang="en-US" dirty="0"/>
          </a:p>
        </p:txBody>
      </p:sp>
      <p:sp>
        <p:nvSpPr>
          <p:cNvPr id="3" name="Content Placeholder 2"/>
          <p:cNvSpPr>
            <a:spLocks noGrp="1"/>
          </p:cNvSpPr>
          <p:nvPr>
            <p:ph idx="1"/>
          </p:nvPr>
        </p:nvSpPr>
        <p:spPr/>
        <p:txBody>
          <a:bodyPr>
            <a:normAutofit lnSpcReduction="10000"/>
          </a:bodyPr>
          <a:lstStyle/>
          <a:p>
            <a:r>
              <a:rPr lang="en-US" dirty="0" smtClean="0"/>
              <a:t>Learn what teens are doing online and keep track of their online behavior.</a:t>
            </a:r>
          </a:p>
          <a:p>
            <a:r>
              <a:rPr lang="en-US" dirty="0" smtClean="0"/>
              <a:t>Use the Internet with your children.</a:t>
            </a:r>
          </a:p>
          <a:p>
            <a:r>
              <a:rPr lang="en-US" dirty="0" smtClean="0"/>
              <a:t>Talk with youth about </a:t>
            </a:r>
            <a:r>
              <a:rPr lang="en-US" dirty="0" err="1" smtClean="0"/>
              <a:t>cyberbullying</a:t>
            </a:r>
            <a:r>
              <a:rPr lang="en-US" dirty="0" smtClean="0"/>
              <a:t>—the consequences and harmful effects.</a:t>
            </a:r>
          </a:p>
          <a:p>
            <a:r>
              <a:rPr lang="en-US" dirty="0" smtClean="0"/>
              <a:t>Communicate online rules and responsibilities to youth.</a:t>
            </a:r>
          </a:p>
          <a:p>
            <a:r>
              <a:rPr lang="en-US" dirty="0" smtClean="0"/>
              <a:t>Keep computers in a highly trafficked room where online activities are hard to hide. </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533400" y="1447800"/>
            <a:ext cx="8229600" cy="4525963"/>
          </a:xfrm>
        </p:spPr>
        <p:txBody>
          <a:bodyPr>
            <a:normAutofit/>
          </a:bodyPr>
          <a:lstStyle/>
          <a:p>
            <a:pPr>
              <a:spcBef>
                <a:spcPts val="867"/>
              </a:spcBef>
              <a:buNone/>
            </a:pPr>
            <a:r>
              <a:rPr lang="en-US" sz="3000" dirty="0" smtClean="0"/>
              <a:t>To identify and understand</a:t>
            </a:r>
          </a:p>
          <a:p>
            <a:pPr marL="463550" indent="-231775">
              <a:spcBef>
                <a:spcPts val="867"/>
              </a:spcBef>
            </a:pPr>
            <a:r>
              <a:rPr lang="en-US" sz="3000" dirty="0" smtClean="0"/>
              <a:t>What is </a:t>
            </a:r>
            <a:r>
              <a:rPr lang="en-US" sz="3000" dirty="0" err="1" smtClean="0"/>
              <a:t>cyerbullying</a:t>
            </a:r>
            <a:endParaRPr lang="en-US" sz="3000" dirty="0" smtClean="0"/>
          </a:p>
          <a:p>
            <a:pPr marL="463550" indent="-231775">
              <a:spcBef>
                <a:spcPts val="867"/>
              </a:spcBef>
            </a:pPr>
            <a:r>
              <a:rPr lang="en-US" sz="3000" dirty="0" smtClean="0"/>
              <a:t>Various </a:t>
            </a:r>
            <a:r>
              <a:rPr lang="en-US" sz="3000" dirty="0" err="1" smtClean="0"/>
              <a:t>cyberbullying</a:t>
            </a:r>
            <a:r>
              <a:rPr lang="en-US" sz="3000" dirty="0" smtClean="0"/>
              <a:t> behaviors</a:t>
            </a:r>
          </a:p>
          <a:p>
            <a:pPr marL="463550" indent="-231775">
              <a:spcBef>
                <a:spcPts val="867"/>
              </a:spcBef>
            </a:pPr>
            <a:r>
              <a:rPr lang="en-US" sz="3000" dirty="0" smtClean="0"/>
              <a:t>The tragic effects of </a:t>
            </a:r>
            <a:r>
              <a:rPr lang="en-US" sz="3000" dirty="0" err="1" smtClean="0"/>
              <a:t>cyberbullying</a:t>
            </a:r>
            <a:r>
              <a:rPr lang="en-US" sz="3000" dirty="0" smtClean="0"/>
              <a:t> </a:t>
            </a:r>
          </a:p>
          <a:p>
            <a:pPr marL="463550" indent="-231775">
              <a:spcBef>
                <a:spcPts val="867"/>
              </a:spcBef>
            </a:pPr>
            <a:r>
              <a:rPr lang="en-US" sz="3000" dirty="0" smtClean="0"/>
              <a:t>The warning signs that a child is being </a:t>
            </a:r>
            <a:r>
              <a:rPr lang="en-US" sz="3000" dirty="0" err="1" smtClean="0"/>
              <a:t>cyberbullied</a:t>
            </a:r>
            <a:endParaRPr lang="en-US" sz="3000" dirty="0" smtClean="0"/>
          </a:p>
          <a:p>
            <a:pPr marL="463550" indent="-231775">
              <a:spcBef>
                <a:spcPts val="867"/>
              </a:spcBef>
            </a:pPr>
            <a:r>
              <a:rPr lang="en-US" sz="3000" dirty="0" smtClean="0"/>
              <a:t>Steps adults can take to prevent and address </a:t>
            </a:r>
            <a:r>
              <a:rPr lang="en-US" sz="3000" dirty="0" err="1" smtClean="0"/>
              <a:t>cyberbullying</a:t>
            </a:r>
            <a:endParaRPr lang="en-US" sz="3000" dirty="0"/>
          </a:p>
        </p:txBody>
      </p:sp>
      <p:sp>
        <p:nvSpPr>
          <p:cNvPr id="5" name="Footer Placeholder 4"/>
          <p:cNvSpPr>
            <a:spLocks noGrp="1"/>
          </p:cNvSpPr>
          <p:nvPr>
            <p:ph type="ftr" sz="quarter" idx="11"/>
          </p:nvPr>
        </p:nvSpPr>
        <p:spPr/>
        <p:txBody>
          <a:bodyPr/>
          <a:lstStyle/>
          <a:p>
            <a:r>
              <a:rPr lang="en-US" dirty="0" smtClean="0"/>
              <a:t>© 2011 National Crime Prevention Council</a:t>
            </a:r>
          </a:p>
          <a:p>
            <a:r>
              <a:rPr lang="en-US" dirty="0" smtClean="0"/>
              <a:t>www.ncpc.org</a:t>
            </a:r>
            <a:endParaRPr lang="en-US" dirty="0"/>
          </a:p>
        </p:txBody>
      </p:sp>
      <p:sp>
        <p:nvSpPr>
          <p:cNvPr id="8" name="TextBox 7"/>
          <p:cNvSpPr txBox="1"/>
          <p:nvPr/>
        </p:nvSpPr>
        <p:spPr>
          <a:xfrm>
            <a:off x="228600" y="6400800"/>
            <a:ext cx="1066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Educators</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867"/>
              </a:spcBef>
            </a:pPr>
            <a:r>
              <a:rPr lang="en-US" sz="3000" dirty="0" smtClean="0"/>
              <a:t>Request that youth sign an Internet safety pledge promising not to </a:t>
            </a:r>
            <a:r>
              <a:rPr lang="en-US" sz="3000" dirty="0" err="1" smtClean="0"/>
              <a:t>cyberbully</a:t>
            </a:r>
            <a:r>
              <a:rPr lang="en-US" sz="3000" dirty="0" smtClean="0"/>
              <a:t>.</a:t>
            </a:r>
          </a:p>
          <a:p>
            <a:pPr>
              <a:lnSpc>
                <a:spcPct val="110000"/>
              </a:lnSpc>
              <a:spcBef>
                <a:spcPts val="867"/>
              </a:spcBef>
            </a:pPr>
            <a:r>
              <a:rPr lang="en-US" sz="3000" dirty="0" smtClean="0"/>
              <a:t>Establish acceptable Internet use and anti-</a:t>
            </a:r>
            <a:r>
              <a:rPr lang="en-US" sz="3000" dirty="0" err="1" smtClean="0"/>
              <a:t>cyberbullying</a:t>
            </a:r>
            <a:r>
              <a:rPr lang="en-US" sz="3000" dirty="0" smtClean="0"/>
              <a:t> policies in school.</a:t>
            </a:r>
          </a:p>
          <a:p>
            <a:pPr>
              <a:lnSpc>
                <a:spcPct val="110000"/>
              </a:lnSpc>
              <a:spcBef>
                <a:spcPts val="867"/>
              </a:spcBef>
            </a:pPr>
            <a:r>
              <a:rPr lang="en-US" sz="3000" dirty="0" smtClean="0"/>
              <a:t>Talk to and educate students on the issue of cyberbullying. Let students know where they can turn for help.</a:t>
            </a:r>
          </a:p>
          <a:p>
            <a:pPr>
              <a:lnSpc>
                <a:spcPct val="110000"/>
              </a:lnSpc>
              <a:spcBef>
                <a:spcPts val="867"/>
              </a:spcBef>
            </a:pPr>
            <a:r>
              <a:rPr lang="en-US" sz="3000" dirty="0" smtClean="0"/>
              <a:t>Educate parents on the importance of creating Internet use rules at home.</a:t>
            </a:r>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 Officers</a:t>
            </a:r>
            <a:endParaRPr lang="en-US" dirty="0"/>
          </a:p>
        </p:txBody>
      </p:sp>
      <p:sp>
        <p:nvSpPr>
          <p:cNvPr id="3" name="Content Placeholder 2"/>
          <p:cNvSpPr>
            <a:spLocks noGrp="1"/>
          </p:cNvSpPr>
          <p:nvPr>
            <p:ph idx="1"/>
          </p:nvPr>
        </p:nvSpPr>
        <p:spPr/>
        <p:txBody>
          <a:bodyPr/>
          <a:lstStyle/>
          <a:p>
            <a:r>
              <a:rPr lang="en-US" dirty="0" smtClean="0"/>
              <a:t>Stay up-to-date on </a:t>
            </a:r>
            <a:r>
              <a:rPr lang="en-US" dirty="0" err="1" smtClean="0"/>
              <a:t>cyberbullying</a:t>
            </a:r>
            <a:r>
              <a:rPr lang="en-US" dirty="0" smtClean="0"/>
              <a:t> issues and laws.</a:t>
            </a:r>
          </a:p>
          <a:p>
            <a:r>
              <a:rPr lang="en-US" dirty="0" smtClean="0"/>
              <a:t>Educate yourself on the latest technologies youth use.</a:t>
            </a:r>
          </a:p>
          <a:p>
            <a:r>
              <a:rPr lang="en-US" dirty="0" smtClean="0"/>
              <a:t>Speak out to students, parents, and educators about the dangers of the Internet.</a:t>
            </a:r>
          </a:p>
          <a:p>
            <a:r>
              <a:rPr lang="en-US" dirty="0" smtClean="0"/>
              <a:t>Talk with school officials about creating an anti-</a:t>
            </a:r>
            <a:r>
              <a:rPr lang="en-US" dirty="0" err="1" smtClean="0"/>
              <a:t>cyberbullying</a:t>
            </a:r>
            <a:r>
              <a:rPr lang="en-US" dirty="0" smtClean="0"/>
              <a:t> policy on school grounds.</a:t>
            </a:r>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Partners</a:t>
            </a:r>
            <a:endParaRPr lang="en-US" dirty="0"/>
          </a:p>
        </p:txBody>
      </p:sp>
      <p:sp>
        <p:nvSpPr>
          <p:cNvPr id="3" name="Content Placeholder 2"/>
          <p:cNvSpPr>
            <a:spLocks noGrp="1"/>
          </p:cNvSpPr>
          <p:nvPr>
            <p:ph idx="1"/>
          </p:nvPr>
        </p:nvSpPr>
        <p:spPr/>
        <p:txBody>
          <a:bodyPr>
            <a:normAutofit lnSpcReduction="10000"/>
          </a:bodyPr>
          <a:lstStyle/>
          <a:p>
            <a:pPr>
              <a:spcBef>
                <a:spcPts val="867"/>
              </a:spcBef>
            </a:pPr>
            <a:r>
              <a:rPr lang="en-US" sz="3000" dirty="0" smtClean="0"/>
              <a:t>Organize a community discussion on </a:t>
            </a:r>
            <a:r>
              <a:rPr lang="en-US" sz="3000" dirty="0" err="1" smtClean="0"/>
              <a:t>cybersafety</a:t>
            </a:r>
            <a:r>
              <a:rPr lang="en-US" sz="3000" dirty="0" smtClean="0"/>
              <a:t> involving students, parents, educators, law enforcement, etc.</a:t>
            </a:r>
          </a:p>
          <a:p>
            <a:pPr>
              <a:spcBef>
                <a:spcPts val="867"/>
              </a:spcBef>
            </a:pPr>
            <a:r>
              <a:rPr lang="en-US" sz="3000" dirty="0" smtClean="0"/>
              <a:t>Provide counseling, extended service programs, or other youth programs or services.</a:t>
            </a:r>
          </a:p>
          <a:p>
            <a:pPr>
              <a:spcBef>
                <a:spcPts val="867"/>
              </a:spcBef>
            </a:pPr>
            <a:r>
              <a:rPr lang="en-US" sz="3000" dirty="0" smtClean="0"/>
              <a:t>Work with school technology departments to make sure youth are being safe.</a:t>
            </a:r>
          </a:p>
          <a:p>
            <a:pPr>
              <a:spcBef>
                <a:spcPts val="867"/>
              </a:spcBef>
            </a:pPr>
            <a:r>
              <a:rPr lang="en-US" sz="3000" dirty="0" smtClean="0"/>
              <a:t>Help recruit additional volunteers to take an active role in </a:t>
            </a:r>
            <a:r>
              <a:rPr lang="en-US" sz="3000" dirty="0" err="1" smtClean="0"/>
              <a:t>cyberbullying</a:t>
            </a:r>
            <a:r>
              <a:rPr lang="en-US" sz="3000" dirty="0" smtClean="0"/>
              <a:t> prevention.</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Everyone</a:t>
            </a:r>
            <a:endParaRPr lang="en-US" dirty="0"/>
          </a:p>
        </p:txBody>
      </p:sp>
      <p:sp>
        <p:nvSpPr>
          <p:cNvPr id="3" name="Content Placeholder 2"/>
          <p:cNvSpPr>
            <a:spLocks noGrp="1"/>
          </p:cNvSpPr>
          <p:nvPr>
            <p:ph idx="1"/>
          </p:nvPr>
        </p:nvSpPr>
        <p:spPr/>
        <p:txBody>
          <a:bodyPr/>
          <a:lstStyle/>
          <a:p>
            <a:pPr>
              <a:spcBef>
                <a:spcPts val="867"/>
              </a:spcBef>
            </a:pPr>
            <a:r>
              <a:rPr lang="en-US" dirty="0" smtClean="0"/>
              <a:t>Take complaints about </a:t>
            </a:r>
            <a:r>
              <a:rPr lang="en-US" dirty="0" err="1" smtClean="0"/>
              <a:t>cyberbullying</a:t>
            </a:r>
            <a:r>
              <a:rPr lang="en-US" dirty="0" smtClean="0"/>
              <a:t> seriously.</a:t>
            </a:r>
          </a:p>
          <a:p>
            <a:pPr>
              <a:spcBef>
                <a:spcPts val="867"/>
              </a:spcBef>
            </a:pPr>
            <a:r>
              <a:rPr lang="en-US" dirty="0" smtClean="0"/>
              <a:t>Support the child being bullied.</a:t>
            </a:r>
          </a:p>
          <a:p>
            <a:pPr>
              <a:spcBef>
                <a:spcPts val="867"/>
              </a:spcBef>
            </a:pPr>
            <a:r>
              <a:rPr lang="en-US" dirty="0" smtClean="0"/>
              <a:t>Reassure the child that he or she was right to tell you the problem.</a:t>
            </a:r>
          </a:p>
          <a:p>
            <a:pPr>
              <a:spcBef>
                <a:spcPts val="867"/>
              </a:spcBef>
            </a:pPr>
            <a:r>
              <a:rPr lang="en-US" dirty="0" smtClean="0"/>
              <a:t>Empower youth witnessing the bullying.</a:t>
            </a:r>
          </a:p>
          <a:p>
            <a:pPr>
              <a:spcBef>
                <a:spcPts val="867"/>
              </a:spcBef>
            </a:pPr>
            <a:r>
              <a:rPr lang="en-US" dirty="0" smtClean="0"/>
              <a:t>Work together to address the problem!</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and Services</a:t>
            </a:r>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pic>
        <p:nvPicPr>
          <p:cNvPr id="1038" name="Picture 14" descr="C:\Users\ktokar\AppData\Local\Microsoft\Windows\Temporary Internet Files\Content.IE5\50VLX6Z9\MC900128384[1].wmf"/>
          <p:cNvPicPr>
            <a:picLocks noChangeAspect="1" noChangeArrowheads="1"/>
          </p:cNvPicPr>
          <p:nvPr/>
        </p:nvPicPr>
        <p:blipFill>
          <a:blip r:embed="rId2" cstate="print"/>
          <a:srcRect/>
          <a:stretch>
            <a:fillRect/>
          </a:stretch>
        </p:blipFill>
        <p:spPr bwMode="auto">
          <a:xfrm>
            <a:off x="2743200" y="1752600"/>
            <a:ext cx="3935994" cy="403515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NCPC Programs/Resources</a:t>
            </a:r>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
        <p:nvSpPr>
          <p:cNvPr id="5" name="TextBox 4"/>
          <p:cNvSpPr txBox="1"/>
          <p:nvPr/>
        </p:nvSpPr>
        <p:spPr>
          <a:xfrm>
            <a:off x="914400" y="1600200"/>
            <a:ext cx="4876800" cy="3016210"/>
          </a:xfrm>
          <a:prstGeom prst="rect">
            <a:avLst/>
          </a:prstGeom>
          <a:noFill/>
        </p:spPr>
        <p:txBody>
          <a:bodyPr wrap="square" rtlCol="0">
            <a:spAutoFit/>
          </a:bodyPr>
          <a:lstStyle/>
          <a:p>
            <a:pPr>
              <a:spcBef>
                <a:spcPts val="867"/>
              </a:spcBef>
              <a:buFont typeface="Arial" pitchFamily="34" charset="0"/>
              <a:buChar char="•"/>
            </a:pPr>
            <a:r>
              <a:rPr lang="en-US" sz="3200" dirty="0" smtClean="0">
                <a:latin typeface="Times New Roman" pitchFamily="18" charset="0"/>
                <a:cs typeface="Times New Roman" pitchFamily="18" charset="0"/>
              </a:rPr>
              <a:t>McGruff Club</a:t>
            </a:r>
          </a:p>
          <a:p>
            <a:pPr>
              <a:spcBef>
                <a:spcPts val="867"/>
              </a:spcBef>
              <a:buFont typeface="Arial" pitchFamily="34" charset="0"/>
              <a:buChar char="•"/>
            </a:pPr>
            <a:r>
              <a:rPr lang="en-US" sz="3200" dirty="0" smtClean="0">
                <a:latin typeface="Times New Roman" pitchFamily="18" charset="0"/>
                <a:cs typeface="Times New Roman" pitchFamily="18" charset="0"/>
              </a:rPr>
              <a:t>Community Works</a:t>
            </a:r>
          </a:p>
          <a:p>
            <a:pPr>
              <a:spcBef>
                <a:spcPts val="867"/>
              </a:spcBef>
              <a:buFont typeface="Arial" pitchFamily="34" charset="0"/>
              <a:buChar char="•"/>
            </a:pPr>
            <a:r>
              <a:rPr lang="en-US" sz="3200" dirty="0" smtClean="0">
                <a:latin typeface="Times New Roman" pitchFamily="18" charset="0"/>
                <a:cs typeface="Times New Roman" pitchFamily="18" charset="0"/>
              </a:rPr>
              <a:t>Be Safe and Sound</a:t>
            </a:r>
          </a:p>
          <a:p>
            <a:pPr>
              <a:spcBef>
                <a:spcPts val="867"/>
              </a:spcBef>
              <a:buFont typeface="Arial" pitchFamily="34" charset="0"/>
              <a:buChar char="•"/>
            </a:pPr>
            <a:r>
              <a:rPr lang="en-US" sz="3200" dirty="0" smtClean="0">
                <a:latin typeface="Times New Roman" pitchFamily="18" charset="0"/>
                <a:cs typeface="Times New Roman" pitchFamily="18" charset="0"/>
              </a:rPr>
              <a:t>Samantha’s Choice</a:t>
            </a:r>
          </a:p>
          <a:p>
            <a:pPr>
              <a:spcBef>
                <a:spcPts val="867"/>
              </a:spcBef>
              <a:buFont typeface="Arial" pitchFamily="34" charset="0"/>
              <a:buChar char="•"/>
            </a:pPr>
            <a:r>
              <a:rPr lang="en-US" sz="3200" dirty="0" smtClean="0">
                <a:latin typeface="Times New Roman" pitchFamily="18" charset="0"/>
                <a:cs typeface="Times New Roman" pitchFamily="18" charset="0"/>
              </a:rPr>
              <a:t>Public Service Advertising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McGruff Club</a:t>
            </a:r>
            <a:endParaRPr lang="en-US" dirty="0"/>
          </a:p>
        </p:txBody>
      </p:sp>
      <p:sp>
        <p:nvSpPr>
          <p:cNvPr id="3" name="Content Placeholder 2"/>
          <p:cNvSpPr>
            <a:spLocks noGrp="1"/>
          </p:cNvSpPr>
          <p:nvPr>
            <p:ph idx="1"/>
          </p:nvPr>
        </p:nvSpPr>
        <p:spPr>
          <a:xfrm>
            <a:off x="3505200" y="1371600"/>
            <a:ext cx="5181600" cy="4800600"/>
          </a:xfrm>
        </p:spPr>
        <p:txBody>
          <a:bodyPr>
            <a:normAutofit fontScale="77500" lnSpcReduction="20000"/>
          </a:bodyPr>
          <a:lstStyle/>
          <a:p>
            <a:pPr lvl="0">
              <a:lnSpc>
                <a:spcPct val="120000"/>
              </a:lnSpc>
              <a:spcBef>
                <a:spcPts val="867"/>
              </a:spcBef>
            </a:pPr>
            <a:r>
              <a:rPr lang="en-US" sz="3400" dirty="0" smtClean="0"/>
              <a:t>Scripted lessons guide instructors through classroom discussions and activities for children in grades 1 through 4.</a:t>
            </a:r>
          </a:p>
          <a:p>
            <a:pPr lvl="0">
              <a:lnSpc>
                <a:spcPct val="120000"/>
              </a:lnSpc>
              <a:spcBef>
                <a:spcPts val="867"/>
              </a:spcBef>
            </a:pPr>
            <a:r>
              <a:rPr lang="en-US" sz="3400" dirty="0" smtClean="0"/>
              <a:t>Activities, incorporating proven teaching strategies, develop children’s critical thinking and communication skills.</a:t>
            </a:r>
          </a:p>
          <a:p>
            <a:pPr lvl="0">
              <a:lnSpc>
                <a:spcPct val="120000"/>
              </a:lnSpc>
              <a:spcBef>
                <a:spcPts val="867"/>
              </a:spcBef>
            </a:pPr>
            <a:r>
              <a:rPr lang="en-US" sz="3400" dirty="0" smtClean="0"/>
              <a:t>Lessons build upon each other, so children enhance their skills as they age through the program.</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pic>
        <p:nvPicPr>
          <p:cNvPr id="6" name="Picture 5" descr="McGruff Club Facilitator Guide FY 08_Page_01.jpg"/>
          <p:cNvPicPr>
            <a:picLocks noChangeAspect="1"/>
          </p:cNvPicPr>
          <p:nvPr/>
        </p:nvPicPr>
        <p:blipFill>
          <a:blip r:embed="rId3" cstate="print"/>
          <a:stretch>
            <a:fillRect/>
          </a:stretch>
        </p:blipFill>
        <p:spPr>
          <a:xfrm rot="21214912">
            <a:off x="304800" y="1447800"/>
            <a:ext cx="3120737" cy="4038600"/>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Works</a:t>
            </a:r>
            <a:endParaRPr lang="en-US" dirty="0"/>
          </a:p>
        </p:txBody>
      </p:sp>
      <p:sp>
        <p:nvSpPr>
          <p:cNvPr id="3" name="Content Placeholder 2"/>
          <p:cNvSpPr>
            <a:spLocks noGrp="1"/>
          </p:cNvSpPr>
          <p:nvPr>
            <p:ph idx="1"/>
          </p:nvPr>
        </p:nvSpPr>
        <p:spPr>
          <a:xfrm>
            <a:off x="3276600" y="1219200"/>
            <a:ext cx="5715000" cy="4830763"/>
          </a:xfrm>
        </p:spPr>
        <p:txBody>
          <a:bodyPr>
            <a:normAutofit fontScale="85000" lnSpcReduction="20000"/>
          </a:bodyPr>
          <a:lstStyle/>
          <a:p>
            <a:pPr>
              <a:lnSpc>
                <a:spcPct val="120000"/>
              </a:lnSpc>
              <a:spcBef>
                <a:spcPts val="867"/>
              </a:spcBef>
            </a:pPr>
            <a:r>
              <a:rPr lang="en-US" sz="3300" dirty="0" smtClean="0"/>
              <a:t>Comprehensive curriculum which includes 31 sessions on community safety, violent crimes, substance abuse, property crimes, hate crimes, and bullying and </a:t>
            </a:r>
            <a:r>
              <a:rPr lang="en-US" sz="3300" dirty="0" err="1" smtClean="0"/>
              <a:t>cyberbullying</a:t>
            </a:r>
            <a:r>
              <a:rPr lang="en-US" sz="3300" dirty="0" smtClean="0"/>
              <a:t>.</a:t>
            </a:r>
          </a:p>
          <a:p>
            <a:pPr lvl="0">
              <a:lnSpc>
                <a:spcPct val="120000"/>
              </a:lnSpc>
              <a:spcBef>
                <a:spcPts val="867"/>
              </a:spcBef>
            </a:pPr>
            <a:r>
              <a:rPr lang="en-US" sz="3300" dirty="0" smtClean="0"/>
              <a:t>Lessons to guide young people through a service-learning project</a:t>
            </a:r>
          </a:p>
          <a:p>
            <a:pPr lvl="0">
              <a:lnSpc>
                <a:spcPct val="120000"/>
              </a:lnSpc>
              <a:spcBef>
                <a:spcPts val="867"/>
              </a:spcBef>
            </a:pPr>
            <a:r>
              <a:rPr lang="en-US" sz="3300" dirty="0" smtClean="0"/>
              <a:t>Short warm-up activities that nurture positive relationships among teens.</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pic>
        <p:nvPicPr>
          <p:cNvPr id="5" name="Picture 4" descr="2251-00_CW Covers-v1_Page_1.jpg"/>
          <p:cNvPicPr>
            <a:picLocks noChangeAspect="1"/>
          </p:cNvPicPr>
          <p:nvPr/>
        </p:nvPicPr>
        <p:blipFill>
          <a:blip r:embed="rId2" cstate="print"/>
          <a:stretch>
            <a:fillRect/>
          </a:stretch>
        </p:blipFill>
        <p:spPr>
          <a:xfrm rot="21084837">
            <a:off x="261653" y="1565386"/>
            <a:ext cx="2875359" cy="3721053"/>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smtClean="0"/>
              <a:t>Be Safe and Sound</a:t>
            </a:r>
            <a:endParaRPr lang="en-US" dirty="0"/>
          </a:p>
        </p:txBody>
      </p:sp>
      <p:pic>
        <p:nvPicPr>
          <p:cNvPr id="5" name="Content Placeholder 4" descr="BS&amp;S Color.jpg"/>
          <p:cNvPicPr>
            <a:picLocks noGrp="1" noChangeAspect="1"/>
          </p:cNvPicPr>
          <p:nvPr>
            <p:ph idx="1"/>
          </p:nvPr>
        </p:nvPicPr>
        <p:blipFill>
          <a:blip r:embed="rId3" cstate="print"/>
          <a:stretch>
            <a:fillRect/>
          </a:stretch>
        </p:blipFill>
        <p:spPr>
          <a:xfrm>
            <a:off x="609600" y="1295400"/>
            <a:ext cx="2667000" cy="1816652"/>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
        <p:nvSpPr>
          <p:cNvPr id="1026" name="Rectangle 2"/>
          <p:cNvSpPr>
            <a:spLocks noChangeArrowheads="1"/>
          </p:cNvSpPr>
          <p:nvPr/>
        </p:nvSpPr>
        <p:spPr bwMode="auto">
          <a:xfrm>
            <a:off x="4343400" y="1109123"/>
            <a:ext cx="4495800" cy="49013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ts val="867"/>
              </a:spcBef>
              <a:spcAft>
                <a:spcPct val="0"/>
              </a:spcAft>
              <a:buClrTx/>
              <a:buSzTx/>
              <a:buFontTx/>
              <a:buNone/>
              <a:tabLst/>
            </a:pPr>
            <a:r>
              <a:rPr lang="en-US" sz="2600" u="sng" dirty="0" smtClean="0">
                <a:latin typeface="Times New Roman" pitchFamily="18" charset="0"/>
                <a:ea typeface="Calibri" pitchFamily="34" charset="0"/>
                <a:cs typeface="Times New Roman" pitchFamily="18" charset="0"/>
              </a:rPr>
              <a:t>Program Model</a:t>
            </a:r>
            <a:endParaRPr kumimoji="0" lang="en-US" sz="2600" i="0" u="sng"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ts val="867"/>
              </a:spcBef>
              <a:spcAft>
                <a:spcPct val="0"/>
              </a:spcAft>
              <a:buClrTx/>
              <a:buSzTx/>
              <a:buFontTx/>
              <a:buNone/>
              <a:tabLst/>
            </a:pPr>
            <a:r>
              <a:rPr kumimoji="0" lang="en-US" sz="2600" i="0" u="none" strike="noStrike" cap="none" normalizeH="0" baseline="0" dirty="0" smtClean="0">
                <a:ln>
                  <a:noFill/>
                </a:ln>
                <a:effectLst/>
                <a:latin typeface="Times New Roman" pitchFamily="18" charset="0"/>
                <a:ea typeface="Calibri" pitchFamily="34" charset="0"/>
                <a:cs typeface="Times New Roman" pitchFamily="18" charset="0"/>
              </a:rPr>
              <a:t>Step 1:  Build an action team </a:t>
            </a:r>
            <a:endParaRPr kumimoji="0" lang="en-US" sz="2600" i="0" u="none" strike="noStrike" cap="none" normalizeH="0" baseline="0" dirty="0" smtClean="0">
              <a:ln>
                <a:noFill/>
              </a:ln>
              <a:effectLst/>
              <a:latin typeface="Times New Roman" pitchFamily="18" charset="0"/>
              <a:cs typeface="Times New Roman" pitchFamily="18" charset="0"/>
            </a:endParaRPr>
          </a:p>
          <a:p>
            <a:pPr marL="1030288" marR="0" lvl="0" indent="-1030288" algn="l" defTabSz="914400" rtl="0" eaLnBrk="0" fontAlgn="base" latinLnBrk="0" hangingPunct="0">
              <a:lnSpc>
                <a:spcPct val="100000"/>
              </a:lnSpc>
              <a:spcBef>
                <a:spcPts val="867"/>
              </a:spcBef>
              <a:spcAft>
                <a:spcPct val="0"/>
              </a:spcAft>
              <a:buClrTx/>
              <a:buSzTx/>
              <a:buFontTx/>
              <a:buNone/>
              <a:tabLst/>
            </a:pPr>
            <a:r>
              <a:rPr kumimoji="0" lang="en-US" sz="2600" i="0" u="none" strike="noStrike" cap="none" normalizeH="0" baseline="0" dirty="0" smtClean="0">
                <a:ln>
                  <a:noFill/>
                </a:ln>
                <a:effectLst/>
                <a:latin typeface="Times New Roman" pitchFamily="18" charset="0"/>
                <a:ea typeface="Calibri" pitchFamily="34" charset="0"/>
                <a:cs typeface="Times New Roman" pitchFamily="18" charset="0"/>
              </a:rPr>
              <a:t>Step 2:  Assess safety and security issues </a:t>
            </a:r>
            <a:endParaRPr kumimoji="0" lang="en-US" sz="2600" i="0" u="none" strike="noStrike" cap="none" normalizeH="0" baseline="0" dirty="0" smtClean="0">
              <a:ln>
                <a:noFill/>
              </a:ln>
              <a:effectLst/>
              <a:latin typeface="Times New Roman" pitchFamily="18" charset="0"/>
              <a:cs typeface="Times New Roman" pitchFamily="18" charset="0"/>
            </a:endParaRPr>
          </a:p>
          <a:p>
            <a:pPr marL="1030288" marR="0" lvl="0" indent="-1030288" algn="l" defTabSz="914400" rtl="0" eaLnBrk="0" fontAlgn="base" latinLnBrk="0" hangingPunct="0">
              <a:lnSpc>
                <a:spcPct val="100000"/>
              </a:lnSpc>
              <a:spcBef>
                <a:spcPts val="867"/>
              </a:spcBef>
              <a:spcAft>
                <a:spcPct val="0"/>
              </a:spcAft>
              <a:buClrTx/>
              <a:buSzTx/>
              <a:buFontTx/>
              <a:buNone/>
              <a:tabLst/>
            </a:pPr>
            <a:r>
              <a:rPr kumimoji="0" lang="en-US" sz="2600" i="0" u="none" strike="noStrike" cap="none" normalizeH="0" baseline="0" dirty="0" smtClean="0">
                <a:ln>
                  <a:noFill/>
                </a:ln>
                <a:effectLst/>
                <a:latin typeface="Times New Roman" pitchFamily="18" charset="0"/>
                <a:ea typeface="Calibri" pitchFamily="34" charset="0"/>
                <a:cs typeface="Times New Roman" pitchFamily="18" charset="0"/>
              </a:rPr>
              <a:t>Step 3:  Hold a school safety and security forum </a:t>
            </a:r>
            <a:endParaRPr kumimoji="0" lang="en-US" sz="26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ts val="867"/>
              </a:spcBef>
              <a:spcAft>
                <a:spcPct val="0"/>
              </a:spcAft>
              <a:buClrTx/>
              <a:buSzTx/>
              <a:buFontTx/>
              <a:buNone/>
              <a:tabLst/>
            </a:pPr>
            <a:r>
              <a:rPr kumimoji="0" lang="en-US" sz="2600" i="0" u="none" strike="noStrike" cap="none" normalizeH="0" baseline="0" dirty="0" smtClean="0">
                <a:ln>
                  <a:noFill/>
                </a:ln>
                <a:effectLst/>
                <a:latin typeface="Times New Roman" pitchFamily="18" charset="0"/>
                <a:ea typeface="Calibri" pitchFamily="34" charset="0"/>
                <a:cs typeface="Times New Roman" pitchFamily="18" charset="0"/>
              </a:rPr>
              <a:t>Step 4:  Develop an action plan </a:t>
            </a:r>
            <a:endParaRPr kumimoji="0" lang="en-US" sz="26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ts val="867"/>
              </a:spcBef>
              <a:spcAft>
                <a:spcPct val="0"/>
              </a:spcAft>
              <a:buClrTx/>
              <a:buSzTx/>
              <a:buFontTx/>
              <a:buNone/>
              <a:tabLst/>
            </a:pPr>
            <a:r>
              <a:rPr kumimoji="0" lang="en-US" sz="2600" i="0" u="none" strike="noStrike" cap="none" normalizeH="0" baseline="0" dirty="0" smtClean="0">
                <a:ln>
                  <a:noFill/>
                </a:ln>
                <a:effectLst/>
                <a:latin typeface="Times New Roman" pitchFamily="18" charset="0"/>
                <a:ea typeface="Calibri" pitchFamily="34" charset="0"/>
                <a:cs typeface="Times New Roman" pitchFamily="18" charset="0"/>
              </a:rPr>
              <a:t>Step 5:  Publicize activities </a:t>
            </a:r>
            <a:endParaRPr kumimoji="0" lang="en-US" sz="26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ts val="867"/>
              </a:spcBef>
              <a:spcAft>
                <a:spcPct val="0"/>
              </a:spcAft>
              <a:buClrTx/>
              <a:buSzTx/>
              <a:buFontTx/>
              <a:buNone/>
              <a:tabLst/>
            </a:pPr>
            <a:r>
              <a:rPr kumimoji="0" lang="en-US" sz="2600" i="0" u="none" strike="noStrike" cap="none" normalizeH="0" baseline="0" dirty="0" smtClean="0">
                <a:ln>
                  <a:noFill/>
                </a:ln>
                <a:effectLst/>
                <a:latin typeface="Times New Roman" pitchFamily="18" charset="0"/>
                <a:ea typeface="Calibri" pitchFamily="34" charset="0"/>
                <a:cs typeface="Times New Roman" pitchFamily="18" charset="0"/>
              </a:rPr>
              <a:t>Step 6:  Promote your cause </a:t>
            </a:r>
            <a:endParaRPr kumimoji="0" lang="en-US" sz="26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ts val="867"/>
              </a:spcBef>
              <a:spcAft>
                <a:spcPct val="0"/>
              </a:spcAft>
              <a:buClrTx/>
              <a:buSzTx/>
              <a:buFontTx/>
              <a:buNone/>
              <a:tabLst/>
            </a:pPr>
            <a:r>
              <a:rPr kumimoji="0" lang="en-US" sz="2600" i="0" u="none" strike="noStrike" cap="none" normalizeH="0" baseline="0" dirty="0" smtClean="0">
                <a:ln>
                  <a:noFill/>
                </a:ln>
                <a:effectLst/>
                <a:latin typeface="Times New Roman" pitchFamily="18" charset="0"/>
                <a:ea typeface="Calibri" pitchFamily="34" charset="0"/>
                <a:cs typeface="Times New Roman" pitchFamily="18" charset="0"/>
              </a:rPr>
              <a:t>Step 7:  Evaluate success </a:t>
            </a:r>
            <a:endParaRPr kumimoji="0" lang="en-US" sz="2600" i="0" u="none" strike="noStrike" cap="none" normalizeH="0" baseline="0" dirty="0" smtClean="0">
              <a:ln>
                <a:noFill/>
              </a:ln>
              <a:effectLst/>
              <a:latin typeface="Times New Roman" pitchFamily="18" charset="0"/>
              <a:cs typeface="Times New Roman" pitchFamily="18" charset="0"/>
            </a:endParaRPr>
          </a:p>
        </p:txBody>
      </p:sp>
      <p:sp>
        <p:nvSpPr>
          <p:cNvPr id="1027" name="Rectangle 3"/>
          <p:cNvSpPr>
            <a:spLocks noChangeArrowheads="1"/>
          </p:cNvSpPr>
          <p:nvPr/>
        </p:nvSpPr>
        <p:spPr bwMode="auto">
          <a:xfrm>
            <a:off x="457200" y="3353417"/>
            <a:ext cx="40386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22238" marR="0" lvl="0" indent="-6350" algn="l" defTabSz="914400" rtl="0" eaLnBrk="1" fontAlgn="base" latinLnBrk="0" hangingPunct="1">
              <a:lnSpc>
                <a:spcPct val="100000"/>
              </a:lnSpc>
              <a:spcBef>
                <a:spcPts val="867"/>
              </a:spcBef>
              <a:spcAft>
                <a:spcPct val="0"/>
              </a:spcAft>
              <a:buClrTx/>
              <a:buSzTx/>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Engages school administrators, parents, students, law enforcement, and other community members in making school safer.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Samantha’s Choice</a:t>
            </a:r>
            <a:endParaRPr lang="en-US" dirty="0"/>
          </a:p>
        </p:txBody>
      </p:sp>
      <p:sp>
        <p:nvSpPr>
          <p:cNvPr id="3" name="Content Placeholder 2"/>
          <p:cNvSpPr>
            <a:spLocks noGrp="1"/>
          </p:cNvSpPr>
          <p:nvPr>
            <p:ph idx="1"/>
          </p:nvPr>
        </p:nvSpPr>
        <p:spPr>
          <a:xfrm>
            <a:off x="3886200" y="1447800"/>
            <a:ext cx="5257800" cy="4800600"/>
          </a:xfrm>
        </p:spPr>
        <p:txBody>
          <a:bodyPr>
            <a:normAutofit fontScale="77500" lnSpcReduction="20000"/>
          </a:bodyPr>
          <a:lstStyle/>
          <a:p>
            <a:pPr>
              <a:lnSpc>
                <a:spcPct val="120000"/>
              </a:lnSpc>
              <a:spcBef>
                <a:spcPts val="867"/>
              </a:spcBef>
            </a:pPr>
            <a:r>
              <a:rPr lang="en-US" sz="3500" i="1" dirty="0" smtClean="0"/>
              <a:t>Samanatha’s Choice</a:t>
            </a:r>
            <a:r>
              <a:rPr lang="en-US" sz="3500" dirty="0" smtClean="0"/>
              <a:t> is a five-minute video that follows the story of a young girl who is afraid to go to ballet class, for fear of being bullied. Specifically aimed at respect in the community, this new anti-bullying animated short has an educator’s guide with instructions on how to use the video in a classroom or club setting.  </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pic>
        <p:nvPicPr>
          <p:cNvPr id="121859" name="Picture 3" descr="C:\Users\ktokar\AppData\Local\Microsoft\Windows\Temporary Internet Files\Content.Outlook\OVOQEW97\downloads_image_1.jpg"/>
          <p:cNvPicPr>
            <a:picLocks noChangeAspect="1" noChangeArrowheads="1"/>
          </p:cNvPicPr>
          <p:nvPr/>
        </p:nvPicPr>
        <p:blipFill>
          <a:blip r:embed="rId2" cstate="print"/>
          <a:srcRect/>
          <a:stretch>
            <a:fillRect/>
          </a:stretch>
        </p:blipFill>
        <p:spPr bwMode="auto">
          <a:xfrm rot="21314816">
            <a:off x="627668" y="1498822"/>
            <a:ext cx="3247069" cy="424925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Cyberbullying</a:t>
            </a:r>
            <a:r>
              <a:rPr lang="en-US" dirty="0" smtClean="0"/>
              <a:t>?</a:t>
            </a:r>
            <a:endParaRPr lang="en-US" dirty="0"/>
          </a:p>
        </p:txBody>
      </p:sp>
      <p:sp>
        <p:nvSpPr>
          <p:cNvPr id="5" name="Footer Placeholder 4"/>
          <p:cNvSpPr>
            <a:spLocks noGrp="1"/>
          </p:cNvSpPr>
          <p:nvPr>
            <p:ph type="ftr" sz="quarter" idx="11"/>
          </p:nvPr>
        </p:nvSpPr>
        <p:spPr/>
        <p:txBody>
          <a:bodyPr/>
          <a:lstStyle/>
          <a:p>
            <a:r>
              <a:rPr lang="en-US" dirty="0" smtClean="0"/>
              <a:t>© 2011 National Crime Prevention Council www.ncpc.org</a:t>
            </a:r>
            <a:endParaRPr lang="en-US" dirty="0"/>
          </a:p>
        </p:txBody>
      </p:sp>
      <p:pic>
        <p:nvPicPr>
          <p:cNvPr id="80899" name="Picture 3" descr="C:\Users\ktokar\AppData\Local\Microsoft\Windows\Temporary Internet Files\Content.IE5\68X14LMF\MC900441341[1].png"/>
          <p:cNvPicPr>
            <a:picLocks noChangeAspect="1" noChangeArrowheads="1"/>
          </p:cNvPicPr>
          <p:nvPr/>
        </p:nvPicPr>
        <p:blipFill>
          <a:blip r:embed="rId3" cstate="print"/>
          <a:srcRect/>
          <a:stretch>
            <a:fillRect/>
          </a:stretch>
        </p:blipFill>
        <p:spPr bwMode="auto">
          <a:xfrm>
            <a:off x="914400" y="1600200"/>
            <a:ext cx="3657143" cy="3657143"/>
          </a:xfrm>
          <a:prstGeom prst="rect">
            <a:avLst/>
          </a:prstGeom>
          <a:noFill/>
        </p:spPr>
      </p:pic>
      <p:pic>
        <p:nvPicPr>
          <p:cNvPr id="80901" name="Picture 5" descr="C:\Users\ktokar\AppData\Local\Microsoft\Windows\Temporary Internet Files\Content.IE5\50VLX6Z9\MC900441340[1].png"/>
          <p:cNvPicPr>
            <a:picLocks noChangeAspect="1" noChangeArrowheads="1"/>
          </p:cNvPicPr>
          <p:nvPr/>
        </p:nvPicPr>
        <p:blipFill>
          <a:blip r:embed="rId4" cstate="print"/>
          <a:srcRect/>
          <a:stretch>
            <a:fillRect/>
          </a:stretch>
        </p:blipFill>
        <p:spPr bwMode="auto">
          <a:xfrm rot="631233">
            <a:off x="5246536" y="2145569"/>
            <a:ext cx="2951229" cy="295122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NCPC Public Service Advertising</a:t>
            </a:r>
            <a:endParaRPr lang="en-US" sz="4200" dirty="0"/>
          </a:p>
        </p:txBody>
      </p:sp>
      <p:sp>
        <p:nvSpPr>
          <p:cNvPr id="4" name="Footer Placeholder 3"/>
          <p:cNvSpPr>
            <a:spLocks noGrp="1"/>
          </p:cNvSpPr>
          <p:nvPr>
            <p:ph type="ftr" sz="quarter" idx="11"/>
          </p:nvPr>
        </p:nvSpPr>
        <p:spPr/>
        <p:txBody>
          <a:bodyPr/>
          <a:lstStyle/>
          <a:p>
            <a:r>
              <a:rPr lang="en-US" dirty="0" smtClean="0"/>
              <a:t>© 2011 National Crime Prevention Council www.ncpc.org</a:t>
            </a:r>
            <a:endParaRPr lang="en-US" dirty="0"/>
          </a:p>
        </p:txBody>
      </p:sp>
      <p:pic>
        <p:nvPicPr>
          <p:cNvPr id="5" name="Kitchen_Final Viral Video.wmv">
            <a:hlinkClick r:id="" action="ppaction://media"/>
          </p:cNvPr>
          <p:cNvPicPr>
            <a:picLocks noGrp="1" noRot="1" noChangeAspect="1"/>
          </p:cNvPicPr>
          <p:nvPr>
            <p:ph idx="1"/>
            <a:videoFile r:link="rId1"/>
          </p:nvPr>
        </p:nvPicPr>
        <p:blipFill>
          <a:blip r:embed="rId4" cstate="print"/>
          <a:stretch>
            <a:fillRect/>
          </a:stretch>
        </p:blipFill>
        <p:spPr>
          <a:xfrm>
            <a:off x="1600200" y="1371600"/>
            <a:ext cx="5791200" cy="4343400"/>
          </a:xfrm>
          <a:prstGeom prst="rect">
            <a:avLst/>
          </a:prstGeom>
        </p:spPr>
      </p:pic>
      <p:sp>
        <p:nvSpPr>
          <p:cNvPr id="6" name="TextBox 5"/>
          <p:cNvSpPr txBox="1"/>
          <p:nvPr/>
        </p:nvSpPr>
        <p:spPr>
          <a:xfrm>
            <a:off x="304800" y="5715000"/>
            <a:ext cx="8153400" cy="646331"/>
          </a:xfrm>
          <a:prstGeom prst="rect">
            <a:avLst/>
          </a:prstGeom>
          <a:noFill/>
        </p:spPr>
        <p:txBody>
          <a:bodyPr wrap="square" rtlCol="0">
            <a:spAutoFit/>
          </a:bodyPr>
          <a:lstStyle/>
          <a:p>
            <a:pPr algn="ctr"/>
            <a:r>
              <a:rPr lang="en-US" dirty="0" smtClean="0"/>
              <a:t>For more information on NCPC’s Public Service Advertising, please visit www.ncpc.org.</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Whom To Contact</a:t>
            </a:r>
            <a:endParaRPr lang="en-US" dirty="0"/>
          </a:p>
        </p:txBody>
      </p:sp>
      <p:sp>
        <p:nvSpPr>
          <p:cNvPr id="3" name="Content Placeholder 2"/>
          <p:cNvSpPr>
            <a:spLocks noGrp="1"/>
          </p:cNvSpPr>
          <p:nvPr>
            <p:ph idx="1"/>
          </p:nvPr>
        </p:nvSpPr>
        <p:spPr/>
        <p:txBody>
          <a:bodyPr/>
          <a:lstStyle/>
          <a:p>
            <a:pPr>
              <a:spcBef>
                <a:spcPts val="867"/>
              </a:spcBef>
            </a:pPr>
            <a:r>
              <a:rPr lang="en-US" sz="2800" dirty="0" smtClean="0"/>
              <a:t>Local Law Enforcement-There is no national law against cyberbullying. Your local law enforcement is your best first resource.</a:t>
            </a:r>
          </a:p>
          <a:p>
            <a:pPr>
              <a:spcBef>
                <a:spcPts val="867"/>
              </a:spcBef>
            </a:pPr>
            <a:r>
              <a:rPr lang="en-US" sz="2800" dirty="0" smtClean="0"/>
              <a:t>National Center for Victims Of Crime Helpline: 1-800-FYI-CALL (1-800-395-2255)</a:t>
            </a:r>
          </a:p>
          <a:p>
            <a:pPr>
              <a:spcBef>
                <a:spcPts val="867"/>
              </a:spcBef>
            </a:pPr>
            <a:r>
              <a:rPr lang="en-US" sz="2800" dirty="0" smtClean="0"/>
              <a:t>Suicide Prevention Hotline:1-800-SUICIDE (1-800-784-2433)</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fontScale="92500"/>
          </a:bodyPr>
          <a:lstStyle/>
          <a:p>
            <a:pPr>
              <a:spcBef>
                <a:spcPts val="867"/>
              </a:spcBef>
            </a:pPr>
            <a:r>
              <a:rPr lang="en-US" sz="2400" dirty="0" smtClean="0">
                <a:solidFill>
                  <a:srgbClr val="FFFF99"/>
                </a:solidFill>
              </a:rPr>
              <a:t>www.wiredsafety.org</a:t>
            </a:r>
          </a:p>
          <a:p>
            <a:pPr marL="574675" lvl="1" indent="-117475">
              <a:spcBef>
                <a:spcPts val="867"/>
              </a:spcBef>
              <a:buNone/>
            </a:pPr>
            <a:r>
              <a:rPr lang="en-US" sz="2400" dirty="0" smtClean="0"/>
              <a:t>-Provides Internet safety information for children, teens, and adults</a:t>
            </a:r>
          </a:p>
          <a:p>
            <a:pPr marL="339725" lvl="1" indent="-339725">
              <a:spcBef>
                <a:spcPts val="867"/>
              </a:spcBef>
              <a:buFont typeface="Arial" pitchFamily="34" charset="0"/>
              <a:buChar char="•"/>
            </a:pPr>
            <a:r>
              <a:rPr lang="en-US" sz="2400" dirty="0" smtClean="0">
                <a:solidFill>
                  <a:srgbClr val="FFFF99"/>
                </a:solidFill>
              </a:rPr>
              <a:t>www.stopcyberbullying.org</a:t>
            </a:r>
          </a:p>
          <a:p>
            <a:pPr marL="515938" lvl="2" indent="-115888">
              <a:spcBef>
                <a:spcPts val="867"/>
              </a:spcBef>
              <a:buNone/>
            </a:pPr>
            <a:r>
              <a:rPr lang="en-US" dirty="0" smtClean="0"/>
              <a:t>-Provides cyberbullying prevention and Internet safety information for parents, teachers, police officers, and children and youth</a:t>
            </a:r>
          </a:p>
          <a:p>
            <a:pPr marL="339725" lvl="2" indent="-339725">
              <a:spcBef>
                <a:spcPts val="867"/>
              </a:spcBef>
            </a:pPr>
            <a:r>
              <a:rPr lang="en-US" dirty="0" smtClean="0">
                <a:solidFill>
                  <a:srgbClr val="FFFF99"/>
                </a:solidFill>
              </a:rPr>
              <a:t>www.stopbullyingnow.org</a:t>
            </a:r>
          </a:p>
          <a:p>
            <a:pPr marL="574675" lvl="3" indent="-117475">
              <a:spcBef>
                <a:spcPts val="867"/>
              </a:spcBef>
              <a:buNone/>
            </a:pPr>
            <a:r>
              <a:rPr lang="en-US" sz="2400" dirty="0" smtClean="0"/>
              <a:t>-Provides information for adults and children on </a:t>
            </a:r>
            <a:r>
              <a:rPr lang="en-US" sz="2400" dirty="0" err="1" smtClean="0"/>
              <a:t>cyberbullying</a:t>
            </a:r>
            <a:r>
              <a:rPr lang="en-US" sz="2400" dirty="0" smtClean="0"/>
              <a:t> and face-to-face bullying</a:t>
            </a:r>
          </a:p>
          <a:p>
            <a:pPr marL="347663" lvl="3" indent="-347663">
              <a:spcBef>
                <a:spcPts val="867"/>
              </a:spcBef>
              <a:buFont typeface="Arial" pitchFamily="34" charset="0"/>
              <a:buChar char="•"/>
            </a:pPr>
            <a:r>
              <a:rPr lang="en-US" sz="2400" dirty="0" smtClean="0">
                <a:solidFill>
                  <a:srgbClr val="FFFF99"/>
                </a:solidFill>
              </a:rPr>
              <a:t>www.bullypolice.org</a:t>
            </a:r>
          </a:p>
          <a:p>
            <a:pPr marL="804863" lvl="4" indent="-347663">
              <a:spcBef>
                <a:spcPts val="867"/>
              </a:spcBef>
              <a:buFont typeface="Arial" pitchFamily="34" charset="0"/>
              <a:buChar char="•"/>
            </a:pPr>
            <a:r>
              <a:rPr lang="en-US" sz="2400" dirty="0" smtClean="0"/>
              <a:t>Lists </a:t>
            </a:r>
            <a:r>
              <a:rPr lang="en-US" sz="2400" dirty="0" err="1" smtClean="0"/>
              <a:t>cyberbullying</a:t>
            </a:r>
            <a:r>
              <a:rPr lang="en-US" sz="2400" dirty="0" smtClean="0"/>
              <a:t> laws state by state</a:t>
            </a:r>
          </a:p>
          <a:p>
            <a:pPr marL="574675" lvl="3" indent="-117475">
              <a:buNone/>
            </a:pPr>
            <a:endParaRPr lang="en-US" sz="2400" dirty="0" smtClean="0"/>
          </a:p>
          <a:p>
            <a:pPr marL="739775" lvl="2" indent="-339725"/>
            <a:endParaRPr lang="en-US" dirty="0" smtClean="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4800600" cy="1600200"/>
          </a:xfrm>
        </p:spPr>
        <p:txBody>
          <a:bodyPr>
            <a:noAutofit/>
          </a:bodyPr>
          <a:lstStyle/>
          <a:p>
            <a:r>
              <a:rPr lang="en-US" sz="5400" b="1" dirty="0" smtClean="0">
                <a:solidFill>
                  <a:srgbClr val="FFC000"/>
                </a:solidFill>
              </a:rPr>
              <a:t>Question and Answers?</a:t>
            </a:r>
            <a:endParaRPr lang="en-US" sz="5400" b="1" dirty="0">
              <a:solidFill>
                <a:srgbClr val="FFC000"/>
              </a:solidFill>
            </a:endParaRPr>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pic>
        <p:nvPicPr>
          <p:cNvPr id="8" name="Picture 5" descr="MCj04077340000[1]"/>
          <p:cNvPicPr>
            <a:picLocks noChangeAspect="1" noChangeArrowheads="1"/>
          </p:cNvPicPr>
          <p:nvPr/>
        </p:nvPicPr>
        <p:blipFill>
          <a:blip r:embed="rId3" cstate="print"/>
          <a:srcRect/>
          <a:stretch>
            <a:fillRect/>
          </a:stretch>
        </p:blipFill>
        <p:spPr bwMode="auto">
          <a:xfrm>
            <a:off x="5638800" y="1295400"/>
            <a:ext cx="3124200" cy="3429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National Crime Prevention Council </a:t>
            </a:r>
            <a:endParaRPr lang="en-US" dirty="0"/>
          </a:p>
        </p:txBody>
      </p:sp>
      <p:sp>
        <p:nvSpPr>
          <p:cNvPr id="3" name="Content Placeholder 2"/>
          <p:cNvSpPr>
            <a:spLocks noGrp="1"/>
          </p:cNvSpPr>
          <p:nvPr>
            <p:ph idx="1"/>
          </p:nvPr>
        </p:nvSpPr>
        <p:spPr/>
        <p:txBody>
          <a:bodyPr>
            <a:normAutofit/>
          </a:bodyPr>
          <a:lstStyle/>
          <a:p>
            <a:pPr algn="ctr">
              <a:buNone/>
            </a:pPr>
            <a:r>
              <a:rPr lang="en-US" dirty="0" smtClean="0"/>
              <a:t>2001 Jefferson Davis Highway</a:t>
            </a:r>
          </a:p>
          <a:p>
            <a:pPr algn="ctr">
              <a:buNone/>
            </a:pPr>
            <a:r>
              <a:rPr lang="en-US" dirty="0" smtClean="0"/>
              <a:t>Suite 901</a:t>
            </a:r>
          </a:p>
          <a:p>
            <a:pPr algn="ctr">
              <a:buNone/>
            </a:pPr>
            <a:r>
              <a:rPr lang="en-US" dirty="0" smtClean="0"/>
              <a:t>Arlington, VA 22202</a:t>
            </a:r>
          </a:p>
          <a:p>
            <a:pPr algn="ctr">
              <a:buNone/>
              <a:defRPr/>
            </a:pPr>
            <a:r>
              <a:rPr lang="en-US" dirty="0" smtClean="0"/>
              <a:t>202-466-6272</a:t>
            </a:r>
          </a:p>
          <a:p>
            <a:pPr algn="ctr">
              <a:buNone/>
              <a:defRPr/>
            </a:pPr>
            <a:r>
              <a:rPr lang="en-US" dirty="0" smtClean="0"/>
              <a:t>202-296-1356 fax</a:t>
            </a:r>
          </a:p>
          <a:p>
            <a:pPr algn="ctr">
              <a:buNone/>
              <a:defRPr/>
            </a:pPr>
            <a:r>
              <a:rPr lang="en-US" dirty="0" smtClean="0"/>
              <a:t>www.ncpc.org</a:t>
            </a:r>
          </a:p>
          <a:p>
            <a:endParaRPr lang="en-US" sz="1100" i="1" dirty="0" smtClean="0">
              <a:latin typeface="Arial" pitchFamily="34" charset="0"/>
              <a:ea typeface="Times New Roman" pitchFamily="18" charset="0"/>
              <a:cs typeface="Arial" pitchFamily="34" charset="0"/>
            </a:endParaRPr>
          </a:p>
          <a:p>
            <a:endParaRPr lang="en-US" sz="1100" i="1" dirty="0" smtClean="0">
              <a:latin typeface="Arial" pitchFamily="34" charset="0"/>
              <a:ea typeface="Times New Roman" pitchFamily="18" charset="0"/>
              <a:cs typeface="Arial" pitchFamily="34" charset="0"/>
            </a:endParaRPr>
          </a:p>
          <a:p>
            <a:pPr marL="0" indent="0">
              <a:buNone/>
            </a:pPr>
            <a:r>
              <a:rPr lang="en-US" sz="1100" i="1" dirty="0" smtClean="0">
                <a:latin typeface="Arial" pitchFamily="34" charset="0"/>
                <a:ea typeface="Times New Roman" pitchFamily="18" charset="0"/>
                <a:cs typeface="Arial" pitchFamily="34" charset="0"/>
              </a:rPr>
              <a:t>*This project was produced by Grant No. 2009-SZ-B9-K007 awarded by the Office for Victims of Crime, Office of Justice Programs, U.S. Department of Justice.  The opinions, findings and conclusions or recommendations expressed in this document are those of the contributors and do not necessarily represent the official position or policies of the U.S. Department of Justice.</a:t>
            </a:r>
            <a:endParaRPr lang="en-US" sz="1100"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Presenter Contact Information </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Cyberbullying</a:t>
            </a:r>
            <a:endParaRPr lang="en-US" dirty="0"/>
          </a:p>
        </p:txBody>
      </p:sp>
      <p:sp>
        <p:nvSpPr>
          <p:cNvPr id="3" name="Content Placeholder 2"/>
          <p:cNvSpPr>
            <a:spLocks noGrp="1"/>
          </p:cNvSpPr>
          <p:nvPr>
            <p:ph idx="1"/>
          </p:nvPr>
        </p:nvSpPr>
        <p:spPr/>
        <p:txBody>
          <a:bodyPr/>
          <a:lstStyle/>
          <a:p>
            <a:pPr algn="ctr">
              <a:buNone/>
            </a:pPr>
            <a:r>
              <a:rPr lang="en-US" dirty="0" err="1" smtClean="0"/>
              <a:t>Cyberbullying</a:t>
            </a:r>
            <a:r>
              <a:rPr lang="en-US" dirty="0" smtClean="0"/>
              <a:t> is using the Internet, cell phones, or other technology to send or post text or images intended to hurt or embarrass another person.</a:t>
            </a:r>
            <a:endParaRPr lang="en-US" dirty="0"/>
          </a:p>
        </p:txBody>
      </p:sp>
      <p:sp>
        <p:nvSpPr>
          <p:cNvPr id="4" name="Footer Placeholder 3"/>
          <p:cNvSpPr>
            <a:spLocks noGrp="1"/>
          </p:cNvSpPr>
          <p:nvPr>
            <p:ph type="ftr" sz="quarter" idx="11"/>
          </p:nvPr>
        </p:nvSpPr>
        <p:spPr/>
        <p:txBody>
          <a:bodyPr/>
          <a:lstStyle/>
          <a:p>
            <a:r>
              <a:rPr lang="en-US" dirty="0" smtClean="0"/>
              <a:t>© 2011 National Crime Prevention Council www.ncpc.org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Cyberbullying</a:t>
            </a:r>
            <a:endParaRPr lang="en-US" dirty="0"/>
          </a:p>
        </p:txBody>
      </p:sp>
      <p:sp>
        <p:nvSpPr>
          <p:cNvPr id="3" name="Content Placeholder 2"/>
          <p:cNvSpPr>
            <a:spLocks noGrp="1"/>
          </p:cNvSpPr>
          <p:nvPr>
            <p:ph idx="1"/>
          </p:nvPr>
        </p:nvSpPr>
        <p:spPr/>
        <p:txBody>
          <a:bodyPr/>
          <a:lstStyle/>
          <a:p>
            <a:r>
              <a:rPr lang="en-US" dirty="0" smtClean="0"/>
              <a:t>Starting rumors through instant messaging</a:t>
            </a:r>
          </a:p>
          <a:p>
            <a:r>
              <a:rPr lang="en-US" dirty="0" smtClean="0"/>
              <a:t>Name calling in chat rooms</a:t>
            </a:r>
          </a:p>
          <a:p>
            <a:r>
              <a:rPr lang="en-US" dirty="0" smtClean="0"/>
              <a:t>Forwarding private messages to others</a:t>
            </a:r>
          </a:p>
          <a:p>
            <a:r>
              <a:rPr lang="en-US" dirty="0" smtClean="0"/>
              <a:t>Insults through social media websites</a:t>
            </a:r>
          </a:p>
          <a:p>
            <a:r>
              <a:rPr lang="en-US" dirty="0" smtClean="0"/>
              <a:t>Posting demeaning pictures of someone else</a:t>
            </a:r>
          </a:p>
          <a:p>
            <a:r>
              <a:rPr lang="en-US" dirty="0" smtClean="0"/>
              <a:t>Making fake profiles on websites, such as </a:t>
            </a:r>
            <a:r>
              <a:rPr lang="en-US" dirty="0" err="1" smtClean="0"/>
              <a:t>Facebook</a:t>
            </a:r>
            <a:r>
              <a:rPr lang="en-US" dirty="0" smtClean="0"/>
              <a:t>, MySpace, Twitter, etc.</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Cyberbullying</a:t>
            </a:r>
            <a:r>
              <a:rPr lang="en-US" dirty="0" smtClean="0"/>
              <a:t> Differs From Traditional Bullying</a:t>
            </a:r>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graphicFrame>
        <p:nvGraphicFramePr>
          <p:cNvPr id="9" name="Table 8"/>
          <p:cNvGraphicFramePr>
            <a:graphicFrameLocks noGrp="1"/>
          </p:cNvGraphicFramePr>
          <p:nvPr/>
        </p:nvGraphicFramePr>
        <p:xfrm>
          <a:off x="1143000" y="1676400"/>
          <a:ext cx="7543801" cy="4466897"/>
        </p:xfrm>
        <a:graphic>
          <a:graphicData uri="http://schemas.openxmlformats.org/drawingml/2006/table">
            <a:tbl>
              <a:tblPr firstRow="1" bandRow="1">
                <a:tableStyleId>{2D5ABB26-0587-4C30-8999-92F81FD0307C}</a:tableStyleId>
              </a:tblPr>
              <a:tblGrid>
                <a:gridCol w="3614738"/>
                <a:gridCol w="3929063"/>
              </a:tblGrid>
              <a:tr h="504497">
                <a:tc>
                  <a:txBody>
                    <a:bodyPr/>
                    <a:lstStyle/>
                    <a:p>
                      <a:r>
                        <a:rPr lang="en-US" sz="2600" b="1" u="sng" dirty="0" err="1" smtClean="0">
                          <a:latin typeface="Times New Roman" pitchFamily="18" charset="0"/>
                          <a:cs typeface="Times New Roman" pitchFamily="18" charset="0"/>
                        </a:rPr>
                        <a:t>Cyberbullying</a:t>
                      </a:r>
                      <a:endParaRPr lang="en-US" sz="2600" b="1" u="sng" dirty="0">
                        <a:latin typeface="Times New Roman" pitchFamily="18" charset="0"/>
                        <a:cs typeface="Times New Roman" pitchFamily="18" charset="0"/>
                      </a:endParaRPr>
                    </a:p>
                  </a:txBody>
                  <a:tcPr/>
                </a:tc>
                <a:tc>
                  <a:txBody>
                    <a:bodyPr/>
                    <a:lstStyle/>
                    <a:p>
                      <a:r>
                        <a:rPr lang="en-US" sz="2600" b="1" u="sng" dirty="0" smtClean="0">
                          <a:latin typeface="Times New Roman" pitchFamily="18" charset="0"/>
                          <a:cs typeface="Times New Roman" pitchFamily="18" charset="0"/>
                        </a:rPr>
                        <a:t>Traditional</a:t>
                      </a:r>
                      <a:r>
                        <a:rPr lang="en-US" sz="2600" b="1" u="sng" baseline="0" dirty="0" smtClean="0">
                          <a:latin typeface="Times New Roman" pitchFamily="18" charset="0"/>
                          <a:cs typeface="Times New Roman" pitchFamily="18" charset="0"/>
                        </a:rPr>
                        <a:t> Bullying</a:t>
                      </a:r>
                      <a:endParaRPr lang="en-US" sz="2600" b="1" u="sng" dirty="0">
                        <a:latin typeface="Times New Roman" pitchFamily="18" charset="0"/>
                        <a:cs typeface="Times New Roman" pitchFamily="18" charset="0"/>
                      </a:endParaRPr>
                    </a:p>
                  </a:txBody>
                  <a:tcPr/>
                </a:tc>
              </a:tr>
              <a:tr h="790903">
                <a:tc>
                  <a:txBody>
                    <a:bodyPr/>
                    <a:lstStyle/>
                    <a:p>
                      <a:pPr marL="457200" lvl="1" indent="-457200"/>
                      <a:r>
                        <a:rPr lang="en-US" sz="2600" dirty="0" smtClean="0">
                          <a:latin typeface="Times New Roman" pitchFamily="18" charset="0"/>
                          <a:cs typeface="Times New Roman" pitchFamily="18" charset="0"/>
                        </a:rPr>
                        <a:t>Can be Anonymous</a:t>
                      </a:r>
                    </a:p>
                    <a:p>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Direct/</a:t>
                      </a:r>
                      <a:r>
                        <a:rPr lang="en-US" sz="2600" baseline="0" dirty="0" smtClean="0">
                          <a:latin typeface="Times New Roman" pitchFamily="18" charset="0"/>
                          <a:cs typeface="Times New Roman" pitchFamily="18" charset="0"/>
                        </a:rPr>
                        <a:t>In person</a:t>
                      </a:r>
                      <a:endParaRPr lang="en-US" sz="2600" dirty="0">
                        <a:latin typeface="Times New Roman" pitchFamily="18" charset="0"/>
                        <a:cs typeface="Times New Roman" pitchFamily="18" charset="0"/>
                      </a:endParaRPr>
                    </a:p>
                  </a:txBody>
                  <a:tcPr/>
                </a:tc>
              </a:tr>
              <a:tr h="117190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Times New Roman" pitchFamily="18" charset="0"/>
                          <a:cs typeface="Times New Roman" pitchFamily="18" charset="0"/>
                        </a:rPr>
                        <a:t>May occur in child’s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Times New Roman" pitchFamily="18" charset="0"/>
                          <a:cs typeface="Times New Roman" pitchFamily="18" charset="0"/>
                        </a:rPr>
                        <a:t>home</a:t>
                      </a:r>
                    </a:p>
                    <a:p>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Happens on school/community</a:t>
                      </a:r>
                      <a:r>
                        <a:rPr lang="en-US" sz="2600" baseline="0" dirty="0" smtClean="0">
                          <a:latin typeface="Times New Roman" pitchFamily="18" charset="0"/>
                          <a:cs typeface="Times New Roman" pitchFamily="18" charset="0"/>
                        </a:rPr>
                        <a:t> property</a:t>
                      </a:r>
                      <a:endParaRPr lang="en-US" sz="2600" dirty="0">
                        <a:latin typeface="Times New Roman" pitchFamily="18" charset="0"/>
                        <a:cs typeface="Times New Roman" pitchFamily="18" charset="0"/>
                      </a:endParaRPr>
                    </a:p>
                  </a:txBody>
                  <a:tcPr/>
                </a:tc>
              </a:tr>
              <a:tr h="6858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Times New Roman" pitchFamily="18" charset="0"/>
                          <a:cs typeface="Times New Roman" pitchFamily="18" charset="0"/>
                        </a:rPr>
                        <a:t>May seem inescapable</a:t>
                      </a:r>
                    </a:p>
                    <a:p>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Can escape</a:t>
                      </a:r>
                      <a:r>
                        <a:rPr lang="en-US" sz="2600" baseline="0" dirty="0" smtClean="0">
                          <a:latin typeface="Times New Roman" pitchFamily="18" charset="0"/>
                          <a:cs typeface="Times New Roman" pitchFamily="18" charset="0"/>
                        </a:rPr>
                        <a:t> at home</a:t>
                      </a:r>
                      <a:endParaRPr lang="en-US" sz="2600" dirty="0">
                        <a:latin typeface="Times New Roman" pitchFamily="18" charset="0"/>
                        <a:cs typeface="Times New Roman" pitchFamily="18" charset="0"/>
                      </a:endParaRPr>
                    </a:p>
                  </a:txBody>
                  <a:tcPr/>
                </a:tc>
              </a:tr>
              <a:tr h="914400">
                <a:tc>
                  <a:txBody>
                    <a:bodyPr/>
                    <a:lstStyle/>
                    <a:p>
                      <a:r>
                        <a:rPr lang="en-US" sz="2600" dirty="0" smtClean="0">
                          <a:latin typeface="Times New Roman" pitchFamily="18" charset="0"/>
                          <a:cs typeface="Times New Roman" pitchFamily="18" charset="0"/>
                        </a:rPr>
                        <a:t>May be an extension</a:t>
                      </a:r>
                    </a:p>
                    <a:p>
                      <a:r>
                        <a:rPr lang="en-US" sz="2600" dirty="0" smtClean="0">
                          <a:latin typeface="Times New Roman" pitchFamily="18" charset="0"/>
                          <a:cs typeface="Times New Roman" pitchFamily="18" charset="0"/>
                        </a:rPr>
                        <a:t>of traditional bullying</a:t>
                      </a:r>
                      <a:endParaRPr lang="en-US" sz="2600" dirty="0">
                        <a:latin typeface="Times New Roman" pitchFamily="18" charset="0"/>
                        <a:cs typeface="Times New Roman" pitchFamily="18" charset="0"/>
                      </a:endParaRPr>
                    </a:p>
                  </a:txBody>
                  <a:tcPr/>
                </a:tc>
                <a:tc>
                  <a:txBody>
                    <a:bodyPr/>
                    <a:lstStyle/>
                    <a:p>
                      <a:endParaRPr lang="en-US" sz="2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Cyberbullying</a:t>
            </a:r>
            <a:r>
              <a:rPr lang="en-US" dirty="0" smtClean="0"/>
              <a:t>: The Facts </a:t>
            </a:r>
            <a:endParaRPr lang="en-US" dirty="0"/>
          </a:p>
        </p:txBody>
      </p:sp>
      <p:sp>
        <p:nvSpPr>
          <p:cNvPr id="3" name="Content Placeholder 2"/>
          <p:cNvSpPr>
            <a:spLocks noGrp="1"/>
          </p:cNvSpPr>
          <p:nvPr>
            <p:ph idx="1"/>
          </p:nvPr>
        </p:nvSpPr>
        <p:spPr/>
        <p:txBody>
          <a:bodyPr/>
          <a:lstStyle/>
          <a:p>
            <a:pPr lvl="1">
              <a:spcBef>
                <a:spcPts val="867"/>
              </a:spcBef>
              <a:buFont typeface="Arial" pitchFamily="34" charset="0"/>
              <a:buChar char="•"/>
            </a:pPr>
            <a:r>
              <a:rPr lang="en-US" dirty="0" smtClean="0"/>
              <a:t>Things posted online are visible to the world 24 hours a day, 7 days a week.</a:t>
            </a:r>
          </a:p>
          <a:p>
            <a:pPr lvl="1">
              <a:spcBef>
                <a:spcPts val="867"/>
              </a:spcBef>
              <a:buFont typeface="Arial" pitchFamily="34" charset="0"/>
              <a:buChar char="•"/>
            </a:pPr>
            <a:r>
              <a:rPr lang="en-US" dirty="0" smtClean="0"/>
              <a:t>Cruel messages can be sent, forwarded, or viewed by virtually anyone.</a:t>
            </a:r>
          </a:p>
          <a:p>
            <a:pPr lvl="1">
              <a:spcBef>
                <a:spcPts val="867"/>
              </a:spcBef>
              <a:buFont typeface="Arial" pitchFamily="34" charset="0"/>
              <a:buChar char="•"/>
            </a:pPr>
            <a:r>
              <a:rPr lang="en-US" dirty="0" smtClean="0"/>
              <a:t>Messages can be sent in a split second. </a:t>
            </a:r>
          </a:p>
          <a:p>
            <a:pPr lvl="1">
              <a:spcBef>
                <a:spcPts val="867"/>
              </a:spcBef>
              <a:buFont typeface="Arial" pitchFamily="34" charset="0"/>
              <a:buChar char="•"/>
            </a:pPr>
            <a:r>
              <a:rPr lang="en-US" dirty="0" smtClean="0"/>
              <a:t>Cyberbullying can be an extension of bullying that youth are experiencing in school.</a:t>
            </a:r>
          </a:p>
          <a:p>
            <a:pPr lvl="1">
              <a:spcBef>
                <a:spcPts val="867"/>
              </a:spcBef>
              <a:buFont typeface="Arial" pitchFamily="34" charset="0"/>
              <a:buChar char="•"/>
            </a:pPr>
            <a:r>
              <a:rPr lang="en-US" dirty="0" smtClean="0"/>
              <a:t>It can be harsher because people tend to act differently online than in person.</a:t>
            </a:r>
          </a:p>
          <a:p>
            <a:endParaRPr lang="en-US" dirty="0"/>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Figures</a:t>
            </a:r>
            <a:endParaRPr lang="en-US" dirty="0"/>
          </a:p>
        </p:txBody>
      </p:sp>
      <p:sp>
        <p:nvSpPr>
          <p:cNvPr id="3" name="Content Placeholder 2"/>
          <p:cNvSpPr>
            <a:spLocks noGrp="1"/>
          </p:cNvSpPr>
          <p:nvPr>
            <p:ph idx="1"/>
          </p:nvPr>
        </p:nvSpPr>
        <p:spPr/>
        <p:txBody>
          <a:bodyPr/>
          <a:lstStyle/>
          <a:p>
            <a:pPr>
              <a:spcBef>
                <a:spcPts val="867"/>
              </a:spcBef>
            </a:pPr>
            <a:r>
              <a:rPr lang="en-US" dirty="0" smtClean="0"/>
              <a:t>Teens spend an average of </a:t>
            </a:r>
            <a:r>
              <a:rPr lang="en-US" b="1" dirty="0" smtClean="0"/>
              <a:t>26.8</a:t>
            </a:r>
            <a:r>
              <a:rPr lang="en-US" dirty="0" smtClean="0"/>
              <a:t> hours a week online.</a:t>
            </a:r>
          </a:p>
          <a:p>
            <a:pPr>
              <a:spcBef>
                <a:spcPts val="867"/>
              </a:spcBef>
            </a:pPr>
            <a:r>
              <a:rPr lang="en-US" b="1" dirty="0" smtClean="0"/>
              <a:t>72 </a:t>
            </a:r>
            <a:r>
              <a:rPr lang="en-US" dirty="0" smtClean="0"/>
              <a:t>percent</a:t>
            </a:r>
            <a:r>
              <a:rPr lang="en-US" b="1" dirty="0" smtClean="0"/>
              <a:t> </a:t>
            </a:r>
            <a:r>
              <a:rPr lang="en-US" dirty="0" smtClean="0"/>
              <a:t>of teens have some type of social networking profile.</a:t>
            </a:r>
          </a:p>
          <a:p>
            <a:pPr>
              <a:spcBef>
                <a:spcPts val="867"/>
              </a:spcBef>
            </a:pPr>
            <a:r>
              <a:rPr lang="en-US" b="1" dirty="0" smtClean="0"/>
              <a:t>60 </a:t>
            </a:r>
            <a:r>
              <a:rPr lang="en-US" dirty="0" smtClean="0"/>
              <a:t>percent</a:t>
            </a:r>
            <a:r>
              <a:rPr lang="en-US" b="1" dirty="0" smtClean="0"/>
              <a:t> </a:t>
            </a:r>
            <a:r>
              <a:rPr lang="en-US" dirty="0" smtClean="0"/>
              <a:t>of teens use instant messaging.</a:t>
            </a:r>
          </a:p>
          <a:p>
            <a:pPr>
              <a:spcBef>
                <a:spcPts val="867"/>
              </a:spcBef>
            </a:pPr>
            <a:r>
              <a:rPr lang="en-US" b="1" dirty="0" smtClean="0"/>
              <a:t>91</a:t>
            </a:r>
            <a:r>
              <a:rPr lang="en-US" dirty="0" smtClean="0"/>
              <a:t> percent</a:t>
            </a:r>
            <a:r>
              <a:rPr lang="en-US" b="1" dirty="0" smtClean="0"/>
              <a:t> </a:t>
            </a:r>
            <a:r>
              <a:rPr lang="en-US" dirty="0" smtClean="0"/>
              <a:t>of teens have an e-mail address.</a:t>
            </a:r>
          </a:p>
          <a:p>
            <a:pPr lvl="7">
              <a:buNone/>
            </a:pPr>
            <a:endParaRPr lang="en-US" dirty="0" smtClean="0"/>
          </a:p>
          <a:p>
            <a:pPr lvl="7">
              <a:buNone/>
            </a:pPr>
            <a:r>
              <a:rPr lang="en-US" i="1" dirty="0" smtClean="0">
                <a:latin typeface="Times New Roman" pitchFamily="18" charset="0"/>
                <a:cs typeface="Times New Roman" pitchFamily="18" charset="0"/>
              </a:rPr>
              <a:t>Source: Cox Communications 2009</a:t>
            </a:r>
            <a:endParaRPr lang="en-US" i="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 2011 National Crime Prevention Council www.ncpc.org</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AFAFA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AFAFA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AFAFA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AFAFA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AFAFA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5494</TotalTime>
  <Words>3313</Words>
  <Application>Microsoft Office PowerPoint</Application>
  <PresentationFormat>On-screen Show (4:3)</PresentationFormat>
  <Paragraphs>368</Paragraphs>
  <Slides>45</Slides>
  <Notes>37</Notes>
  <HiddenSlides>0</HiddenSlides>
  <MMClips>1</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1_Custom Design</vt:lpstr>
      <vt:lpstr>Custom Design</vt:lpstr>
      <vt:lpstr>Cyberbullying</vt:lpstr>
      <vt:lpstr>Goal of This Presentation</vt:lpstr>
      <vt:lpstr>Objectives</vt:lpstr>
      <vt:lpstr>What is Cyberbullying?</vt:lpstr>
      <vt:lpstr>Cyberbullying</vt:lpstr>
      <vt:lpstr>Examples of Cyberbullying</vt:lpstr>
      <vt:lpstr>Cyberbullying Differs From Traditional Bullying</vt:lpstr>
      <vt:lpstr>Cyberbullying: The Facts </vt:lpstr>
      <vt:lpstr>Facts and Figures</vt:lpstr>
      <vt:lpstr>Facts and Figures (continued)</vt:lpstr>
      <vt:lpstr>Why Do Youth Cyberbully?</vt:lpstr>
      <vt:lpstr>Why Prevention Matters </vt:lpstr>
      <vt:lpstr>Why Prevention Matters </vt:lpstr>
      <vt:lpstr>Youth Testimonies</vt:lpstr>
      <vt:lpstr>Who Cyberbullies?</vt:lpstr>
      <vt:lpstr>How Does it Feel?</vt:lpstr>
      <vt:lpstr>How Do Victims React?</vt:lpstr>
      <vt:lpstr>Spotting the Signs of Cyberbullying</vt:lpstr>
      <vt:lpstr>Emotional Signs</vt:lpstr>
      <vt:lpstr>Social/Behavioral</vt:lpstr>
      <vt:lpstr>Academic</vt:lpstr>
      <vt:lpstr>RED FLAG</vt:lpstr>
      <vt:lpstr>Warning Signs That Someone is Cyberbullying Others</vt:lpstr>
      <vt:lpstr>Awareness Video</vt:lpstr>
      <vt:lpstr>Small Group Discussion</vt:lpstr>
      <vt:lpstr>What YOU Can Do</vt:lpstr>
      <vt:lpstr>Cyberbullying Prevention</vt:lpstr>
      <vt:lpstr>Where Youth Go for Help</vt:lpstr>
      <vt:lpstr>Parents</vt:lpstr>
      <vt:lpstr>Educators</vt:lpstr>
      <vt:lpstr>Law Enforcement Officers</vt:lpstr>
      <vt:lpstr>Community Partners</vt:lpstr>
      <vt:lpstr>For Everyone</vt:lpstr>
      <vt:lpstr>Programs and Services</vt:lpstr>
      <vt:lpstr>NCPC Programs/Resources</vt:lpstr>
      <vt:lpstr>McGruff Club</vt:lpstr>
      <vt:lpstr>Community Works</vt:lpstr>
      <vt:lpstr>Be Safe and Sound</vt:lpstr>
      <vt:lpstr>Samantha’s Choice</vt:lpstr>
      <vt:lpstr>NCPC Public Service Advertising</vt:lpstr>
      <vt:lpstr>Whom To Contact</vt:lpstr>
      <vt:lpstr>Additional Resources</vt:lpstr>
      <vt:lpstr>Question and Answers?</vt:lpstr>
      <vt:lpstr>The National Crime Prevention Council </vt:lpstr>
      <vt:lpstr>Presenter 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Ktokar</dc:creator>
  <cp:lastModifiedBy>Ktokar</cp:lastModifiedBy>
  <cp:revision>489</cp:revision>
  <dcterms:created xsi:type="dcterms:W3CDTF">2010-05-04T19:45:12Z</dcterms:created>
  <dcterms:modified xsi:type="dcterms:W3CDTF">2011-06-28T18:42:41Z</dcterms:modified>
</cp:coreProperties>
</file>